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720" r:id="rId1"/>
    <p:sldMasterId id="2147483732" r:id="rId2"/>
  </p:sldMasterIdLst>
  <p:notesMasterIdLst>
    <p:notesMasterId r:id="rId223"/>
  </p:notesMasterIdLst>
  <p:handoutMasterIdLst>
    <p:handoutMasterId r:id="rId224"/>
  </p:handoutMasterIdLst>
  <p:sldIdLst>
    <p:sldId id="256" r:id="rId3"/>
    <p:sldId id="477" r:id="rId4"/>
    <p:sldId id="479" r:id="rId5"/>
    <p:sldId id="268" r:id="rId6"/>
    <p:sldId id="269" r:id="rId7"/>
    <p:sldId id="270" r:id="rId8"/>
    <p:sldId id="271" r:id="rId9"/>
    <p:sldId id="272" r:id="rId10"/>
    <p:sldId id="279" r:id="rId11"/>
    <p:sldId id="275" r:id="rId12"/>
    <p:sldId id="438" r:id="rId13"/>
    <p:sldId id="439" r:id="rId14"/>
    <p:sldId id="276" r:id="rId15"/>
    <p:sldId id="277" r:id="rId16"/>
    <p:sldId id="278" r:id="rId17"/>
    <p:sldId id="280" r:id="rId18"/>
    <p:sldId id="282" r:id="rId19"/>
    <p:sldId id="283" r:id="rId20"/>
    <p:sldId id="284" r:id="rId21"/>
    <p:sldId id="285" r:id="rId22"/>
    <p:sldId id="286" r:id="rId23"/>
    <p:sldId id="332" r:id="rId24"/>
    <p:sldId id="287" r:id="rId25"/>
    <p:sldId id="288" r:id="rId26"/>
    <p:sldId id="289" r:id="rId27"/>
    <p:sldId id="481" r:id="rId28"/>
    <p:sldId id="290" r:id="rId29"/>
    <p:sldId id="482" r:id="rId30"/>
    <p:sldId id="291" r:id="rId31"/>
    <p:sldId id="299" r:id="rId32"/>
    <p:sldId id="298" r:id="rId33"/>
    <p:sldId id="300" r:id="rId34"/>
    <p:sldId id="309" r:id="rId35"/>
    <p:sldId id="310" r:id="rId36"/>
    <p:sldId id="301" r:id="rId37"/>
    <p:sldId id="304" r:id="rId38"/>
    <p:sldId id="303" r:id="rId39"/>
    <p:sldId id="302" r:id="rId40"/>
    <p:sldId id="295" r:id="rId41"/>
    <p:sldId id="305" r:id="rId42"/>
    <p:sldId id="308" r:id="rId43"/>
    <p:sldId id="318" r:id="rId44"/>
    <p:sldId id="297" r:id="rId45"/>
    <p:sldId id="317" r:id="rId46"/>
    <p:sldId id="311" r:id="rId47"/>
    <p:sldId id="313" r:id="rId48"/>
    <p:sldId id="314" r:id="rId49"/>
    <p:sldId id="315" r:id="rId50"/>
    <p:sldId id="316" r:id="rId51"/>
    <p:sldId id="319" r:id="rId52"/>
    <p:sldId id="334" r:id="rId53"/>
    <p:sldId id="335" r:id="rId54"/>
    <p:sldId id="336" r:id="rId55"/>
    <p:sldId id="320" r:id="rId56"/>
    <p:sldId id="321" r:id="rId57"/>
    <p:sldId id="322" r:id="rId58"/>
    <p:sldId id="342" r:id="rId59"/>
    <p:sldId id="323" r:id="rId60"/>
    <p:sldId id="324" r:id="rId61"/>
    <p:sldId id="325" r:id="rId62"/>
    <p:sldId id="327" r:id="rId63"/>
    <p:sldId id="326" r:id="rId64"/>
    <p:sldId id="328" r:id="rId65"/>
    <p:sldId id="329" r:id="rId66"/>
    <p:sldId id="330" r:id="rId67"/>
    <p:sldId id="337" r:id="rId68"/>
    <p:sldId id="347" r:id="rId69"/>
    <p:sldId id="348" r:id="rId70"/>
    <p:sldId id="344" r:id="rId71"/>
    <p:sldId id="349" r:id="rId72"/>
    <p:sldId id="380" r:id="rId73"/>
    <p:sldId id="381" r:id="rId74"/>
    <p:sldId id="352" r:id="rId75"/>
    <p:sldId id="478" r:id="rId76"/>
    <p:sldId id="343" r:id="rId77"/>
    <p:sldId id="480" r:id="rId78"/>
    <p:sldId id="379" r:id="rId79"/>
    <p:sldId id="355" r:id="rId80"/>
    <p:sldId id="383" r:id="rId81"/>
    <p:sldId id="440" r:id="rId82"/>
    <p:sldId id="441" r:id="rId83"/>
    <p:sldId id="516" r:id="rId84"/>
    <p:sldId id="443" r:id="rId85"/>
    <p:sldId id="517" r:id="rId86"/>
    <p:sldId id="455" r:id="rId87"/>
    <p:sldId id="456" r:id="rId88"/>
    <p:sldId id="457" r:id="rId89"/>
    <p:sldId id="444" r:id="rId90"/>
    <p:sldId id="446" r:id="rId91"/>
    <p:sldId id="445" r:id="rId92"/>
    <p:sldId id="448" r:id="rId93"/>
    <p:sldId id="449" r:id="rId94"/>
    <p:sldId id="450" r:id="rId95"/>
    <p:sldId id="451" r:id="rId96"/>
    <p:sldId id="461" r:id="rId97"/>
    <p:sldId id="452" r:id="rId98"/>
    <p:sldId id="453" r:id="rId99"/>
    <p:sldId id="454" r:id="rId100"/>
    <p:sldId id="459" r:id="rId101"/>
    <p:sldId id="458" r:id="rId102"/>
    <p:sldId id="460" r:id="rId103"/>
    <p:sldId id="462" r:id="rId104"/>
    <p:sldId id="463" r:id="rId105"/>
    <p:sldId id="464" r:id="rId106"/>
    <p:sldId id="465" r:id="rId107"/>
    <p:sldId id="466" r:id="rId108"/>
    <p:sldId id="467" r:id="rId109"/>
    <p:sldId id="471" r:id="rId110"/>
    <p:sldId id="472" r:id="rId111"/>
    <p:sldId id="392" r:id="rId112"/>
    <p:sldId id="393" r:id="rId113"/>
    <p:sldId id="394" r:id="rId114"/>
    <p:sldId id="395" r:id="rId115"/>
    <p:sldId id="396" r:id="rId116"/>
    <p:sldId id="397" r:id="rId117"/>
    <p:sldId id="419" r:id="rId118"/>
    <p:sldId id="398" r:id="rId119"/>
    <p:sldId id="399" r:id="rId120"/>
    <p:sldId id="400" r:id="rId121"/>
    <p:sldId id="401" r:id="rId122"/>
    <p:sldId id="402" r:id="rId123"/>
    <p:sldId id="403" r:id="rId124"/>
    <p:sldId id="404" r:id="rId125"/>
    <p:sldId id="406" r:id="rId126"/>
    <p:sldId id="384" r:id="rId127"/>
    <p:sldId id="410" r:id="rId128"/>
    <p:sldId id="411" r:id="rId129"/>
    <p:sldId id="386" r:id="rId130"/>
    <p:sldId id="387" r:id="rId131"/>
    <p:sldId id="390" r:id="rId132"/>
    <p:sldId id="391" r:id="rId133"/>
    <p:sldId id="409" r:id="rId134"/>
    <p:sldId id="412" r:id="rId135"/>
    <p:sldId id="413" r:id="rId136"/>
    <p:sldId id="414" r:id="rId137"/>
    <p:sldId id="415" r:id="rId138"/>
    <p:sldId id="418" r:id="rId139"/>
    <p:sldId id="356" r:id="rId140"/>
    <p:sldId id="485" r:id="rId141"/>
    <p:sldId id="484" r:id="rId142"/>
    <p:sldId id="494" r:id="rId143"/>
    <p:sldId id="487" r:id="rId144"/>
    <p:sldId id="490" r:id="rId145"/>
    <p:sldId id="491" r:id="rId146"/>
    <p:sldId id="492" r:id="rId147"/>
    <p:sldId id="493" r:id="rId148"/>
    <p:sldId id="495" r:id="rId149"/>
    <p:sldId id="496" r:id="rId150"/>
    <p:sldId id="559" r:id="rId151"/>
    <p:sldId id="497" r:id="rId152"/>
    <p:sldId id="498" r:id="rId153"/>
    <p:sldId id="499" r:id="rId154"/>
    <p:sldId id="500" r:id="rId155"/>
    <p:sldId id="372" r:id="rId156"/>
    <p:sldId id="501" r:id="rId157"/>
    <p:sldId id="502" r:id="rId158"/>
    <p:sldId id="504" r:id="rId159"/>
    <p:sldId id="505" r:id="rId160"/>
    <p:sldId id="506" r:id="rId161"/>
    <p:sldId id="507" r:id="rId162"/>
    <p:sldId id="508" r:id="rId163"/>
    <p:sldId id="512" r:id="rId164"/>
    <p:sldId id="513" r:id="rId165"/>
    <p:sldId id="509" r:id="rId166"/>
    <p:sldId id="514" r:id="rId167"/>
    <p:sldId id="515" r:id="rId168"/>
    <p:sldId id="511" r:id="rId169"/>
    <p:sldId id="518" r:id="rId170"/>
    <p:sldId id="519" r:id="rId171"/>
    <p:sldId id="503" r:id="rId172"/>
    <p:sldId id="510" r:id="rId173"/>
    <p:sldId id="520" r:id="rId174"/>
    <p:sldId id="521" r:id="rId175"/>
    <p:sldId id="523" r:id="rId176"/>
    <p:sldId id="524" r:id="rId177"/>
    <p:sldId id="529" r:id="rId178"/>
    <p:sldId id="530" r:id="rId179"/>
    <p:sldId id="525" r:id="rId180"/>
    <p:sldId id="526" r:id="rId181"/>
    <p:sldId id="528" r:id="rId182"/>
    <p:sldId id="531" r:id="rId183"/>
    <p:sldId id="532" r:id="rId184"/>
    <p:sldId id="556" r:id="rId185"/>
    <p:sldId id="538" r:id="rId186"/>
    <p:sldId id="542" r:id="rId187"/>
    <p:sldId id="543" r:id="rId188"/>
    <p:sldId id="539" r:id="rId189"/>
    <p:sldId id="540" r:id="rId190"/>
    <p:sldId id="541" r:id="rId191"/>
    <p:sldId id="560" r:id="rId192"/>
    <p:sldId id="561" r:id="rId193"/>
    <p:sldId id="562" r:id="rId194"/>
    <p:sldId id="563" r:id="rId195"/>
    <p:sldId id="533" r:id="rId196"/>
    <p:sldId id="557" r:id="rId197"/>
    <p:sldId id="534" r:id="rId198"/>
    <p:sldId id="558" r:id="rId199"/>
    <p:sldId id="535" r:id="rId200"/>
    <p:sldId id="536" r:id="rId201"/>
    <p:sldId id="537" r:id="rId202"/>
    <p:sldId id="547" r:id="rId203"/>
    <p:sldId id="544" r:id="rId204"/>
    <p:sldId id="545" r:id="rId205"/>
    <p:sldId id="546" r:id="rId206"/>
    <p:sldId id="548" r:id="rId207"/>
    <p:sldId id="549" r:id="rId208"/>
    <p:sldId id="550" r:id="rId209"/>
    <p:sldId id="551" r:id="rId210"/>
    <p:sldId id="552" r:id="rId211"/>
    <p:sldId id="553" r:id="rId212"/>
    <p:sldId id="554" r:id="rId213"/>
    <p:sldId id="565" r:id="rId214"/>
    <p:sldId id="566" r:id="rId215"/>
    <p:sldId id="567" r:id="rId216"/>
    <p:sldId id="568" r:id="rId217"/>
    <p:sldId id="569" r:id="rId218"/>
    <p:sldId id="570" r:id="rId219"/>
    <p:sldId id="571" r:id="rId220"/>
    <p:sldId id="572" r:id="rId221"/>
    <p:sldId id="573" r:id="rId222"/>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CE0"/>
    <a:srgbClr val="FFFAE8"/>
    <a:srgbClr val="E3EAF6"/>
    <a:srgbClr val="F6EFD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882" autoAdjust="0"/>
    <p:restoredTop sz="94259" autoAdjust="0"/>
  </p:normalViewPr>
  <p:slideViewPr>
    <p:cSldViewPr snapToGrid="0">
      <p:cViewPr varScale="1">
        <p:scale>
          <a:sx n="65" d="100"/>
          <a:sy n="65" d="100"/>
        </p:scale>
        <p:origin x="972" y="78"/>
      </p:cViewPr>
      <p:guideLst/>
    </p:cSldViewPr>
  </p:slideViewPr>
  <p:outlineViewPr>
    <p:cViewPr>
      <p:scale>
        <a:sx n="50" d="100"/>
        <a:sy n="50" d="100"/>
      </p:scale>
      <p:origin x="0" y="0"/>
    </p:cViewPr>
    <p:sldLst>
      <p:sld r:id="rId1" collapse="1"/>
    </p:sldLst>
  </p:outlineViewPr>
  <p:notesTextViewPr>
    <p:cViewPr>
      <p:scale>
        <a:sx n="1" d="1"/>
        <a:sy n="1" d="1"/>
      </p:scale>
      <p:origin x="0" y="0"/>
    </p:cViewPr>
  </p:notesTextViewPr>
  <p:sorterViewPr>
    <p:cViewPr>
      <p:scale>
        <a:sx n="100" d="100"/>
        <a:sy n="100" d="100"/>
      </p:scale>
      <p:origin x="0" y="-24"/>
    </p:cViewPr>
  </p:sorterViewPr>
  <p:notesViewPr>
    <p:cSldViewPr snapToGrid="0">
      <p:cViewPr varScale="1">
        <p:scale>
          <a:sx n="79" d="100"/>
          <a:sy n="79" d="100"/>
        </p:scale>
        <p:origin x="4392" y="-1973"/>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tableStyles" Target="tableStyle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notesMaster" Target="notesMasters/notesMaster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handoutMaster" Target="handoutMasters/handout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s>
</file>

<file path=ppt/_rels/viewProps.xml.rels><?xml version="1.0" encoding="UTF-8" standalone="yes"?>
<Relationships xmlns="http://schemas.openxmlformats.org/package/2006/relationships"><Relationship Id="rId1"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CA2E547D-1406-4A6F-8F93-E441204CE6E7}"/>
              </a:ext>
            </a:extLst>
          </p:cNvPr>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76667F8A-B889-49B3-AC77-5DDF11A08AFE}"/>
              </a:ext>
            </a:extLst>
          </p:cNvPr>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EE7331ED-78EB-4C0B-A3ED-55E166DA3B29}" type="datetime1">
              <a:rPr lang="he-IL" smtClean="0">
                <a:latin typeface="Tahoma" panose="020B0604030504040204" pitchFamily="34" charset="0"/>
                <a:ea typeface="Tahoma" panose="020B0604030504040204" pitchFamily="34" charset="0"/>
                <a:cs typeface="Tahoma" panose="020B0604030504040204" pitchFamily="34" charset="0"/>
              </a:rPr>
              <a:t>כ"א/אב/תשפ"ד</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a:extLst>
              <a:ext uri="{FF2B5EF4-FFF2-40B4-BE49-F238E27FC236}">
                <a16:creationId xmlns:a16="http://schemas.microsoft.com/office/drawing/2014/main" id="{567AFD4F-C0E7-421C-AF77-6F9CC963C9C8}"/>
              </a:ext>
            </a:extLst>
          </p:cNvPr>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a:extLst>
              <a:ext uri="{FF2B5EF4-FFF2-40B4-BE49-F238E27FC236}">
                <a16:creationId xmlns:a16="http://schemas.microsoft.com/office/drawing/2014/main" id="{1074AB9F-6726-4FB1-8769-82E23336CEBC}"/>
              </a:ext>
            </a:extLst>
          </p:cNvPr>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AD529299-61FF-4B93-ADA6-2FD5975D62F6}" type="slidenum">
              <a:rPr lang="he-IL" smtClean="0">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0FE334FC-694F-432F-B43A-3DBD09F8016D}" type="datetime1">
              <a:rPr lang="he-IL" smtClean="0"/>
              <a:t>כ"א/אב/תשפ"ד</a:t>
            </a:fld>
            <a:endParaRPr lang="he-IL" dirty="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he-IL" noProof="0"/>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IL" noProof="0" dirty="0"/>
              <a:t>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BC849E9A-41F7-4779-A581-48A7C374A227}" type="slidenum">
              <a:rPr lang="he-IL" smtClean="0"/>
              <a:pPr/>
              <a:t>‹#›</a:t>
            </a:fld>
            <a:endParaRPr lang="he-IL"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5"/>
          </p:nvPr>
        </p:nvSpPr>
        <p:spPr/>
        <p:txBody>
          <a:bodyPr/>
          <a:lstStyle/>
          <a:p>
            <a:pPr algn="l" rtl="1"/>
            <a:fld id="{BC849E9A-41F7-4779-A581-48A7C374A227}" type="slidenum">
              <a:rPr lang="he-IL" smtClean="0">
                <a:latin typeface="Tahoma" panose="020B0604030504040204" pitchFamily="34" charset="0"/>
                <a:ea typeface="Tahoma" panose="020B0604030504040204" pitchFamily="34" charset="0"/>
                <a:cs typeface="Tahoma" panose="020B0604030504040204" pitchFamily="34" charset="0"/>
              </a:rPr>
              <a:pPr algn="l" rtl="1"/>
              <a:t>1</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8656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BC849E9A-41F7-4779-A581-48A7C374A227}" type="slidenum">
              <a:rPr lang="he-IL" smtClean="0">
                <a:latin typeface="Tahoma" panose="020B0604030504040204" pitchFamily="34" charset="0"/>
                <a:ea typeface="Tahoma" panose="020B0604030504040204" pitchFamily="34" charset="0"/>
                <a:cs typeface="Tahoma" panose="020B0604030504040204" pitchFamily="34" charset="0"/>
              </a:rPr>
              <a:pPr algn="l" rtl="1"/>
              <a:t>4</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921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BC849E9A-41F7-4779-A581-48A7C374A227}" type="slidenum">
              <a:rPr lang="he-IL" smtClean="0">
                <a:latin typeface="Tahoma" panose="020B0604030504040204" pitchFamily="34" charset="0"/>
                <a:ea typeface="Tahoma" panose="020B0604030504040204" pitchFamily="34" charset="0"/>
                <a:cs typeface="Tahoma" panose="020B0604030504040204" pitchFamily="34" charset="0"/>
              </a:rPr>
              <a:pPr algn="l" rtl="1"/>
              <a:t>18</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071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BC849E9A-41F7-4779-A581-48A7C374A227}" type="slidenum">
              <a:rPr lang="he-IL" smtClean="0">
                <a:latin typeface="Tahoma" panose="020B0604030504040204" pitchFamily="34" charset="0"/>
                <a:ea typeface="Tahoma" panose="020B0604030504040204" pitchFamily="34" charset="0"/>
                <a:cs typeface="Tahoma" panose="020B0604030504040204" pitchFamily="34" charset="0"/>
              </a:rPr>
              <a:pPr algn="l" rtl="1"/>
              <a:t>54</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9797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lvl1pPr algn="l">
              <a:defRPr/>
            </a:lvl1pPr>
          </a:lstStyle>
          <a:p>
            <a:fld id="{DAD0C6BD-C90B-4BA0-843F-EEDE69F3D8EF}"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A6AF1B4E-90EC-4A51-B6E5-B702C054ECB0}" type="slidenum">
              <a:rPr lang="he-IL" smtClean="0"/>
              <a:pPr/>
              <a:t>‹#›</a:t>
            </a:fld>
            <a:endParaRPr lang="he-IL"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42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10C3338-42AB-4408-8451-5BCB1AE699DB}"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pPr algn="l"/>
            <a:fld id="{A6AF1B4E-90EC-4A51-B6E5-B702C054ECB0}" type="slidenum">
              <a:rPr lang="he-IL" smtClean="0"/>
              <a:pPr algn="l"/>
              <a:t>‹#›</a:t>
            </a:fld>
            <a:endParaRPr lang="he-IL" dirty="0"/>
          </a:p>
        </p:txBody>
      </p:sp>
    </p:spTree>
    <p:extLst>
      <p:ext uri="{BB962C8B-B14F-4D97-AF65-F5344CB8AC3E}">
        <p14:creationId xmlns:p14="http://schemas.microsoft.com/office/powerpoint/2010/main" val="627109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E78C9B8-2DA1-4124-879E-BF9008D7C41F}"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noProof="0"/>
          </a:p>
        </p:txBody>
      </p:sp>
      <p:sp>
        <p:nvSpPr>
          <p:cNvPr id="6" name="Slide Number Placeholder 5"/>
          <p:cNvSpPr>
            <a:spLocks noGrp="1"/>
          </p:cNvSpPr>
          <p:nvPr>
            <p:ph type="sldNum" sz="quarter" idx="12"/>
          </p:nvPr>
        </p:nvSpPr>
        <p:spPr/>
        <p:txBody>
          <a:bodyPr/>
          <a:lstStyle/>
          <a:p>
            <a:pPr algn="l"/>
            <a:fld id="{A6AF1B4E-90EC-4A51-B6E5-B702C054ECB0}" type="slidenum">
              <a:rPr lang="he-IL" noProof="0" smtClean="0"/>
              <a:pPr algn="l"/>
              <a:t>‹#›</a:t>
            </a:fld>
            <a:endParaRPr lang="he-IL" noProof="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185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DA3610AE-C969-4E08-BD3B-8173743B9B5F}"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314805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3"/>
          <p:cNvSpPr>
            <a:spLocks noGrp="1"/>
          </p:cNvSpPr>
          <p:nvPr>
            <p:ph type="dt" sz="half" idx="10"/>
          </p:nvPr>
        </p:nvSpPr>
        <p:spPr/>
        <p:txBody>
          <a:bodyPr/>
          <a:lstStyle/>
          <a:p>
            <a:fld id="{F10081D3-D840-45CA-9574-271712B26C3A}"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2462725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pPr rtl="1"/>
            <a:fld id="{6E8BC7A0-CF5C-42B2-B452-2104C4343D26}"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pPr algn="l"/>
            <a:fld id="{A6AF1B4E-90EC-4A51-B6E5-B702C054ECB0}" type="slidenum">
              <a:rPr lang="he-IL" smtClean="0"/>
              <a:pPr algn="l"/>
              <a:t>‹#›</a:t>
            </a:fld>
            <a:endParaRPr lang="he-IL" dirty="0"/>
          </a:p>
        </p:txBody>
      </p:sp>
    </p:spTree>
    <p:extLst>
      <p:ext uri="{BB962C8B-B14F-4D97-AF65-F5344CB8AC3E}">
        <p14:creationId xmlns:p14="http://schemas.microsoft.com/office/powerpoint/2010/main" val="3733686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7F5450BC-863A-49D1-B5A5-29419E1DD413}" type="datetime1">
              <a:rPr lang="he-IL" noProof="0" smtClean="0"/>
              <a:t>כ"א/אב/תשפ"ד</a:t>
            </a:fld>
            <a:endParaRPr lang="he-IL" noProof="0"/>
          </a:p>
        </p:txBody>
      </p:sp>
      <p:sp>
        <p:nvSpPr>
          <p:cNvPr id="6" name="Footer Placeholder 5"/>
          <p:cNvSpPr>
            <a:spLocks noGrp="1"/>
          </p:cNvSpPr>
          <p:nvPr>
            <p:ph type="ftr" sz="quarter" idx="11"/>
          </p:nvPr>
        </p:nvSpPr>
        <p:spPr/>
        <p:txBody>
          <a:bodyPr/>
          <a:lstStyle/>
          <a:p>
            <a:endParaRPr lang="he-IL" dirty="0"/>
          </a:p>
        </p:txBody>
      </p:sp>
      <p:sp>
        <p:nvSpPr>
          <p:cNvPr id="7" name="Slide Number Placeholder 6"/>
          <p:cNvSpPr>
            <a:spLocks noGrp="1"/>
          </p:cNvSpPr>
          <p:nvPr>
            <p:ph type="sldNum" sz="quarter" idx="12"/>
          </p:nvPr>
        </p:nvSpPr>
        <p:spPr/>
        <p:txBody>
          <a:bodyPr/>
          <a:lstStyle/>
          <a:p>
            <a:pPr algn="l"/>
            <a:fld id="{A6AF1B4E-90EC-4A51-B6E5-B702C054ECB0}" type="slidenum">
              <a:rPr lang="he-IL" smtClean="0"/>
              <a:pPr algn="l"/>
              <a:t>‹#›</a:t>
            </a:fld>
            <a:endParaRPr lang="he-IL" dirty="0"/>
          </a:p>
        </p:txBody>
      </p:sp>
    </p:spTree>
    <p:extLst>
      <p:ext uri="{BB962C8B-B14F-4D97-AF65-F5344CB8AC3E}">
        <p14:creationId xmlns:p14="http://schemas.microsoft.com/office/powerpoint/2010/main" val="364479839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345F7999-4856-46D8-AFF3-D26B0A1DAF71}" type="datetime1">
              <a:rPr lang="he-IL" noProof="0" smtClean="0"/>
              <a:t>כ"א/אב/תשפ"ד</a:t>
            </a:fld>
            <a:endParaRPr lang="he-IL" noProof="0"/>
          </a:p>
        </p:txBody>
      </p:sp>
      <p:sp>
        <p:nvSpPr>
          <p:cNvPr id="8" name="Footer Placeholder 7"/>
          <p:cNvSpPr>
            <a:spLocks noGrp="1"/>
          </p:cNvSpPr>
          <p:nvPr>
            <p:ph type="ftr" sz="quarter" idx="11"/>
          </p:nvPr>
        </p:nvSpPr>
        <p:spPr/>
        <p:txBody>
          <a:bodyPr/>
          <a:lstStyle/>
          <a:p>
            <a:endParaRPr lang="he-IL" dirty="0"/>
          </a:p>
        </p:txBody>
      </p:sp>
      <p:sp>
        <p:nvSpPr>
          <p:cNvPr id="9" name="Slide Number Placeholder 8"/>
          <p:cNvSpPr>
            <a:spLocks noGrp="1"/>
          </p:cNvSpPr>
          <p:nvPr>
            <p:ph type="sldNum" sz="quarter" idx="12"/>
          </p:nvPr>
        </p:nvSpPr>
        <p:spPr/>
        <p:txBody>
          <a:bodyPr/>
          <a:lstStyle/>
          <a:p>
            <a:pPr algn="l"/>
            <a:fld id="{A6AF1B4E-90EC-4A51-B6E5-B702C054ECB0}" type="slidenum">
              <a:rPr lang="he-IL" smtClean="0"/>
              <a:pPr algn="l"/>
              <a:t>‹#›</a:t>
            </a:fld>
            <a:endParaRPr lang="he-IL" dirty="0"/>
          </a:p>
        </p:txBody>
      </p:sp>
    </p:spTree>
    <p:extLst>
      <p:ext uri="{BB962C8B-B14F-4D97-AF65-F5344CB8AC3E}">
        <p14:creationId xmlns:p14="http://schemas.microsoft.com/office/powerpoint/2010/main" val="106501194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7" name="Date Placeholder 2"/>
          <p:cNvSpPr>
            <a:spLocks noGrp="1"/>
          </p:cNvSpPr>
          <p:nvPr>
            <p:ph type="dt" sz="half" idx="10"/>
          </p:nvPr>
        </p:nvSpPr>
        <p:spPr/>
        <p:txBody>
          <a:bodyPr/>
          <a:lstStyle/>
          <a:p>
            <a:fld id="{20DDE027-E73B-4184-AEE7-B843047D3B85}" type="datetime1">
              <a:rPr lang="he-IL" noProof="0" smtClean="0"/>
              <a:t>כ"א/אב/תשפ"ד</a:t>
            </a:fld>
            <a:endParaRPr lang="he-IL" noProof="0"/>
          </a:p>
        </p:txBody>
      </p:sp>
      <p:sp>
        <p:nvSpPr>
          <p:cNvPr id="5" name="Footer Placeholder 3"/>
          <p:cNvSpPr>
            <a:spLocks noGrp="1"/>
          </p:cNvSpPr>
          <p:nvPr>
            <p:ph type="ftr" sz="quarter" idx="11"/>
          </p:nvPr>
        </p:nvSpPr>
        <p:spPr/>
        <p:txBody>
          <a:bodyPr/>
          <a:lstStyle/>
          <a:p>
            <a:endParaRPr lang="he-IL" dirty="0"/>
          </a:p>
        </p:txBody>
      </p:sp>
      <p:sp>
        <p:nvSpPr>
          <p:cNvPr id="6" name="Slide Number Placeholder 4"/>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3049980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C0DB010-E60F-4D9A-92F7-2B0364B5A6A6}" type="datetime1">
              <a:rPr lang="he-IL" noProof="0" smtClean="0"/>
              <a:t>כ"א/אב/תשפ"ד</a:t>
            </a:fld>
            <a:endParaRPr lang="he-IL" noProof="0"/>
          </a:p>
        </p:txBody>
      </p:sp>
      <p:sp>
        <p:nvSpPr>
          <p:cNvPr id="5" name="Footer Placeholder 2"/>
          <p:cNvSpPr>
            <a:spLocks noGrp="1"/>
          </p:cNvSpPr>
          <p:nvPr>
            <p:ph type="ftr" sz="quarter" idx="11"/>
          </p:nvPr>
        </p:nvSpPr>
        <p:spPr/>
        <p:txBody>
          <a:bodyPr/>
          <a:lstStyle/>
          <a:p>
            <a:endParaRPr lang="he-IL" dirty="0"/>
          </a:p>
        </p:txBody>
      </p:sp>
      <p:sp>
        <p:nvSpPr>
          <p:cNvPr id="6" name="Slide Number Placeholder 3"/>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805673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7" name="Date Placeholder 4"/>
          <p:cNvSpPr>
            <a:spLocks noGrp="1"/>
          </p:cNvSpPr>
          <p:nvPr>
            <p:ph type="dt" sz="half" idx="10"/>
          </p:nvPr>
        </p:nvSpPr>
        <p:spPr/>
        <p:txBody>
          <a:bodyPr/>
          <a:lstStyle/>
          <a:p>
            <a:fld id="{EE279072-87AC-418A-93B0-5A0A643F66B8}" type="datetime1">
              <a:rPr lang="he-IL" noProof="0" smtClean="0"/>
              <a:t>כ"א/אב/תשפ"ד</a:t>
            </a:fld>
            <a:endParaRPr lang="he-IL" noProof="0"/>
          </a:p>
        </p:txBody>
      </p:sp>
      <p:sp>
        <p:nvSpPr>
          <p:cNvPr id="5" name="Footer Placeholder 5"/>
          <p:cNvSpPr>
            <a:spLocks noGrp="1"/>
          </p:cNvSpPr>
          <p:nvPr>
            <p:ph type="ftr" sz="quarter" idx="11"/>
          </p:nvPr>
        </p:nvSpPr>
        <p:spPr/>
        <p:txBody>
          <a:bodyPr/>
          <a:lstStyle/>
          <a:p>
            <a:endParaRPr lang="he-IL" dirty="0"/>
          </a:p>
        </p:txBody>
      </p:sp>
      <p:sp>
        <p:nvSpPr>
          <p:cNvPr id="6" name="Slide Number Placeholder 6"/>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335915280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DC32D83D-6D3B-43EF-B5A0-8CAD5F2266EE}"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213376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5A2B570-5E1F-487F-9B92-42EBDB493772}" type="datetime1">
              <a:rPr lang="he-IL" noProof="0" smtClean="0"/>
              <a:t>כ"א/אב/תשפ"ד</a:t>
            </a:fld>
            <a:endParaRPr lang="he-IL" noProof="0"/>
          </a:p>
        </p:txBody>
      </p:sp>
      <p:sp>
        <p:nvSpPr>
          <p:cNvPr id="6" name="Footer Placeholder 5"/>
          <p:cNvSpPr>
            <a:spLocks noGrp="1"/>
          </p:cNvSpPr>
          <p:nvPr>
            <p:ph type="ftr" sz="quarter" idx="11"/>
          </p:nvPr>
        </p:nvSpPr>
        <p:spPr/>
        <p:txBody>
          <a:bodyPr/>
          <a:lstStyle/>
          <a:p>
            <a:endParaRPr lang="he-IL" dirty="0"/>
          </a:p>
        </p:txBody>
      </p:sp>
      <p:sp>
        <p:nvSpPr>
          <p:cNvPr id="7" name="Slide Number Placeholder 6"/>
          <p:cNvSpPr>
            <a:spLocks noGrp="1"/>
          </p:cNvSpPr>
          <p:nvPr>
            <p:ph type="sldNum" sz="quarter" idx="12"/>
          </p:nvPr>
        </p:nvSpPr>
        <p:spPr/>
        <p:txBody>
          <a:bodyPr/>
          <a:lstStyle/>
          <a:p>
            <a:pPr algn="l"/>
            <a:fld id="{A6AF1B4E-90EC-4A51-B6E5-B702C054ECB0}" type="slidenum">
              <a:rPr lang="he-IL" smtClean="0"/>
              <a:pPr algn="l"/>
              <a:t>‹#›</a:t>
            </a:fld>
            <a:endParaRPr lang="he-IL" dirty="0"/>
          </a:p>
        </p:txBody>
      </p:sp>
    </p:spTree>
    <p:extLst>
      <p:ext uri="{BB962C8B-B14F-4D97-AF65-F5344CB8AC3E}">
        <p14:creationId xmlns:p14="http://schemas.microsoft.com/office/powerpoint/2010/main" val="3141711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E5E319F7-BFC7-4406-BE18-45EA59534811}" type="datetime1">
              <a:rPr lang="he-IL" noProof="0" smtClean="0"/>
              <a:t>כ"א/אב/תשפ"ד</a:t>
            </a:fld>
            <a:endParaRPr lang="he-IL" noProof="0"/>
          </a:p>
        </p:txBody>
      </p:sp>
      <p:sp>
        <p:nvSpPr>
          <p:cNvPr id="6" name="Footer Placeholder 5"/>
          <p:cNvSpPr>
            <a:spLocks noGrp="1"/>
          </p:cNvSpPr>
          <p:nvPr>
            <p:ph type="ftr" sz="quarter" idx="11"/>
          </p:nvPr>
        </p:nvSpPr>
        <p:spPr/>
        <p:txBody>
          <a:bodyPr/>
          <a:lstStyle/>
          <a:p>
            <a:endParaRPr lang="he-IL" noProof="0"/>
          </a:p>
        </p:txBody>
      </p:sp>
      <p:sp>
        <p:nvSpPr>
          <p:cNvPr id="7" name="Slide Number Placeholder 6"/>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26699847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23886C6-CA6C-4774-BCB7-C0693E3DB7C1}"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noProof="0"/>
          </a:p>
        </p:txBody>
      </p:sp>
      <p:sp>
        <p:nvSpPr>
          <p:cNvPr id="6" name="Slide Number Placeholder 5"/>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203847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e-IL"/>
              <a:t>לחץ כדי לערוך סגנון כותרת של תבנית בסיס</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he-IL"/>
              <a:t>לחץ כדי לערוך סגנונות טקסט של תבנית בסיס</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4E43BFD7-C600-406A-9A2F-FA499ECB6697}"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noProof="0"/>
          </a:p>
        </p:txBody>
      </p:sp>
      <p:sp>
        <p:nvSpPr>
          <p:cNvPr id="6" name="Slide Number Placeholder 5"/>
          <p:cNvSpPr>
            <a:spLocks noGrp="1"/>
          </p:cNvSpPr>
          <p:nvPr>
            <p:ph type="sldNum" sz="quarter" idx="12"/>
          </p:nvPr>
        </p:nvSpPr>
        <p:spPr/>
        <p:txBody>
          <a:bodyPr/>
          <a:lstStyle/>
          <a:p>
            <a:fld id="{A6AF1B4E-90EC-4A51-B6E5-B702C054ECB0}" type="slidenum">
              <a:rPr lang="he-IL" smtClean="0"/>
              <a:pPr/>
              <a:t>‹#›</a:t>
            </a:fld>
            <a:endParaRPr lang="he-IL"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539331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621893B-8E02-4942-BF1B-509850D98859}"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noProof="0"/>
          </a:p>
        </p:txBody>
      </p:sp>
      <p:sp>
        <p:nvSpPr>
          <p:cNvPr id="6" name="Slide Number Placeholder 5"/>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3746127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A347EF-F3C2-4C31-9ACB-7070D6355C92}" type="datetime1">
              <a:rPr lang="he-IL" noProof="0" smtClean="0"/>
              <a:t>כ"א/אב/תשפ"ד</a:t>
            </a:fld>
            <a:endParaRPr lang="he-IL" noProof="0"/>
          </a:p>
        </p:txBody>
      </p:sp>
      <p:sp>
        <p:nvSpPr>
          <p:cNvPr id="4" name="Footer Placeholder 4"/>
          <p:cNvSpPr>
            <a:spLocks noGrp="1"/>
          </p:cNvSpPr>
          <p:nvPr>
            <p:ph type="ftr" sz="quarter" idx="11"/>
          </p:nvPr>
        </p:nvSpPr>
        <p:spPr/>
        <p:txBody>
          <a:bodyPr/>
          <a:lstStyle/>
          <a:p>
            <a:endParaRPr lang="he-IL" noProof="0"/>
          </a:p>
        </p:txBody>
      </p:sp>
      <p:sp>
        <p:nvSpPr>
          <p:cNvPr id="6" name="Slide Number Placeholder 5"/>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3398607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5ADF1F-B316-4BB5-A090-E399E2D5C15E}" type="datetime1">
              <a:rPr lang="he-IL" noProof="0" smtClean="0"/>
              <a:t>כ"א/אב/תשפ"ד</a:t>
            </a:fld>
            <a:endParaRPr lang="he-IL" noProof="0"/>
          </a:p>
        </p:txBody>
      </p:sp>
      <p:sp>
        <p:nvSpPr>
          <p:cNvPr id="4" name="Footer Placeholder 4"/>
          <p:cNvSpPr>
            <a:spLocks noGrp="1"/>
          </p:cNvSpPr>
          <p:nvPr>
            <p:ph type="ftr" sz="quarter" idx="11"/>
          </p:nvPr>
        </p:nvSpPr>
        <p:spPr/>
        <p:txBody>
          <a:bodyPr/>
          <a:lstStyle/>
          <a:p>
            <a:endParaRPr lang="he-IL" noProof="0"/>
          </a:p>
        </p:txBody>
      </p:sp>
      <p:sp>
        <p:nvSpPr>
          <p:cNvPr id="6" name="Slide Number Placeholder 5"/>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294401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nchorCtr="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29FF30D-BA32-4686-AB4A-354D5406BB5E}"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pPr algn="l"/>
            <a:fld id="{A6AF1B4E-90EC-4A51-B6E5-B702C054ECB0}" type="slidenum">
              <a:rPr lang="he-IL" smtClean="0"/>
              <a:pPr algn="l"/>
              <a:t>‹#›</a:t>
            </a:fld>
            <a:endParaRPr lang="he-IL" dirty="0"/>
          </a:p>
        </p:txBody>
      </p:sp>
    </p:spTree>
    <p:extLst>
      <p:ext uri="{BB962C8B-B14F-4D97-AF65-F5344CB8AC3E}">
        <p14:creationId xmlns:p14="http://schemas.microsoft.com/office/powerpoint/2010/main" val="15653078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DD09189-B9F6-4766-A469-7C9C57CDE183}"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noProof="0"/>
          </a:p>
        </p:txBody>
      </p:sp>
      <p:sp>
        <p:nvSpPr>
          <p:cNvPr id="6" name="Slide Number Placeholder 5"/>
          <p:cNvSpPr>
            <a:spLocks noGrp="1"/>
          </p:cNvSpPr>
          <p:nvPr>
            <p:ph type="sldNum" sz="quarter" idx="12"/>
          </p:nvPr>
        </p:nvSpPr>
        <p:spPr/>
        <p:txBody>
          <a:bodyPr/>
          <a:lstStyle/>
          <a:p>
            <a:pPr algn="l"/>
            <a:fld id="{A6AF1B4E-90EC-4A51-B6E5-B702C054ECB0}" type="slidenum">
              <a:rPr lang="he-IL" noProof="0" smtClean="0"/>
              <a:pPr algn="l"/>
              <a:t>‹#›</a:t>
            </a:fld>
            <a:endParaRPr lang="he-IL" noProof="0"/>
          </a:p>
        </p:txBody>
      </p:sp>
    </p:spTree>
    <p:extLst>
      <p:ext uri="{BB962C8B-B14F-4D97-AF65-F5344CB8AC3E}">
        <p14:creationId xmlns:p14="http://schemas.microsoft.com/office/powerpoint/2010/main" val="2716982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pPr rtl="1"/>
            <a:fld id="{E0E91BD1-7278-4B80-801F-0F7BCAF4CED7}" type="datetime1">
              <a:rPr lang="he-IL" noProof="0" smtClean="0"/>
              <a:t>כ"א/אב/תשפ"ד</a:t>
            </a:fld>
            <a:endParaRPr lang="he-IL" noProof="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pPr algn="l"/>
            <a:fld id="{A6AF1B4E-90EC-4A51-B6E5-B702C054ECB0}" type="slidenum">
              <a:rPr lang="he-IL" smtClean="0"/>
              <a:pPr algn="l"/>
              <a:t>‹#›</a:t>
            </a:fld>
            <a:endParaRPr lang="he-IL"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704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9C1BE80-9AFB-46DF-B70C-D5085A96B00E}" type="datetime1">
              <a:rPr lang="he-IL" noProof="0" smtClean="0"/>
              <a:t>כ"א/אב/תשפ"ד</a:t>
            </a:fld>
            <a:endParaRPr lang="he-IL" noProof="0"/>
          </a:p>
        </p:txBody>
      </p:sp>
      <p:sp>
        <p:nvSpPr>
          <p:cNvPr id="6" name="Footer Placeholder 5"/>
          <p:cNvSpPr>
            <a:spLocks noGrp="1"/>
          </p:cNvSpPr>
          <p:nvPr>
            <p:ph type="ftr" sz="quarter" idx="11"/>
          </p:nvPr>
        </p:nvSpPr>
        <p:spPr/>
        <p:txBody>
          <a:bodyPr/>
          <a:lstStyle/>
          <a:p>
            <a:endParaRPr lang="he-IL" dirty="0"/>
          </a:p>
        </p:txBody>
      </p:sp>
      <p:sp>
        <p:nvSpPr>
          <p:cNvPr id="7" name="Slide Number Placeholder 6"/>
          <p:cNvSpPr>
            <a:spLocks noGrp="1"/>
          </p:cNvSpPr>
          <p:nvPr>
            <p:ph type="sldNum" sz="quarter" idx="12"/>
          </p:nvPr>
        </p:nvSpPr>
        <p:spPr/>
        <p:txBody>
          <a:bodyPr/>
          <a:lstStyle/>
          <a:p>
            <a:pPr algn="l"/>
            <a:fld id="{A6AF1B4E-90EC-4A51-B6E5-B702C054ECB0}" type="slidenum">
              <a:rPr lang="he-IL" smtClean="0"/>
              <a:pPr algn="l"/>
              <a:t>‹#›</a:t>
            </a:fld>
            <a:endParaRPr lang="he-IL" dirty="0"/>
          </a:p>
        </p:txBody>
      </p:sp>
    </p:spTree>
    <p:extLst>
      <p:ext uri="{BB962C8B-B14F-4D97-AF65-F5344CB8AC3E}">
        <p14:creationId xmlns:p14="http://schemas.microsoft.com/office/powerpoint/2010/main" val="205474379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24128" y="2967788"/>
            <a:ext cx="4754880" cy="33415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he-IL"/>
              <a:t>לחץ כדי לערוך סגנונות טקסט של תבנית בסיס</a:t>
            </a:r>
          </a:p>
        </p:txBody>
      </p:sp>
      <p:sp>
        <p:nvSpPr>
          <p:cNvPr id="6" name="Content Placeholder 5"/>
          <p:cNvSpPr>
            <a:spLocks noGrp="1"/>
          </p:cNvSpPr>
          <p:nvPr>
            <p:ph sz="quarter" idx="4"/>
          </p:nvPr>
        </p:nvSpPr>
        <p:spPr>
          <a:xfrm>
            <a:off x="5990888" y="2967788"/>
            <a:ext cx="4754880" cy="33415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FB3A803D-42DC-49C3-AC20-173497ADD74B}" type="datetime1">
              <a:rPr lang="he-IL" noProof="0" smtClean="0"/>
              <a:t>כ"א/אב/תשפ"ד</a:t>
            </a:fld>
            <a:endParaRPr lang="he-IL" noProof="0"/>
          </a:p>
        </p:txBody>
      </p:sp>
      <p:sp>
        <p:nvSpPr>
          <p:cNvPr id="8" name="Footer Placeholder 7"/>
          <p:cNvSpPr>
            <a:spLocks noGrp="1"/>
          </p:cNvSpPr>
          <p:nvPr>
            <p:ph type="ftr" sz="quarter" idx="11"/>
          </p:nvPr>
        </p:nvSpPr>
        <p:spPr/>
        <p:txBody>
          <a:bodyPr/>
          <a:lstStyle/>
          <a:p>
            <a:endParaRPr lang="he-IL" dirty="0"/>
          </a:p>
        </p:txBody>
      </p:sp>
      <p:sp>
        <p:nvSpPr>
          <p:cNvPr id="9" name="Slide Number Placeholder 8"/>
          <p:cNvSpPr>
            <a:spLocks noGrp="1"/>
          </p:cNvSpPr>
          <p:nvPr>
            <p:ph type="sldNum" sz="quarter" idx="12"/>
          </p:nvPr>
        </p:nvSpPr>
        <p:spPr/>
        <p:txBody>
          <a:bodyPr/>
          <a:lstStyle/>
          <a:p>
            <a:pPr algn="l"/>
            <a:fld id="{A6AF1B4E-90EC-4A51-B6E5-B702C054ECB0}" type="slidenum">
              <a:rPr lang="he-IL" smtClean="0"/>
              <a:pPr algn="l"/>
              <a:t>‹#›</a:t>
            </a:fld>
            <a:endParaRPr lang="he-IL" dirty="0"/>
          </a:p>
        </p:txBody>
      </p:sp>
    </p:spTree>
    <p:extLst>
      <p:ext uri="{BB962C8B-B14F-4D97-AF65-F5344CB8AC3E}">
        <p14:creationId xmlns:p14="http://schemas.microsoft.com/office/powerpoint/2010/main" val="400220032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CB734F3E-DEB7-48B3-B841-C63A1AD0F645}" type="datetime1">
              <a:rPr lang="he-IL" noProof="0" smtClean="0"/>
              <a:t>כ"א/אב/תשפ"ד</a:t>
            </a:fld>
            <a:endParaRPr lang="he-IL" noProof="0"/>
          </a:p>
        </p:txBody>
      </p:sp>
      <p:sp>
        <p:nvSpPr>
          <p:cNvPr id="4" name="Footer Placeholder 3"/>
          <p:cNvSpPr>
            <a:spLocks noGrp="1"/>
          </p:cNvSpPr>
          <p:nvPr>
            <p:ph type="ftr" sz="quarter" idx="11"/>
          </p:nvPr>
        </p:nvSpPr>
        <p:spPr/>
        <p:txBody>
          <a:bodyPr/>
          <a:lstStyle/>
          <a:p>
            <a:endParaRPr lang="he-IL" dirty="0"/>
          </a:p>
        </p:txBody>
      </p:sp>
      <p:sp>
        <p:nvSpPr>
          <p:cNvPr id="5" name="Slide Number Placeholder 4"/>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191492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CFE68-2A63-4B34-82F8-F1AF0437E3A0}" type="datetime1">
              <a:rPr lang="he-IL" noProof="0" smtClean="0"/>
              <a:t>כ"א/אב/תשפ"ד</a:t>
            </a:fld>
            <a:endParaRPr lang="he-IL" noProof="0"/>
          </a:p>
        </p:txBody>
      </p:sp>
      <p:sp>
        <p:nvSpPr>
          <p:cNvPr id="3" name="Footer Placeholder 2"/>
          <p:cNvSpPr>
            <a:spLocks noGrp="1"/>
          </p:cNvSpPr>
          <p:nvPr>
            <p:ph type="ftr" sz="quarter" idx="11"/>
          </p:nvPr>
        </p:nvSpPr>
        <p:spPr/>
        <p:txBody>
          <a:bodyPr/>
          <a:lstStyle/>
          <a:p>
            <a:endParaRPr lang="he-IL" dirty="0"/>
          </a:p>
        </p:txBody>
      </p:sp>
      <p:sp>
        <p:nvSpPr>
          <p:cNvPr id="4" name="Slide Number Placeholder 3"/>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2074798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653939C-8654-48AA-810A-4F5ABD02FD8C}" type="datetime1">
              <a:rPr lang="he-IL" noProof="0" smtClean="0"/>
              <a:t>כ"א/אב/תשפ"ד</a:t>
            </a:fld>
            <a:endParaRPr lang="he-IL" noProof="0"/>
          </a:p>
        </p:txBody>
      </p:sp>
      <p:sp>
        <p:nvSpPr>
          <p:cNvPr id="6" name="Footer Placeholder 5"/>
          <p:cNvSpPr>
            <a:spLocks noGrp="1"/>
          </p:cNvSpPr>
          <p:nvPr>
            <p:ph type="ftr" sz="quarter" idx="11"/>
          </p:nvPr>
        </p:nvSpPr>
        <p:spPr/>
        <p:txBody>
          <a:bodyPr/>
          <a:lstStyle/>
          <a:p>
            <a:endParaRPr lang="he-IL" dirty="0"/>
          </a:p>
        </p:txBody>
      </p:sp>
      <p:sp>
        <p:nvSpPr>
          <p:cNvPr id="7" name="Slide Number Placeholder 6"/>
          <p:cNvSpPr>
            <a:spLocks noGrp="1"/>
          </p:cNvSpPr>
          <p:nvPr>
            <p:ph type="sldNum" sz="quarter" idx="12"/>
          </p:nvPr>
        </p:nvSpPr>
        <p:spPr/>
        <p:txBody>
          <a:body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14192379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8DE3535-AFF9-4E4E-ACB7-2D7A0BBB653C}" type="datetime1">
              <a:rPr lang="he-IL" noProof="0" smtClean="0"/>
              <a:t>כ"א/אב/תשפ"ד</a:t>
            </a:fld>
            <a:endParaRPr lang="he-IL" noProof="0"/>
          </a:p>
        </p:txBody>
      </p:sp>
      <p:sp>
        <p:nvSpPr>
          <p:cNvPr id="6" name="Footer Placeholder 5"/>
          <p:cNvSpPr>
            <a:spLocks noGrp="1"/>
          </p:cNvSpPr>
          <p:nvPr>
            <p:ph type="ftr" sz="quarter" idx="11"/>
          </p:nvPr>
        </p:nvSpPr>
        <p:spPr/>
        <p:txBody>
          <a:bodyPr/>
          <a:lstStyle/>
          <a:p>
            <a:endParaRPr lang="he-IL" dirty="0"/>
          </a:p>
        </p:txBody>
      </p:sp>
      <p:sp>
        <p:nvSpPr>
          <p:cNvPr id="7" name="Slide Number Placeholder 6"/>
          <p:cNvSpPr>
            <a:spLocks noGrp="1"/>
          </p:cNvSpPr>
          <p:nvPr>
            <p:ph type="sldNum" sz="quarter" idx="12"/>
          </p:nvPr>
        </p:nvSpPr>
        <p:spPr/>
        <p:txBody>
          <a:bodyPr/>
          <a:lstStyle/>
          <a:p>
            <a:pPr algn="l"/>
            <a:fld id="{A6AF1B4E-90EC-4A51-B6E5-B702C054ECB0}" type="slidenum">
              <a:rPr lang="he-IL" smtClean="0"/>
              <a:pPr algn="l"/>
              <a:t>‹#›</a:t>
            </a:fld>
            <a:endParaRPr lang="he-IL"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441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5.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C8FB1B1-3A09-4033-BA3B-0A62C590A490}" type="datetime1">
              <a:rPr lang="he-IL" noProof="0" smtClean="0"/>
              <a:t>כ"א/אב/תשפ"ד</a:t>
            </a:fld>
            <a:endParaRPr lang="he-IL" noProof="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he-IL" noProof="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6AF1B4E-90EC-4A51-B6E5-B702C054ECB0}" type="slidenum">
              <a:rPr lang="he-IL" smtClean="0"/>
              <a:pPr/>
              <a:t>‹#›</a:t>
            </a:fld>
            <a:endParaRPr lang="he-IL"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0208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1"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0E012EA-78F7-469D-95CC-BC08D8BD37C3}" type="datetime1">
              <a:rPr lang="he-IL" noProof="0" smtClean="0"/>
              <a:t>כ"א/אב/תשפ"ד</a:t>
            </a:fld>
            <a:endParaRPr lang="he-IL" noProof="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noProof="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6AF1B4E-90EC-4A51-B6E5-B702C054ECB0}" type="slidenum">
              <a:rPr lang="he-IL" smtClean="0"/>
              <a:pPr/>
              <a:t>‹#›</a:t>
            </a:fld>
            <a:endParaRPr lang="he-IL" dirty="0"/>
          </a:p>
        </p:txBody>
      </p:sp>
    </p:spTree>
    <p:extLst>
      <p:ext uri="{BB962C8B-B14F-4D97-AF65-F5344CB8AC3E}">
        <p14:creationId xmlns:p14="http://schemas.microsoft.com/office/powerpoint/2010/main" val="2135854304"/>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3.xml"/><Relationship Id="rId5" Type="http://schemas.openxmlformats.org/officeDocument/2006/relationships/image" Target="../media/image170.png"/><Relationship Id="rId4" Type="http://schemas.openxmlformats.org/officeDocument/2006/relationships/image" Target="../media/image169.png"/></Relationships>
</file>

<file path=ppt/slides/_rels/slide1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83.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3.xml"/><Relationship Id="rId4" Type="http://schemas.openxmlformats.org/officeDocument/2006/relationships/image" Target="../media/image186.png"/></Relationships>
</file>

<file path=ppt/slides/_rels/slide19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3" Type="http://schemas.openxmlformats.org/officeDocument/2006/relationships/slide" Target="slide68.xml"/><Relationship Id="rId18" Type="http://schemas.openxmlformats.org/officeDocument/2006/relationships/slide" Target="slide20.xml"/><Relationship Id="rId26" Type="http://schemas.openxmlformats.org/officeDocument/2006/relationships/slide" Target="slide39.xml"/><Relationship Id="rId39" Type="http://schemas.openxmlformats.org/officeDocument/2006/relationships/slide" Target="slide60.xml"/><Relationship Id="rId21" Type="http://schemas.openxmlformats.org/officeDocument/2006/relationships/slide" Target="slide27.xml"/><Relationship Id="rId34" Type="http://schemas.openxmlformats.org/officeDocument/2006/relationships/slide" Target="slide55.xml"/><Relationship Id="rId7" Type="http://schemas.openxmlformats.org/officeDocument/2006/relationships/slide" Target="slide11.xml"/><Relationship Id="rId2" Type="http://schemas.openxmlformats.org/officeDocument/2006/relationships/image" Target="../media/image12.png"/><Relationship Id="rId16" Type="http://schemas.openxmlformats.org/officeDocument/2006/relationships/slide" Target="slide18.xml"/><Relationship Id="rId20" Type="http://schemas.openxmlformats.org/officeDocument/2006/relationships/slide" Target="slide23.xml"/><Relationship Id="rId29" Type="http://schemas.openxmlformats.org/officeDocument/2006/relationships/slide" Target="slide43.xml"/><Relationship Id="rId41" Type="http://schemas.openxmlformats.org/officeDocument/2006/relationships/slide" Target="slide65.xml"/><Relationship Id="rId1" Type="http://schemas.openxmlformats.org/officeDocument/2006/relationships/slideLayout" Target="../slideLayouts/slideLayout13.xml"/><Relationship Id="rId6" Type="http://schemas.openxmlformats.org/officeDocument/2006/relationships/slide" Target="slide8.xml"/><Relationship Id="rId11" Type="http://schemas.openxmlformats.org/officeDocument/2006/relationships/slide" Target="slide66.xml"/><Relationship Id="rId24" Type="http://schemas.openxmlformats.org/officeDocument/2006/relationships/slide" Target="slide34.xml"/><Relationship Id="rId32" Type="http://schemas.openxmlformats.org/officeDocument/2006/relationships/slide" Target="slide51.xml"/><Relationship Id="rId37" Type="http://schemas.openxmlformats.org/officeDocument/2006/relationships/slide" Target="slide58.xml"/><Relationship Id="rId40" Type="http://schemas.openxmlformats.org/officeDocument/2006/relationships/slide" Target="slide64.xml"/><Relationship Id="rId5" Type="http://schemas.openxmlformats.org/officeDocument/2006/relationships/slide" Target="slide7.xml"/><Relationship Id="rId15" Type="http://schemas.openxmlformats.org/officeDocument/2006/relationships/slide" Target="slide71.xml"/><Relationship Id="rId23" Type="http://schemas.openxmlformats.org/officeDocument/2006/relationships/slide" Target="slide33.xml"/><Relationship Id="rId28" Type="http://schemas.openxmlformats.org/officeDocument/2006/relationships/slide" Target="slide42.xml"/><Relationship Id="rId36" Type="http://schemas.openxmlformats.org/officeDocument/2006/relationships/slide" Target="slide57.xml"/><Relationship Id="rId10" Type="http://schemas.openxmlformats.org/officeDocument/2006/relationships/slide" Target="slide15.xml"/><Relationship Id="rId19" Type="http://schemas.openxmlformats.org/officeDocument/2006/relationships/slide" Target="slide22.xml"/><Relationship Id="rId31" Type="http://schemas.openxmlformats.org/officeDocument/2006/relationships/slide" Target="slide49.xml"/><Relationship Id="rId4" Type="http://schemas.openxmlformats.org/officeDocument/2006/relationships/slide" Target="slide6.xml"/><Relationship Id="rId9" Type="http://schemas.openxmlformats.org/officeDocument/2006/relationships/slide" Target="slide13.xml"/><Relationship Id="rId14" Type="http://schemas.openxmlformats.org/officeDocument/2006/relationships/slide" Target="slide69.xml"/><Relationship Id="rId22" Type="http://schemas.openxmlformats.org/officeDocument/2006/relationships/slide" Target="slide31.xml"/><Relationship Id="rId27" Type="http://schemas.openxmlformats.org/officeDocument/2006/relationships/slide" Target="slide41.xml"/><Relationship Id="rId30" Type="http://schemas.openxmlformats.org/officeDocument/2006/relationships/slide" Target="slide46.xml"/><Relationship Id="rId35" Type="http://schemas.openxmlformats.org/officeDocument/2006/relationships/slide" Target="slide56.xml"/><Relationship Id="rId8" Type="http://schemas.openxmlformats.org/officeDocument/2006/relationships/slide" Target="slide12.xml"/><Relationship Id="rId3" Type="http://schemas.openxmlformats.org/officeDocument/2006/relationships/slide" Target="slide4.xml"/><Relationship Id="rId12" Type="http://schemas.openxmlformats.org/officeDocument/2006/relationships/slide" Target="slide67.xml"/><Relationship Id="rId17" Type="http://schemas.openxmlformats.org/officeDocument/2006/relationships/slide" Target="slide19.xml"/><Relationship Id="rId25" Type="http://schemas.openxmlformats.org/officeDocument/2006/relationships/slide" Target="slide35.xml"/><Relationship Id="rId33" Type="http://schemas.openxmlformats.org/officeDocument/2006/relationships/slide" Target="slide54.xml"/><Relationship Id="rId38" Type="http://schemas.openxmlformats.org/officeDocument/2006/relationships/slide" Target="slide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6" Type="http://schemas.openxmlformats.org/officeDocument/2006/relationships/slide" Target="slide103.xml"/><Relationship Id="rId21" Type="http://schemas.openxmlformats.org/officeDocument/2006/relationships/slide" Target="slide97.xml"/><Relationship Id="rId42" Type="http://schemas.openxmlformats.org/officeDocument/2006/relationships/slide" Target="slide126.xml"/><Relationship Id="rId47" Type="http://schemas.openxmlformats.org/officeDocument/2006/relationships/slide" Target="slide131.xml"/><Relationship Id="rId63" Type="http://schemas.openxmlformats.org/officeDocument/2006/relationships/slide" Target="slide156.xml"/><Relationship Id="rId68" Type="http://schemas.openxmlformats.org/officeDocument/2006/relationships/slide" Target="slide170.xml"/><Relationship Id="rId16" Type="http://schemas.openxmlformats.org/officeDocument/2006/relationships/slide" Target="slide88.xml"/><Relationship Id="rId11" Type="http://schemas.openxmlformats.org/officeDocument/2006/relationships/slide" Target="slide83.xml"/><Relationship Id="rId24" Type="http://schemas.openxmlformats.org/officeDocument/2006/relationships/slide" Target="slide101.xml"/><Relationship Id="rId32" Type="http://schemas.openxmlformats.org/officeDocument/2006/relationships/slide" Target="slide110.xml"/><Relationship Id="rId37" Type="http://schemas.openxmlformats.org/officeDocument/2006/relationships/slide" Target="slide120.xml"/><Relationship Id="rId40" Type="http://schemas.openxmlformats.org/officeDocument/2006/relationships/slide" Target="slide124.xml"/><Relationship Id="rId45" Type="http://schemas.openxmlformats.org/officeDocument/2006/relationships/slide" Target="slide129.xml"/><Relationship Id="rId53" Type="http://schemas.openxmlformats.org/officeDocument/2006/relationships/slide" Target="slide138.xml"/><Relationship Id="rId58" Type="http://schemas.openxmlformats.org/officeDocument/2006/relationships/slide" Target="slide147.xml"/><Relationship Id="rId66" Type="http://schemas.openxmlformats.org/officeDocument/2006/relationships/slide" Target="slide167.xml"/><Relationship Id="rId74" Type="http://schemas.openxmlformats.org/officeDocument/2006/relationships/slide" Target="slide185.xml"/><Relationship Id="rId79" Type="http://schemas.openxmlformats.org/officeDocument/2006/relationships/slide" Target="slide202.xml"/><Relationship Id="rId5" Type="http://schemas.openxmlformats.org/officeDocument/2006/relationships/slide" Target="slide76.xml"/><Relationship Id="rId61" Type="http://schemas.openxmlformats.org/officeDocument/2006/relationships/slide" Target="slide151.xml"/><Relationship Id="rId19" Type="http://schemas.openxmlformats.org/officeDocument/2006/relationships/slide" Target="slide95.xml"/><Relationship Id="rId14" Type="http://schemas.openxmlformats.org/officeDocument/2006/relationships/slide" Target="slide86.xml"/><Relationship Id="rId22" Type="http://schemas.openxmlformats.org/officeDocument/2006/relationships/slide" Target="slide99.xml"/><Relationship Id="rId27" Type="http://schemas.openxmlformats.org/officeDocument/2006/relationships/slide" Target="slide104.xml"/><Relationship Id="rId30" Type="http://schemas.openxmlformats.org/officeDocument/2006/relationships/slide" Target="slide107.xml"/><Relationship Id="rId35" Type="http://schemas.openxmlformats.org/officeDocument/2006/relationships/slide" Target="slide117.xml"/><Relationship Id="rId43" Type="http://schemas.openxmlformats.org/officeDocument/2006/relationships/slide" Target="slide127.xml"/><Relationship Id="rId48" Type="http://schemas.openxmlformats.org/officeDocument/2006/relationships/slide" Target="slide132.xml"/><Relationship Id="rId56" Type="http://schemas.openxmlformats.org/officeDocument/2006/relationships/slide" Target="slide143.xml"/><Relationship Id="rId64" Type="http://schemas.openxmlformats.org/officeDocument/2006/relationships/slide" Target="slide157.xml"/><Relationship Id="rId69" Type="http://schemas.openxmlformats.org/officeDocument/2006/relationships/slide" Target="slide171.xml"/><Relationship Id="rId77" Type="http://schemas.openxmlformats.org/officeDocument/2006/relationships/slide" Target="slide196.xml"/><Relationship Id="rId8" Type="http://schemas.openxmlformats.org/officeDocument/2006/relationships/slide" Target="slide79.xml"/><Relationship Id="rId51" Type="http://schemas.openxmlformats.org/officeDocument/2006/relationships/slide" Target="slide136.xml"/><Relationship Id="rId72" Type="http://schemas.openxmlformats.org/officeDocument/2006/relationships/slide" Target="slide183.xml"/><Relationship Id="rId80" Type="http://schemas.openxmlformats.org/officeDocument/2006/relationships/slide" Target="slide207.xml"/><Relationship Id="rId3" Type="http://schemas.openxmlformats.org/officeDocument/2006/relationships/slide" Target="slide74.xml"/><Relationship Id="rId12" Type="http://schemas.openxmlformats.org/officeDocument/2006/relationships/slide" Target="slide84.xml"/><Relationship Id="rId17" Type="http://schemas.openxmlformats.org/officeDocument/2006/relationships/slide" Target="slide90.xml"/><Relationship Id="rId25" Type="http://schemas.openxmlformats.org/officeDocument/2006/relationships/slide" Target="slide102.xml"/><Relationship Id="rId33" Type="http://schemas.openxmlformats.org/officeDocument/2006/relationships/slide" Target="slide111.xml"/><Relationship Id="rId38" Type="http://schemas.openxmlformats.org/officeDocument/2006/relationships/slide" Target="slide122.xml"/><Relationship Id="rId46" Type="http://schemas.openxmlformats.org/officeDocument/2006/relationships/slide" Target="slide130.xml"/><Relationship Id="rId59" Type="http://schemas.openxmlformats.org/officeDocument/2006/relationships/slide" Target="slide148.xml"/><Relationship Id="rId67" Type="http://schemas.openxmlformats.org/officeDocument/2006/relationships/slide" Target="slide168.xml"/><Relationship Id="rId20" Type="http://schemas.openxmlformats.org/officeDocument/2006/relationships/slide" Target="slide96.xml"/><Relationship Id="rId41" Type="http://schemas.openxmlformats.org/officeDocument/2006/relationships/slide" Target="slide125.xml"/><Relationship Id="rId54" Type="http://schemas.openxmlformats.org/officeDocument/2006/relationships/slide" Target="slide139.xml"/><Relationship Id="rId62" Type="http://schemas.openxmlformats.org/officeDocument/2006/relationships/slide" Target="slide153.xml"/><Relationship Id="rId70" Type="http://schemas.openxmlformats.org/officeDocument/2006/relationships/slide" Target="slide175.xml"/><Relationship Id="rId75" Type="http://schemas.openxmlformats.org/officeDocument/2006/relationships/slide" Target="slide187.xml"/><Relationship Id="rId1" Type="http://schemas.openxmlformats.org/officeDocument/2006/relationships/slideLayout" Target="../slideLayouts/slideLayout13.xml"/><Relationship Id="rId6" Type="http://schemas.openxmlformats.org/officeDocument/2006/relationships/slide" Target="slide77.xml"/><Relationship Id="rId15" Type="http://schemas.openxmlformats.org/officeDocument/2006/relationships/slide" Target="slide87.xml"/><Relationship Id="rId23" Type="http://schemas.openxmlformats.org/officeDocument/2006/relationships/slide" Target="slide100.xml"/><Relationship Id="rId28" Type="http://schemas.openxmlformats.org/officeDocument/2006/relationships/slide" Target="slide105.xml"/><Relationship Id="rId36" Type="http://schemas.openxmlformats.org/officeDocument/2006/relationships/slide" Target="slide118.xml"/><Relationship Id="rId49" Type="http://schemas.openxmlformats.org/officeDocument/2006/relationships/slide" Target="slide134.xml"/><Relationship Id="rId57" Type="http://schemas.openxmlformats.org/officeDocument/2006/relationships/slide" Target="slide146.xml"/><Relationship Id="rId10" Type="http://schemas.openxmlformats.org/officeDocument/2006/relationships/slide" Target="slide82.xml"/><Relationship Id="rId31" Type="http://schemas.openxmlformats.org/officeDocument/2006/relationships/slide" Target="slide108.xml"/><Relationship Id="rId44" Type="http://schemas.openxmlformats.org/officeDocument/2006/relationships/slide" Target="slide128.xml"/><Relationship Id="rId52" Type="http://schemas.openxmlformats.org/officeDocument/2006/relationships/slide" Target="slide137.xml"/><Relationship Id="rId60" Type="http://schemas.openxmlformats.org/officeDocument/2006/relationships/slide" Target="slide150.xml"/><Relationship Id="rId65" Type="http://schemas.openxmlformats.org/officeDocument/2006/relationships/slide" Target="slide160.xml"/><Relationship Id="rId73" Type="http://schemas.openxmlformats.org/officeDocument/2006/relationships/slide" Target="slide184.xml"/><Relationship Id="rId78" Type="http://schemas.openxmlformats.org/officeDocument/2006/relationships/slide" Target="slide201.xml"/><Relationship Id="rId4" Type="http://schemas.openxmlformats.org/officeDocument/2006/relationships/slide" Target="slide75.xml"/><Relationship Id="rId9" Type="http://schemas.openxmlformats.org/officeDocument/2006/relationships/slide" Target="slide80.xml"/><Relationship Id="rId13" Type="http://schemas.openxmlformats.org/officeDocument/2006/relationships/slide" Target="slide85.xml"/><Relationship Id="rId18" Type="http://schemas.openxmlformats.org/officeDocument/2006/relationships/slide" Target="slide94.xml"/><Relationship Id="rId39" Type="http://schemas.openxmlformats.org/officeDocument/2006/relationships/slide" Target="slide123.xml"/><Relationship Id="rId34" Type="http://schemas.openxmlformats.org/officeDocument/2006/relationships/slide" Target="slide113.xml"/><Relationship Id="rId50" Type="http://schemas.openxmlformats.org/officeDocument/2006/relationships/slide" Target="slide135.xml"/><Relationship Id="rId55" Type="http://schemas.openxmlformats.org/officeDocument/2006/relationships/slide" Target="slide140.xml"/><Relationship Id="rId76" Type="http://schemas.openxmlformats.org/officeDocument/2006/relationships/slide" Target="slide194.xml"/><Relationship Id="rId7" Type="http://schemas.openxmlformats.org/officeDocument/2006/relationships/slide" Target="slide78.xml"/><Relationship Id="rId71" Type="http://schemas.openxmlformats.org/officeDocument/2006/relationships/slide" Target="slide176.xml"/><Relationship Id="rId2" Type="http://schemas.openxmlformats.org/officeDocument/2006/relationships/image" Target="../media/image12.png"/><Relationship Id="rId29" Type="http://schemas.openxmlformats.org/officeDocument/2006/relationships/slide" Target="slide106.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55.xml.rels><?xml version="1.0" encoding="UTF-8" standalone="yes"?>
<Relationships xmlns="http://schemas.openxmlformats.org/package/2006/relationships"><Relationship Id="rId3" Type="http://schemas.openxmlformats.org/officeDocument/2006/relationships/hyperlink" Target="https://sundog-spark.s3.amazonaws.com/winutils.exe" TargetMode="External"/><Relationship Id="rId2" Type="http://schemas.openxmlformats.org/officeDocument/2006/relationships/hyperlink" Target="https://www.apache.org/dyn/closer.lua/spark/spark-3.5.0/spark-3.5.0-bin-hadoop3.tgz" TargetMode="External"/><Relationship Id="rId1" Type="http://schemas.openxmlformats.org/officeDocument/2006/relationships/slideLayout" Target="../slideLayouts/slideLayout13.xml"/><Relationship Id="rId4" Type="http://schemas.openxmlformats.org/officeDocument/2006/relationships/hyperlink" Target="https://www.anaconda.com/downloa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2.png"/><Relationship Id="rId1" Type="http://schemas.openxmlformats.org/officeDocument/2006/relationships/slideLayout" Target="../slideLayouts/slideLayout13.xml"/><Relationship Id="rId4" Type="http://schemas.openxmlformats.org/officeDocument/2006/relationships/image" Target="../media/image63.wmf"/></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6.wmf"/></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image" Target="../media/image15.jpeg"/><Relationship Id="rId16" Type="http://schemas.openxmlformats.org/officeDocument/2006/relationships/image" Target="../media/image29.jpeg"/><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e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30000">
              <a:srgbClr val="92D050"/>
            </a:gs>
            <a:gs pos="100000">
              <a:schemeClr val="bg2">
                <a:tint val="96000"/>
                <a:shade val="88000"/>
                <a:hueMod val="108000"/>
                <a:satMod val="164000"/>
                <a:lumMod val="76000"/>
              </a:schemeClr>
            </a:gs>
          </a:gsLst>
          <a:path path="circle">
            <a:fillToRect l="100000" t="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2" name="Freeform: Shape 11">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כותרת 1">
            <a:extLst>
              <a:ext uri="{FF2B5EF4-FFF2-40B4-BE49-F238E27FC236}">
                <a16:creationId xmlns:a16="http://schemas.microsoft.com/office/drawing/2014/main" id="{E561AC0E-7195-4ACF-AA0A-5E2923A987F7}"/>
              </a:ext>
            </a:extLst>
          </p:cNvPr>
          <p:cNvSpPr>
            <a:spLocks noGrp="1"/>
          </p:cNvSpPr>
          <p:nvPr>
            <p:ph type="ctrTitle"/>
          </p:nvPr>
        </p:nvSpPr>
        <p:spPr>
          <a:xfrm>
            <a:off x="3350992" y="4131086"/>
            <a:ext cx="6974915" cy="1067739"/>
          </a:xfrm>
        </p:spPr>
        <p:txBody>
          <a:bodyPr rtlCol="1">
            <a:normAutofit fontScale="90000"/>
          </a:bodyPr>
          <a:lstStyle/>
          <a:p>
            <a:pPr rtl="1"/>
            <a:r>
              <a:rPr lang="he-IL" b="1" dirty="0">
                <a:solidFill>
                  <a:schemeClr val="tx1"/>
                </a:solidFill>
                <a:latin typeface="Aptos ExtraBold" panose="020B0004020202020204" pitchFamily="34" charset="0"/>
              </a:rPr>
              <a:t>סמינריון ביג דאטה</a:t>
            </a:r>
          </a:p>
        </p:txBody>
      </p:sp>
      <p:sp>
        <p:nvSpPr>
          <p:cNvPr id="14" name="Rectangle 13">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13316" name="Picture 4" descr="Efficient Data Processing with PySpark and SparkSQL | by Ifeanyichukwu  Onyechere | CodeX | Medium">
            <a:extLst>
              <a:ext uri="{FF2B5EF4-FFF2-40B4-BE49-F238E27FC236}">
                <a16:creationId xmlns:a16="http://schemas.microsoft.com/office/drawing/2014/main" id="{FD3C35C3-E443-F087-1690-49B82C48F3ED}"/>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37466" y="2307414"/>
            <a:ext cx="3626571" cy="1912709"/>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318" name="Picture 6" descr="PySpark MLIB Library - Analytics Vidhya">
            <a:extLst>
              <a:ext uri="{FF2B5EF4-FFF2-40B4-BE49-F238E27FC236}">
                <a16:creationId xmlns:a16="http://schemas.microsoft.com/office/drawing/2014/main" id="{1367B9B5-0D02-651E-88A2-B9C221F6F3C0}"/>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537467" y="167761"/>
            <a:ext cx="3603762" cy="1993307"/>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320" name="Picture 8" descr="Apache Spark Streaming — ThirdEye Data">
            <a:extLst>
              <a:ext uri="{FF2B5EF4-FFF2-40B4-BE49-F238E27FC236}">
                <a16:creationId xmlns:a16="http://schemas.microsoft.com/office/drawing/2014/main" id="{5E45570D-E799-EF21-FC9D-0F6C58C51ACC}"/>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5209617" y="186013"/>
            <a:ext cx="3614063" cy="1993306"/>
          </a:xfrm>
          <a:prstGeom prst="rect">
            <a:avLst/>
          </a:prstGeom>
          <a:noFill/>
          <a:effectLst>
            <a:outerShdw blurRad="50800" dist="38100" algn="l" rotWithShape="0">
              <a:prstClr val="black">
                <a:alpha val="41000"/>
              </a:prstClr>
            </a:outerShdw>
          </a:effectLst>
          <a:extLst>
            <a:ext uri="{909E8E84-426E-40DD-AFC4-6F175D3DCCD1}">
              <a14:hiddenFill xmlns:a14="http://schemas.microsoft.com/office/drawing/2010/main">
                <a:solidFill>
                  <a:srgbClr val="FFFFFF"/>
                </a:solidFill>
              </a14:hiddenFill>
            </a:ext>
          </a:extLst>
        </p:spPr>
      </p:pic>
      <p:pic>
        <p:nvPicPr>
          <p:cNvPr id="13322" name="Picture 10" descr="GraphX - Spark 2.4.0 Documentation">
            <a:extLst>
              <a:ext uri="{FF2B5EF4-FFF2-40B4-BE49-F238E27FC236}">
                <a16:creationId xmlns:a16="http://schemas.microsoft.com/office/drawing/2014/main" id="{CAFA1D59-08DE-8B62-2B84-CEAB281B5E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959" y="2328829"/>
            <a:ext cx="3638721" cy="189129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7C191770-392E-2A8C-E04B-DA3E16179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528" y="4969736"/>
            <a:ext cx="3872472" cy="1741918"/>
          </a:xfrm>
          <a:prstGeom prst="rect">
            <a:avLst/>
          </a:prstGeom>
          <a:noFill/>
          <a:extLst>
            <a:ext uri="{909E8E84-426E-40DD-AFC4-6F175D3DCCD1}">
              <a14:hiddenFill xmlns:a14="http://schemas.microsoft.com/office/drawing/2010/main">
                <a:solidFill>
                  <a:srgbClr val="FFFFFF"/>
                </a:solidFill>
              </a14:hiddenFill>
            </a:ext>
          </a:extLst>
        </p:spPr>
      </p:pic>
      <p:sp>
        <p:nvSpPr>
          <p:cNvPr id="16" name="תיבת טקסט 15">
            <a:extLst>
              <a:ext uri="{FF2B5EF4-FFF2-40B4-BE49-F238E27FC236}">
                <a16:creationId xmlns:a16="http://schemas.microsoft.com/office/drawing/2014/main" id="{C27EE4A4-F970-7BDA-0CBE-1F2CFD8C6916}"/>
              </a:ext>
            </a:extLst>
          </p:cNvPr>
          <p:cNvSpPr txBox="1"/>
          <p:nvPr/>
        </p:nvSpPr>
        <p:spPr>
          <a:xfrm>
            <a:off x="9270629" y="1403730"/>
            <a:ext cx="2873451" cy="4216539"/>
          </a:xfrm>
          <a:prstGeom prst="rect">
            <a:avLst/>
          </a:prstGeom>
          <a:noFill/>
        </p:spPr>
        <p:txBody>
          <a:bodyPr wrap="square" rtlCol="1">
            <a:spAutoFit/>
          </a:bodyPr>
          <a:lstStyle/>
          <a:p>
            <a:r>
              <a:rPr lang="he-IL" sz="2800" b="1" u="sng" dirty="0">
                <a:latin typeface="Amasis MT Pro Black" panose="02040A04050005020304" pitchFamily="18" charset="0"/>
                <a:cs typeface="Aharoni" panose="02010803020104030203" pitchFamily="2" charset="-79"/>
              </a:rPr>
              <a:t>שם המגיש</a:t>
            </a:r>
            <a:r>
              <a:rPr lang="he-IL" sz="2800" b="1" dirty="0">
                <a:latin typeface="Amasis MT Pro Black" panose="02040A04050005020304" pitchFamily="18" charset="0"/>
              </a:rPr>
              <a:t>: </a:t>
            </a:r>
          </a:p>
          <a:p>
            <a:r>
              <a:rPr lang="he-IL" sz="2400" b="1" dirty="0">
                <a:solidFill>
                  <a:schemeClr val="bg1">
                    <a:lumMod val="75000"/>
                  </a:schemeClr>
                </a:solidFill>
                <a:latin typeface="Amasis MT Pro Black" panose="02040A04050005020304" pitchFamily="18" charset="0"/>
              </a:rPr>
              <a:t>אריאל סמל</a:t>
            </a:r>
          </a:p>
          <a:p>
            <a:endParaRPr lang="he-IL" b="1" dirty="0">
              <a:solidFill>
                <a:schemeClr val="bg1">
                  <a:lumMod val="75000"/>
                </a:schemeClr>
              </a:solidFill>
              <a:latin typeface="Amasis MT Pro Black" panose="02040A04050005020304" pitchFamily="18" charset="0"/>
            </a:endParaRPr>
          </a:p>
          <a:p>
            <a:r>
              <a:rPr lang="he-IL" sz="2400" b="1" u="sng" dirty="0">
                <a:latin typeface="Amasis MT Pro Black" panose="02040A04050005020304" pitchFamily="18" charset="0"/>
              </a:rPr>
              <a:t>מוסד לימודים</a:t>
            </a:r>
            <a:r>
              <a:rPr lang="he-IL" sz="2400" b="1" dirty="0">
                <a:latin typeface="Amasis MT Pro Black" panose="02040A04050005020304" pitchFamily="18" charset="0"/>
              </a:rPr>
              <a:t>:</a:t>
            </a:r>
          </a:p>
          <a:p>
            <a:r>
              <a:rPr lang="he-IL" b="1" dirty="0">
                <a:solidFill>
                  <a:schemeClr val="bg1">
                    <a:lumMod val="75000"/>
                  </a:schemeClr>
                </a:solidFill>
                <a:latin typeface="Amasis MT Pro Black" panose="02040A04050005020304" pitchFamily="18" charset="0"/>
              </a:rPr>
              <a:t>המכללה האקדמית אשקלון</a:t>
            </a:r>
          </a:p>
          <a:p>
            <a:endParaRPr lang="he-IL" dirty="0">
              <a:latin typeface="Amasis MT Pro Black" panose="02040A04050005020304" pitchFamily="18" charset="0"/>
            </a:endParaRPr>
          </a:p>
          <a:p>
            <a:r>
              <a:rPr lang="he-IL" sz="2400" b="1" u="sng" dirty="0">
                <a:latin typeface="Amasis MT Pro Black" panose="02040A04050005020304" pitchFamily="18" charset="0"/>
              </a:rPr>
              <a:t>קורס</a:t>
            </a:r>
            <a:r>
              <a:rPr lang="he-IL" sz="2400" b="1" dirty="0">
                <a:latin typeface="Amasis MT Pro Black" panose="02040A04050005020304" pitchFamily="18" charset="0"/>
              </a:rPr>
              <a:t>:</a:t>
            </a:r>
          </a:p>
          <a:p>
            <a:r>
              <a:rPr lang="he-IL" sz="2400" b="1" dirty="0">
                <a:solidFill>
                  <a:schemeClr val="bg1">
                    <a:lumMod val="75000"/>
                  </a:schemeClr>
                </a:solidFill>
                <a:latin typeface="Amasis MT Pro Black" panose="02040A04050005020304" pitchFamily="18" charset="0"/>
              </a:rPr>
              <a:t>נתוני עתק</a:t>
            </a:r>
          </a:p>
          <a:p>
            <a:endParaRPr lang="he-IL" sz="2400" b="1" dirty="0">
              <a:solidFill>
                <a:schemeClr val="bg1">
                  <a:lumMod val="75000"/>
                </a:schemeClr>
              </a:solidFill>
              <a:latin typeface="Amasis MT Pro Black" panose="02040A04050005020304" pitchFamily="18" charset="0"/>
            </a:endParaRPr>
          </a:p>
          <a:p>
            <a:r>
              <a:rPr lang="he-IL" sz="2400" b="1" u="sng" dirty="0">
                <a:latin typeface="Amasis MT Pro Black" panose="02040A04050005020304" pitchFamily="18" charset="0"/>
              </a:rPr>
              <a:t>שם המרצה</a:t>
            </a:r>
            <a:r>
              <a:rPr lang="he-IL" sz="2400" b="1" dirty="0">
                <a:latin typeface="Amasis MT Pro Black" panose="02040A04050005020304" pitchFamily="18" charset="0"/>
              </a:rPr>
              <a:t>: </a:t>
            </a:r>
          </a:p>
          <a:p>
            <a:r>
              <a:rPr lang="he-IL" sz="2400" b="1" dirty="0">
                <a:solidFill>
                  <a:schemeClr val="bg1">
                    <a:lumMod val="75000"/>
                  </a:schemeClr>
                </a:solidFill>
                <a:latin typeface="Amasis MT Pro Black" panose="02040A04050005020304" pitchFamily="18" charset="0"/>
              </a:rPr>
              <a:t>יהודה שנפס</a:t>
            </a:r>
          </a:p>
          <a:p>
            <a:endParaRPr lang="he-IL" dirty="0">
              <a:latin typeface="Amasis MT Pro Black" panose="02040A04050005020304" pitchFamily="18" charset="0"/>
            </a:endParaRPr>
          </a:p>
        </p:txBody>
      </p:sp>
    </p:spTree>
    <p:extLst>
      <p:ext uri="{BB962C8B-B14F-4D97-AF65-F5344CB8AC3E}">
        <p14:creationId xmlns:p14="http://schemas.microsoft.com/office/powerpoint/2010/main" val="32239897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4C40A5-59FC-5C5E-BD05-2E480847B473}"/>
              </a:ext>
            </a:extLst>
          </p:cNvPr>
          <p:cNvSpPr>
            <a:spLocks noGrp="1"/>
          </p:cNvSpPr>
          <p:nvPr>
            <p:ph type="title"/>
          </p:nvPr>
        </p:nvSpPr>
        <p:spPr>
          <a:xfrm>
            <a:off x="0" y="2144"/>
            <a:ext cx="9404723" cy="1400530"/>
          </a:xfrm>
        </p:spPr>
        <p:txBody>
          <a:bodyPr/>
          <a:lstStyle/>
          <a:p>
            <a:pPr algn="r"/>
            <a:r>
              <a:rPr lang="he-IL" b="1" dirty="0"/>
              <a:t>תהליך הביג דאטה - הסבר </a:t>
            </a:r>
          </a:p>
        </p:txBody>
      </p:sp>
      <p:sp>
        <p:nvSpPr>
          <p:cNvPr id="5" name="מלבן 4">
            <a:extLst>
              <a:ext uri="{FF2B5EF4-FFF2-40B4-BE49-F238E27FC236}">
                <a16:creationId xmlns:a16="http://schemas.microsoft.com/office/drawing/2014/main" id="{A0F365E5-0EA5-07EA-FF5A-0B41D87EF9E4}"/>
              </a:ext>
            </a:extLst>
          </p:cNvPr>
          <p:cNvSpPr/>
          <p:nvPr/>
        </p:nvSpPr>
        <p:spPr>
          <a:xfrm>
            <a:off x="712371" y="874643"/>
            <a:ext cx="10777264" cy="528031"/>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1B6B284D-0824-0732-D969-AA71AD38294C}"/>
              </a:ext>
            </a:extLst>
          </p:cNvPr>
          <p:cNvSpPr/>
          <p:nvPr/>
        </p:nvSpPr>
        <p:spPr>
          <a:xfrm>
            <a:off x="712372" y="1537253"/>
            <a:ext cx="10777264" cy="459712"/>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6">
            <a:extLst>
              <a:ext uri="{FF2B5EF4-FFF2-40B4-BE49-F238E27FC236}">
                <a16:creationId xmlns:a16="http://schemas.microsoft.com/office/drawing/2014/main" id="{C0BC334E-F869-2D2A-88FC-ED7ABCCF6A60}"/>
              </a:ext>
            </a:extLst>
          </p:cNvPr>
          <p:cNvSpPr/>
          <p:nvPr/>
        </p:nvSpPr>
        <p:spPr>
          <a:xfrm>
            <a:off x="722376" y="2082650"/>
            <a:ext cx="10767259" cy="786576"/>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9A159F35-2A92-57CF-FCFF-F338A31622FD}"/>
              </a:ext>
            </a:extLst>
          </p:cNvPr>
          <p:cNvSpPr/>
          <p:nvPr/>
        </p:nvSpPr>
        <p:spPr>
          <a:xfrm>
            <a:off x="712370" y="2997047"/>
            <a:ext cx="10777265" cy="528031"/>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9" name="מלבן 8">
            <a:extLst>
              <a:ext uri="{FF2B5EF4-FFF2-40B4-BE49-F238E27FC236}">
                <a16:creationId xmlns:a16="http://schemas.microsoft.com/office/drawing/2014/main" id="{16B92077-0C38-9F76-506E-0914D3DAD2EC}"/>
              </a:ext>
            </a:extLst>
          </p:cNvPr>
          <p:cNvSpPr/>
          <p:nvPr/>
        </p:nvSpPr>
        <p:spPr>
          <a:xfrm>
            <a:off x="712370" y="3610763"/>
            <a:ext cx="10777265" cy="749785"/>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DC40F0E0-6B0A-3062-D473-FC8B4E05DD27}"/>
              </a:ext>
            </a:extLst>
          </p:cNvPr>
          <p:cNvSpPr/>
          <p:nvPr/>
        </p:nvSpPr>
        <p:spPr>
          <a:xfrm>
            <a:off x="702365" y="4446233"/>
            <a:ext cx="10787270" cy="528031"/>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10">
            <a:extLst>
              <a:ext uri="{FF2B5EF4-FFF2-40B4-BE49-F238E27FC236}">
                <a16:creationId xmlns:a16="http://schemas.microsoft.com/office/drawing/2014/main" id="{E7519C2C-D9FC-6B40-6647-8A79F0AD7D57}"/>
              </a:ext>
            </a:extLst>
          </p:cNvPr>
          <p:cNvSpPr/>
          <p:nvPr/>
        </p:nvSpPr>
        <p:spPr>
          <a:xfrm>
            <a:off x="712370" y="5059948"/>
            <a:ext cx="10777265" cy="346483"/>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BBEED8B2-E58F-00ED-8AB2-605F8E58D780}"/>
              </a:ext>
            </a:extLst>
          </p:cNvPr>
          <p:cNvSpPr/>
          <p:nvPr/>
        </p:nvSpPr>
        <p:spPr>
          <a:xfrm>
            <a:off x="712370" y="5492115"/>
            <a:ext cx="10767259" cy="317620"/>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12">
            <a:extLst>
              <a:ext uri="{FF2B5EF4-FFF2-40B4-BE49-F238E27FC236}">
                <a16:creationId xmlns:a16="http://schemas.microsoft.com/office/drawing/2014/main" id="{24936A87-42B7-68C9-2AA3-C71291AA700C}"/>
              </a:ext>
            </a:extLst>
          </p:cNvPr>
          <p:cNvSpPr/>
          <p:nvPr/>
        </p:nvSpPr>
        <p:spPr>
          <a:xfrm>
            <a:off x="722376" y="5875993"/>
            <a:ext cx="10767259" cy="506352"/>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תוכן 2">
            <a:extLst>
              <a:ext uri="{FF2B5EF4-FFF2-40B4-BE49-F238E27FC236}">
                <a16:creationId xmlns:a16="http://schemas.microsoft.com/office/drawing/2014/main" id="{A1046960-CD94-6A23-FBE1-D9415D349A44}"/>
              </a:ext>
            </a:extLst>
          </p:cNvPr>
          <p:cNvSpPr>
            <a:spLocks noGrp="1"/>
          </p:cNvSpPr>
          <p:nvPr>
            <p:ph idx="1"/>
          </p:nvPr>
        </p:nvSpPr>
        <p:spPr>
          <a:xfrm>
            <a:off x="712371" y="837615"/>
            <a:ext cx="11294099" cy="6018241"/>
          </a:xfrm>
        </p:spPr>
        <p:txBody>
          <a:bodyPr>
            <a:normAutofit lnSpcReduction="10000"/>
          </a:bodyPr>
          <a:lstStyle/>
          <a:p>
            <a:pPr marL="457200" indent="-457200">
              <a:buFont typeface="+mj-lt"/>
              <a:buAutoNum type="arabicPeriod"/>
            </a:pPr>
            <a:r>
              <a:rPr lang="he-IL" sz="1800" b="1" u="sng" dirty="0">
                <a:solidFill>
                  <a:srgbClr val="FF0000"/>
                </a:solidFill>
              </a:rPr>
              <a:t>הגדרת יעדים </a:t>
            </a:r>
            <a:r>
              <a:rPr lang="he-IL" sz="1800" dirty="0">
                <a:solidFill>
                  <a:schemeClr val="bg1"/>
                </a:solidFill>
              </a:rPr>
              <a:t>– </a:t>
            </a:r>
            <a:r>
              <a:rPr lang="he-IL" sz="1800" b="1" dirty="0">
                <a:solidFill>
                  <a:schemeClr val="bg1"/>
                </a:solidFill>
              </a:rPr>
              <a:t>זיהוי בעיה עסקית . קבלת החלטות להבין אילו משאבים יידרשו לביצוע הבעיה. האם על סמך הדרישות העסקיות הבעיה היא  בעיית </a:t>
            </a:r>
            <a:r>
              <a:rPr lang="en-US" sz="1800" b="1" dirty="0">
                <a:solidFill>
                  <a:schemeClr val="bg1"/>
                </a:solidFill>
              </a:rPr>
              <a:t>big data</a:t>
            </a:r>
            <a:r>
              <a:rPr lang="he-IL" sz="1800" b="1" dirty="0">
                <a:solidFill>
                  <a:schemeClr val="bg1"/>
                </a:solidFill>
              </a:rPr>
              <a:t> ? אם אחד מהמאפיינים של נפח, מהירות או מגוון תואמים לבעיה אז כן, אחרת לא.</a:t>
            </a:r>
          </a:p>
          <a:p>
            <a:pPr marL="457200" indent="-457200">
              <a:buFont typeface="+mj-lt"/>
              <a:buAutoNum type="arabicPeriod"/>
            </a:pPr>
            <a:r>
              <a:rPr lang="he-IL" sz="1800" b="1" u="sng" dirty="0">
                <a:solidFill>
                  <a:srgbClr val="FF0000"/>
                </a:solidFill>
              </a:rPr>
              <a:t>זיהוי מקורות הנתונים </a:t>
            </a:r>
            <a:r>
              <a:rPr lang="he-IL" sz="1800" dirty="0">
                <a:solidFill>
                  <a:schemeClr val="bg1"/>
                </a:solidFill>
              </a:rPr>
              <a:t>– </a:t>
            </a:r>
            <a:r>
              <a:rPr lang="he-IL" sz="1800" b="1" dirty="0">
                <a:solidFill>
                  <a:schemeClr val="bg1"/>
                </a:solidFill>
              </a:rPr>
              <a:t>לאחר שהגדרנו ופירטנו את הבעיה העסקית מגיע השלב למצוא את ה-</a:t>
            </a:r>
            <a:r>
              <a:rPr lang="en-US" sz="1800" b="1" dirty="0">
                <a:solidFill>
                  <a:schemeClr val="bg1"/>
                </a:solidFill>
              </a:rPr>
              <a:t>dataset</a:t>
            </a:r>
            <a:r>
              <a:rPr lang="he-IL" sz="1800" b="1" dirty="0">
                <a:solidFill>
                  <a:schemeClr val="bg1"/>
                </a:solidFill>
              </a:rPr>
              <a:t> המתאים כדי לעבוד איתו. מקורות סט הנתונים יכולים להיות פנימיים או חיצוניים. </a:t>
            </a:r>
          </a:p>
          <a:p>
            <a:pPr marL="457200" indent="-457200">
              <a:buFont typeface="+mj-lt"/>
              <a:buAutoNum type="arabicPeriod"/>
            </a:pPr>
            <a:r>
              <a:rPr lang="he-IL" sz="1800" b="1" u="sng" dirty="0">
                <a:solidFill>
                  <a:srgbClr val="FF0000"/>
                </a:solidFill>
              </a:rPr>
              <a:t>איסוף וסינון </a:t>
            </a:r>
            <a:r>
              <a:rPr lang="he-IL" sz="1800" dirty="0">
                <a:solidFill>
                  <a:schemeClr val="bg1"/>
                </a:solidFill>
              </a:rPr>
              <a:t>– </a:t>
            </a:r>
            <a:r>
              <a:rPr lang="he-IL" sz="1800" b="1" dirty="0">
                <a:solidFill>
                  <a:schemeClr val="bg1"/>
                </a:solidFill>
              </a:rPr>
              <a:t>לאחר זיהוי מקור הנתונים, זה השלב שבו אוספים את הנתונים הללו. בדרך כלל רובו המוחלט של נתונים אלו הם לא מובנים. לאחר האיסוף מתבצע סינון – הסרת מידע לא רלוונטי , שליטה על חוסר תאימות בין הנתונים, חוסר ברשומות . לאחר הסינון, עותק של הנתונים המסוננים מאוחסן ונדחס, כיוון שהוא יכול להועיל בעתיד לניתוח אחר.</a:t>
            </a:r>
          </a:p>
          <a:p>
            <a:pPr marL="457200" indent="-457200">
              <a:buFont typeface="+mj-lt"/>
              <a:buAutoNum type="arabicPeriod"/>
            </a:pPr>
            <a:r>
              <a:rPr lang="he-IL" sz="1800" b="1" u="sng" dirty="0">
                <a:solidFill>
                  <a:srgbClr val="FF0000"/>
                </a:solidFill>
              </a:rPr>
              <a:t>חילוץ הנתונים </a:t>
            </a:r>
            <a:r>
              <a:rPr lang="he-IL" sz="1800" dirty="0">
                <a:solidFill>
                  <a:schemeClr val="bg1"/>
                </a:solidFill>
              </a:rPr>
              <a:t>– </a:t>
            </a:r>
            <a:r>
              <a:rPr lang="he-IL" sz="1800" b="1" dirty="0">
                <a:solidFill>
                  <a:schemeClr val="bg1"/>
                </a:solidFill>
              </a:rPr>
              <a:t>כרגע הנתונים מסוננים, אך תיתכן אפשרות שחלק מהנתונים עשויים להיות לא תואמים, ושלב החילוץ מתקן בעיה זו. הנתונים שאינם תואמים נשלפים ועוברים טרנספורמציה. </a:t>
            </a:r>
          </a:p>
          <a:p>
            <a:pPr marL="457200" indent="-457200">
              <a:buFont typeface="+mj-lt"/>
              <a:buAutoNum type="arabicPeriod"/>
            </a:pPr>
            <a:r>
              <a:rPr lang="he-IL" sz="1800" b="1" u="sng" dirty="0">
                <a:solidFill>
                  <a:srgbClr val="FF0000"/>
                </a:solidFill>
              </a:rPr>
              <a:t>ניקוי ואימות הנתונים </a:t>
            </a:r>
            <a:r>
              <a:rPr lang="he-IL" sz="1800" dirty="0">
                <a:solidFill>
                  <a:schemeClr val="bg1"/>
                </a:solidFill>
              </a:rPr>
              <a:t>– </a:t>
            </a:r>
            <a:r>
              <a:rPr lang="he-IL" sz="1800" b="1" dirty="0">
                <a:solidFill>
                  <a:schemeClr val="bg1"/>
                </a:solidFill>
              </a:rPr>
              <a:t>בשלב 3 , הנתונים נאספים ממקורות שונים, מה שמביא לכך שהנתונים אינם מובנים. ייתכן שישנה אפשרות שלנתונים יהיו אילוצים שאינם מתאימים, מה שעלול להוביל לתוצאות שגויות בניתוח מכאן שיש צורך לנקות ולאמת אותם. תהליך זה כולל הסרת נתונים לא תקינים, קביעת כללי אימות , התמודדות עם ערכי </a:t>
            </a:r>
            <a:r>
              <a:rPr lang="en-US" sz="1800" b="1" dirty="0">
                <a:solidFill>
                  <a:schemeClr val="bg1"/>
                </a:solidFill>
              </a:rPr>
              <a:t>null</a:t>
            </a:r>
            <a:r>
              <a:rPr lang="he-IL" sz="1800" b="1" dirty="0">
                <a:solidFill>
                  <a:schemeClr val="bg1"/>
                </a:solidFill>
              </a:rPr>
              <a:t> , הסרת מידע משוכפל וכו'...</a:t>
            </a:r>
          </a:p>
          <a:p>
            <a:pPr marL="457200" indent="-457200">
              <a:buFont typeface="+mj-lt"/>
              <a:buAutoNum type="arabicPeriod"/>
            </a:pPr>
            <a:r>
              <a:rPr lang="he-IL" sz="1800" b="1" u="sng" dirty="0">
                <a:solidFill>
                  <a:srgbClr val="FF0000"/>
                </a:solidFill>
              </a:rPr>
              <a:t>אינטגרציה </a:t>
            </a:r>
            <a:r>
              <a:rPr lang="he-IL" sz="1800" dirty="0">
                <a:solidFill>
                  <a:schemeClr val="bg1"/>
                </a:solidFill>
              </a:rPr>
              <a:t>– </a:t>
            </a:r>
            <a:r>
              <a:rPr lang="he-IL" sz="1800" b="1" dirty="0">
                <a:solidFill>
                  <a:schemeClr val="bg1"/>
                </a:solidFill>
              </a:rPr>
              <a:t>אמנם הנתונים מסוננים ומאומתים , אך מפוזרים על פני סטים של נתונים מרובים לכן בשלב זה מבוצע אינטגרציה על פני סט הנתונים הללו פעולות אלו אינטנסיביות ולכן יש לבצע אופטימיזציה בשלב האגרגציה.</a:t>
            </a:r>
          </a:p>
          <a:p>
            <a:pPr marL="457200" indent="-457200">
              <a:buFont typeface="+mj-lt"/>
              <a:buAutoNum type="arabicPeriod"/>
            </a:pPr>
            <a:r>
              <a:rPr lang="he-IL" sz="1800" b="1" u="sng" dirty="0">
                <a:solidFill>
                  <a:srgbClr val="FF0000"/>
                </a:solidFill>
              </a:rPr>
              <a:t>ניתוח המידע </a:t>
            </a:r>
            <a:r>
              <a:rPr lang="he-IL" sz="1800" dirty="0">
                <a:solidFill>
                  <a:schemeClr val="bg1"/>
                </a:solidFill>
              </a:rPr>
              <a:t>– </a:t>
            </a:r>
            <a:r>
              <a:rPr lang="he-IL" sz="1800" b="1" dirty="0">
                <a:solidFill>
                  <a:schemeClr val="bg1"/>
                </a:solidFill>
              </a:rPr>
              <a:t>שלב הניתוח של הנתונים. שלב זה יכול לאשר או לפסול השערות אך לא להסיק מסקנות חד משמעיות לכל השאלות.</a:t>
            </a:r>
          </a:p>
          <a:p>
            <a:pPr marL="457200" indent="-457200">
              <a:buFont typeface="+mj-lt"/>
              <a:buAutoNum type="arabicPeriod"/>
            </a:pPr>
            <a:r>
              <a:rPr lang="he-IL" sz="1800" b="1" u="sng" dirty="0">
                <a:solidFill>
                  <a:srgbClr val="FF0000"/>
                </a:solidFill>
              </a:rPr>
              <a:t>ויזואליזציה</a:t>
            </a:r>
            <a:r>
              <a:rPr lang="he-IL" sz="1800" b="1" dirty="0">
                <a:solidFill>
                  <a:schemeClr val="bg1"/>
                </a:solidFill>
              </a:rPr>
              <a:t> – הצגה גרפית של הנתונים כך שניתן להמחיש בקלות על ידי אנליסטים, סטטיסטיקאים את מסקנות הניתוח.</a:t>
            </a:r>
          </a:p>
          <a:p>
            <a:pPr marL="457200" indent="-457200">
              <a:buFont typeface="+mj-lt"/>
              <a:buAutoNum type="arabicPeriod"/>
            </a:pPr>
            <a:r>
              <a:rPr lang="he-IL" sz="1800" b="1" u="sng" dirty="0">
                <a:solidFill>
                  <a:srgbClr val="FF0000"/>
                </a:solidFill>
              </a:rPr>
              <a:t>הפקת תועלות </a:t>
            </a:r>
            <a:r>
              <a:rPr lang="he-IL" sz="1800" b="1" dirty="0">
                <a:solidFill>
                  <a:schemeClr val="bg1"/>
                </a:solidFill>
              </a:rPr>
              <a:t>– הזמן של משתמשים עסקיים לקבל החלטות שמופקות מהניתוח . התוצאות יכולות לשמש לאופטימיזציה ולחידוד התהליך העסקי ובנוסף משמש כקלט עבור המערכות כדי לשפר את הביצועים.</a:t>
            </a:r>
          </a:p>
          <a:p>
            <a:pPr marL="457200" indent="-457200">
              <a:buFont typeface="+mj-lt"/>
              <a:buAutoNum type="arabicPeriod"/>
            </a:pPr>
            <a:endParaRPr lang="he-IL" sz="1800" dirty="0"/>
          </a:p>
          <a:p>
            <a:pPr marL="457200" indent="-457200">
              <a:buFont typeface="+mj-lt"/>
              <a:buAutoNum type="arabicPeriod"/>
            </a:pPr>
            <a:endParaRPr lang="he-IL" sz="1800" dirty="0"/>
          </a:p>
          <a:p>
            <a:pPr marL="457200" indent="-457200">
              <a:buFont typeface="+mj-lt"/>
              <a:buAutoNum type="arabicPeriod"/>
            </a:pPr>
            <a:endParaRPr lang="he-IL" sz="1800" dirty="0"/>
          </a:p>
          <a:p>
            <a:pPr marL="457200" indent="-457200">
              <a:buFont typeface="+mj-lt"/>
              <a:buAutoNum type="arabicPeriod"/>
            </a:pPr>
            <a:endParaRPr lang="he-IL" sz="1800" dirty="0"/>
          </a:p>
          <a:p>
            <a:pPr marL="457200" indent="-457200">
              <a:buFont typeface="+mj-lt"/>
              <a:buAutoNum type="arabicPeriod"/>
            </a:pPr>
            <a:endParaRPr lang="he-IL" sz="1800" dirty="0"/>
          </a:p>
          <a:p>
            <a:pPr marL="457200" indent="-457200">
              <a:buFont typeface="+mj-lt"/>
              <a:buAutoNum type="arabicPeriod"/>
            </a:pPr>
            <a:endParaRPr lang="he-IL" sz="1800" dirty="0"/>
          </a:p>
          <a:p>
            <a:pPr>
              <a:buFont typeface="+mj-lt"/>
              <a:buAutoNum type="arabicPeriod"/>
            </a:pPr>
            <a:endParaRPr lang="he-IL" sz="1800" dirty="0"/>
          </a:p>
          <a:p>
            <a:pPr marL="0" indent="0">
              <a:buNone/>
            </a:pPr>
            <a:endParaRPr lang="en-US" dirty="0"/>
          </a:p>
          <a:p>
            <a:pPr marL="0" indent="0">
              <a:buNone/>
            </a:pPr>
            <a:endParaRPr lang="he-IL" dirty="0"/>
          </a:p>
        </p:txBody>
      </p:sp>
    </p:spTree>
    <p:extLst>
      <p:ext uri="{BB962C8B-B14F-4D97-AF65-F5344CB8AC3E}">
        <p14:creationId xmlns:p14="http://schemas.microsoft.com/office/powerpoint/2010/main" val="11041191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997395" y="0"/>
            <a:ext cx="9404723" cy="1219200"/>
          </a:xfrm>
        </p:spPr>
        <p:txBody>
          <a:bodyPr/>
          <a:lstStyle/>
          <a:p>
            <a:pPr algn="r"/>
            <a:r>
              <a:rPr lang="en-US" b="1" dirty="0"/>
              <a:t>Partition By</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1112759" y="609600"/>
            <a:ext cx="10947356" cy="1200329"/>
          </a:xfrm>
          <a:prstGeom prst="rect">
            <a:avLst/>
          </a:prstGeom>
          <a:noFill/>
        </p:spPr>
        <p:txBody>
          <a:bodyPr wrap="square" rtlCol="1">
            <a:spAutoFit/>
          </a:bodyPr>
          <a:lstStyle/>
          <a:p>
            <a:endParaRPr lang="he-IL" dirty="0">
              <a:solidFill>
                <a:srgbClr val="FFFF00"/>
              </a:solidFill>
            </a:endParaRPr>
          </a:p>
          <a:p>
            <a:r>
              <a:rPr lang="he-IL" dirty="0">
                <a:latin typeface="Amasis MT Pro Black" panose="02040A04050005020304" pitchFamily="18" charset="0"/>
              </a:rPr>
              <a:t>משתמשים בו אם רוצים לבצע אופרציות בתוך מחלקות</a:t>
            </a:r>
            <a:r>
              <a:rPr lang="en-US" dirty="0">
                <a:latin typeface="Amasis MT Pro Black" panose="02040A04050005020304" pitchFamily="18" charset="0"/>
              </a:rPr>
              <a:t>/</a:t>
            </a:r>
            <a:r>
              <a:rPr lang="he-IL" dirty="0">
                <a:latin typeface="Amasis MT Pro Black" panose="02040A04050005020304" pitchFamily="18" charset="0"/>
              </a:rPr>
              <a:t>מחיצות של שורות כאשר כל מחיצה מקובצת לעמודה ספציפית.</a:t>
            </a:r>
          </a:p>
          <a:p>
            <a:r>
              <a:rPr lang="he-IL" dirty="0">
                <a:latin typeface="Amasis MT Pro Black" panose="02040A04050005020304" pitchFamily="18" charset="0"/>
              </a:rPr>
              <a:t>כשמשתמשים ב-</a:t>
            </a:r>
            <a:r>
              <a:rPr lang="en-US" dirty="0">
                <a:solidFill>
                  <a:srgbClr val="FFC000"/>
                </a:solidFill>
                <a:latin typeface="Amasis MT Pro Black" panose="02040A04050005020304" pitchFamily="18" charset="0"/>
              </a:rPr>
              <a:t>partition By </a:t>
            </a:r>
            <a:r>
              <a:rPr lang="he-IL" dirty="0">
                <a:solidFill>
                  <a:srgbClr val="FFC000"/>
                </a:solidFill>
                <a:latin typeface="Amasis MT Pro Black" panose="02040A04050005020304" pitchFamily="18" charset="0"/>
              </a:rPr>
              <a:t> </a:t>
            </a:r>
            <a:r>
              <a:rPr lang="he-IL" dirty="0">
                <a:latin typeface="Amasis MT Pro Black" panose="02040A04050005020304" pitchFamily="18" charset="0"/>
              </a:rPr>
              <a:t>חובה להשתמש ב-</a:t>
            </a:r>
            <a:r>
              <a:rPr lang="en-US" dirty="0">
                <a:solidFill>
                  <a:srgbClr val="FFC000"/>
                </a:solidFill>
                <a:latin typeface="Amasis MT Pro Black" panose="02040A04050005020304" pitchFamily="18" charset="0"/>
              </a:rPr>
              <a:t>Window</a:t>
            </a:r>
            <a:r>
              <a:rPr lang="he-IL" dirty="0">
                <a:latin typeface="Amasis MT Pro Black" panose="02040A04050005020304" pitchFamily="18" charset="0"/>
              </a:rPr>
              <a:t> וב-</a:t>
            </a:r>
            <a:r>
              <a:rPr lang="en-US" dirty="0">
                <a:solidFill>
                  <a:srgbClr val="FFC000"/>
                </a:solidFill>
                <a:latin typeface="Amasis MT Pro Black" panose="02040A04050005020304" pitchFamily="18" charset="0"/>
              </a:rPr>
              <a:t>over</a:t>
            </a:r>
            <a:r>
              <a:rPr lang="he-IL" dirty="0">
                <a:latin typeface="Amasis MT Pro Black" panose="02040A04050005020304" pitchFamily="18" charset="0"/>
              </a:rPr>
              <a:t> כפי שמוצג באיור הבא:</a:t>
            </a:r>
          </a:p>
          <a:p>
            <a:endParaRPr lang="he-IL" dirty="0">
              <a:solidFill>
                <a:srgbClr val="FFFF00"/>
              </a:solidFill>
            </a:endParaRPr>
          </a:p>
        </p:txBody>
      </p:sp>
      <p:pic>
        <p:nvPicPr>
          <p:cNvPr id="6" name="תמונה 5">
            <a:extLst>
              <a:ext uri="{FF2B5EF4-FFF2-40B4-BE49-F238E27FC236}">
                <a16:creationId xmlns:a16="http://schemas.microsoft.com/office/drawing/2014/main" id="{0AAC8FFD-F95C-F351-2941-73DB83753DA1}"/>
              </a:ext>
            </a:extLst>
          </p:cNvPr>
          <p:cNvPicPr>
            <a:picLocks noChangeAspect="1"/>
          </p:cNvPicPr>
          <p:nvPr/>
        </p:nvPicPr>
        <p:blipFill rotWithShape="1">
          <a:blip r:embed="rId2"/>
          <a:srcRect l="15761" t="25882" r="23804" b="15539"/>
          <a:stretch/>
        </p:blipFill>
        <p:spPr>
          <a:xfrm>
            <a:off x="1312389" y="1694496"/>
            <a:ext cx="10681253" cy="4678018"/>
          </a:xfrm>
          <a:prstGeom prst="rect">
            <a:avLst/>
          </a:prstGeom>
        </p:spPr>
      </p:pic>
    </p:spTree>
    <p:extLst>
      <p:ext uri="{BB962C8B-B14F-4D97-AF65-F5344CB8AC3E}">
        <p14:creationId xmlns:p14="http://schemas.microsoft.com/office/powerpoint/2010/main" val="196612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670301" y="-115433"/>
            <a:ext cx="9404723" cy="1219200"/>
          </a:xfrm>
        </p:spPr>
        <p:txBody>
          <a:bodyPr/>
          <a:lstStyle/>
          <a:p>
            <a:pPr algn="r"/>
            <a:r>
              <a:rPr lang="he-IL" b="1" dirty="0"/>
              <a:t>יצירה ידנית של סכמות</a:t>
            </a:r>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751013" y="494167"/>
            <a:ext cx="11251732" cy="2031325"/>
          </a:xfrm>
          <a:prstGeom prst="rect">
            <a:avLst/>
          </a:prstGeom>
          <a:noFill/>
        </p:spPr>
        <p:txBody>
          <a:bodyPr wrap="square" rtlCol="1">
            <a:spAutoFit/>
          </a:bodyPr>
          <a:lstStyle/>
          <a:p>
            <a:endParaRPr lang="he-IL" dirty="0">
              <a:solidFill>
                <a:srgbClr val="FFFF00"/>
              </a:solidFill>
            </a:endParaRPr>
          </a:p>
          <a:p>
            <a:r>
              <a:rPr lang="he-IL" dirty="0">
                <a:latin typeface="Amasis MT Pro Black" panose="02040A04050005020304" pitchFamily="18" charset="0"/>
                <a:ea typeface="ADLaM Display" panose="02010000000000000000" pitchFamily="2" charset="0"/>
              </a:rPr>
              <a:t>בהרבה מקרים לא קיימים במידע שלנו שמות של עמודות ולא תמיד הדאטה יהיה מסודר לפי טיפוסי הנתונים הנכונים,</a:t>
            </a:r>
          </a:p>
          <a:p>
            <a:r>
              <a:rPr lang="he-IL" dirty="0">
                <a:latin typeface="Amasis MT Pro Black" panose="02040A04050005020304" pitchFamily="18" charset="0"/>
                <a:ea typeface="ADLaM Display" panose="02010000000000000000" pitchFamily="2" charset="0"/>
              </a:rPr>
              <a:t>ולכן נצטרך להגדיר סכמות באופן ידני.</a:t>
            </a:r>
          </a:p>
          <a:p>
            <a:r>
              <a:rPr lang="he-IL" dirty="0">
                <a:latin typeface="Amasis MT Pro Black" panose="02040A04050005020304" pitchFamily="18" charset="0"/>
                <a:ea typeface="ADLaM Display" panose="02010000000000000000" pitchFamily="2" charset="0"/>
              </a:rPr>
              <a:t> </a:t>
            </a:r>
            <a:r>
              <a:rPr lang="en-US" b="1" dirty="0">
                <a:solidFill>
                  <a:srgbClr val="FFFF00"/>
                </a:solidFill>
                <a:latin typeface="Amasis MT Pro Black" panose="02040A04050005020304" pitchFamily="18" charset="0"/>
                <a:ea typeface="ADLaM Display" panose="02010000000000000000" pitchFamily="2" charset="0"/>
                <a:cs typeface="ADLaM Display" panose="02010000000000000000" pitchFamily="2" charset="0"/>
              </a:rPr>
              <a:t>StructType</a:t>
            </a:r>
            <a:r>
              <a:rPr lang="he-IL" dirty="0">
                <a:latin typeface="Amasis MT Pro Black" panose="02040A04050005020304" pitchFamily="18" charset="0"/>
                <a:ea typeface="ADLaM Display" panose="02010000000000000000" pitchFamily="2" charset="0"/>
              </a:rPr>
              <a:t> ו-</a:t>
            </a:r>
            <a:r>
              <a:rPr lang="en-US" b="1" dirty="0">
                <a:solidFill>
                  <a:srgbClr val="FFFF00"/>
                </a:solidFill>
                <a:latin typeface="Amasis MT Pro Black" panose="02040A04050005020304" pitchFamily="18" charset="0"/>
                <a:ea typeface="ADLaM Display" panose="02010000000000000000" pitchFamily="2" charset="0"/>
                <a:cs typeface="ADLaM Display" panose="02010000000000000000" pitchFamily="2" charset="0"/>
              </a:rPr>
              <a:t>StructFeild</a:t>
            </a:r>
            <a:r>
              <a:rPr lang="he-IL" dirty="0">
                <a:latin typeface="Amasis MT Pro Black" panose="02040A04050005020304" pitchFamily="18" charset="0"/>
                <a:ea typeface="ADLaM Display" panose="02010000000000000000" pitchFamily="2" charset="0"/>
              </a:rPr>
              <a:t> הם רכיבים המגדירים סכמה. הם מגדירים את המבנה של הנתונים ב-</a:t>
            </a:r>
            <a:r>
              <a:rPr lang="en-US" dirty="0">
                <a:latin typeface="Amasis MT Pro Black" panose="02040A04050005020304" pitchFamily="18" charset="0"/>
                <a:ea typeface="ADLaM Display" panose="02010000000000000000" pitchFamily="2" charset="0"/>
                <a:cs typeface="ADLaM Display" panose="02010000000000000000" pitchFamily="2" charset="0"/>
              </a:rPr>
              <a:t>dataframe</a:t>
            </a:r>
            <a:r>
              <a:rPr lang="he-IL" dirty="0">
                <a:latin typeface="Amasis MT Pro Black" panose="02040A04050005020304" pitchFamily="18" charset="0"/>
                <a:ea typeface="ADLaM Display" panose="02010000000000000000" pitchFamily="2" charset="0"/>
              </a:rPr>
              <a:t> ,</a:t>
            </a:r>
          </a:p>
          <a:p>
            <a:r>
              <a:rPr lang="he-IL" dirty="0">
                <a:latin typeface="Amasis MT Pro Black" panose="02040A04050005020304" pitchFamily="18" charset="0"/>
                <a:ea typeface="ADLaM Display" panose="02010000000000000000" pitchFamily="2" charset="0"/>
              </a:rPr>
              <a:t>תוך כדי ציון השמות וטיפוסי הנתונים בעמודות שלו. </a:t>
            </a:r>
          </a:p>
          <a:p>
            <a:r>
              <a:rPr lang="he-IL" dirty="0">
                <a:latin typeface="Amasis MT Pro Black" panose="02040A04050005020304" pitchFamily="18" charset="0"/>
                <a:ea typeface="ADLaM Display" panose="02010000000000000000" pitchFamily="2" charset="0"/>
              </a:rPr>
              <a:t>למעשה, </a:t>
            </a:r>
            <a:r>
              <a:rPr lang="en-US" dirty="0">
                <a:latin typeface="Amasis MT Pro Black" panose="02040A04050005020304" pitchFamily="18" charset="0"/>
                <a:ea typeface="ADLaM Display" panose="02010000000000000000" pitchFamily="2" charset="0"/>
                <a:cs typeface="ADLaM Display" panose="02010000000000000000" pitchFamily="2" charset="0"/>
              </a:rPr>
              <a:t>structType</a:t>
            </a:r>
            <a:r>
              <a:rPr lang="he-IL" dirty="0">
                <a:latin typeface="Amasis MT Pro Black" panose="02040A04050005020304" pitchFamily="18" charset="0"/>
                <a:ea typeface="ADLaM Display" panose="02010000000000000000" pitchFamily="2" charset="0"/>
              </a:rPr>
              <a:t> הוא אוסף אובייקטים של </a:t>
            </a:r>
            <a:r>
              <a:rPr lang="en-US" dirty="0">
                <a:latin typeface="Amasis MT Pro Black" panose="02040A04050005020304" pitchFamily="18" charset="0"/>
                <a:ea typeface="ADLaM Display" panose="02010000000000000000" pitchFamily="2" charset="0"/>
                <a:cs typeface="ADLaM Display" panose="02010000000000000000" pitchFamily="2" charset="0"/>
              </a:rPr>
              <a:t>StructFeild</a:t>
            </a:r>
            <a:r>
              <a:rPr lang="he-IL" dirty="0">
                <a:latin typeface="Amasis MT Pro Black" panose="02040A04050005020304" pitchFamily="18" charset="0"/>
                <a:ea typeface="ADLaM Display" panose="02010000000000000000" pitchFamily="2" charset="0"/>
              </a:rPr>
              <a:t>.</a:t>
            </a:r>
          </a:p>
          <a:p>
            <a:endParaRPr lang="he-IL" dirty="0">
              <a:solidFill>
                <a:srgbClr val="FFFF00"/>
              </a:solidFill>
            </a:endParaRPr>
          </a:p>
        </p:txBody>
      </p:sp>
      <p:pic>
        <p:nvPicPr>
          <p:cNvPr id="7" name="תמונה 6">
            <a:extLst>
              <a:ext uri="{FF2B5EF4-FFF2-40B4-BE49-F238E27FC236}">
                <a16:creationId xmlns:a16="http://schemas.microsoft.com/office/drawing/2014/main" id="{F6592ECC-89D8-E900-AB70-2EDB7083F29C}"/>
              </a:ext>
            </a:extLst>
          </p:cNvPr>
          <p:cNvPicPr>
            <a:picLocks noChangeAspect="1"/>
          </p:cNvPicPr>
          <p:nvPr/>
        </p:nvPicPr>
        <p:blipFill rotWithShape="1">
          <a:blip r:embed="rId2"/>
          <a:srcRect l="10978" t="26075" r="34457" b="5872"/>
          <a:stretch/>
        </p:blipFill>
        <p:spPr>
          <a:xfrm>
            <a:off x="189255" y="2383548"/>
            <a:ext cx="11804387" cy="4202782"/>
          </a:xfrm>
          <a:prstGeom prst="rect">
            <a:avLst/>
          </a:prstGeom>
        </p:spPr>
      </p:pic>
    </p:spTree>
    <p:extLst>
      <p:ext uri="{BB962C8B-B14F-4D97-AF65-F5344CB8AC3E}">
        <p14:creationId xmlns:p14="http://schemas.microsoft.com/office/powerpoint/2010/main" val="1893230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89388" y="152130"/>
            <a:ext cx="9404723" cy="1219200"/>
          </a:xfrm>
        </p:spPr>
        <p:txBody>
          <a:bodyPr/>
          <a:lstStyle/>
          <a:p>
            <a:pPr algn="r"/>
            <a:r>
              <a:rPr lang="he-IL" b="1" dirty="0"/>
              <a:t>טיפוסי מבנים פופולאריים</a:t>
            </a:r>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graphicFrame>
        <p:nvGraphicFramePr>
          <p:cNvPr id="3" name="טבלה 2">
            <a:extLst>
              <a:ext uri="{FF2B5EF4-FFF2-40B4-BE49-F238E27FC236}">
                <a16:creationId xmlns:a16="http://schemas.microsoft.com/office/drawing/2014/main" id="{AF1D63AE-826C-ECF5-6A09-6649F79D24F2}"/>
              </a:ext>
            </a:extLst>
          </p:cNvPr>
          <p:cNvGraphicFramePr>
            <a:graphicFrameLocks noGrp="1"/>
          </p:cNvGraphicFramePr>
          <p:nvPr>
            <p:extLst>
              <p:ext uri="{D42A27DB-BD31-4B8C-83A1-F6EECF244321}">
                <p14:modId xmlns:p14="http://schemas.microsoft.com/office/powerpoint/2010/main" val="609576760"/>
              </p:ext>
            </p:extLst>
          </p:nvPr>
        </p:nvGraphicFramePr>
        <p:xfrm>
          <a:off x="2968487" y="1214970"/>
          <a:ext cx="7056888" cy="5120640"/>
        </p:xfrm>
        <a:graphic>
          <a:graphicData uri="http://schemas.openxmlformats.org/drawingml/2006/table">
            <a:tbl>
              <a:tblPr rtl="1" firstRow="1" bandRow="1">
                <a:tableStyleId>{5C22544A-7EE6-4342-B048-85BDC9FD1C3A}</a:tableStyleId>
              </a:tblPr>
              <a:tblGrid>
                <a:gridCol w="7056888">
                  <a:extLst>
                    <a:ext uri="{9D8B030D-6E8A-4147-A177-3AD203B41FA5}">
                      <a16:colId xmlns:a16="http://schemas.microsoft.com/office/drawing/2014/main" val="557517630"/>
                    </a:ext>
                  </a:extLst>
                </a:gridCol>
              </a:tblGrid>
              <a:tr h="252744">
                <a:tc>
                  <a:txBody>
                    <a:bodyPr/>
                    <a:lstStyle/>
                    <a:p>
                      <a:pPr algn="ctr" rtl="1"/>
                      <a:r>
                        <a:rPr lang="he-IL" dirty="0"/>
                        <a:t>הטיפוסים</a:t>
                      </a:r>
                    </a:p>
                  </a:txBody>
                  <a:tcPr/>
                </a:tc>
                <a:extLst>
                  <a:ext uri="{0D108BD9-81ED-4DB2-BD59-A6C34878D82A}">
                    <a16:rowId xmlns:a16="http://schemas.microsoft.com/office/drawing/2014/main" val="113666984"/>
                  </a:ext>
                </a:extLst>
              </a:tr>
              <a:tr h="276030">
                <a:tc>
                  <a:txBody>
                    <a:bodyPr/>
                    <a:lstStyle/>
                    <a:p>
                      <a:pPr algn="ctr" rtl="1"/>
                      <a:r>
                        <a:rPr lang="en-US" sz="1800" b="1" dirty="0"/>
                        <a:t>StringType</a:t>
                      </a:r>
                      <a:endParaRPr lang="he-IL" sz="1800" b="1" dirty="0"/>
                    </a:p>
                  </a:txBody>
                  <a:tcPr/>
                </a:tc>
                <a:extLst>
                  <a:ext uri="{0D108BD9-81ED-4DB2-BD59-A6C34878D82A}">
                    <a16:rowId xmlns:a16="http://schemas.microsoft.com/office/drawing/2014/main" val="63786154"/>
                  </a:ext>
                </a:extLst>
              </a:tr>
              <a:tr h="276030">
                <a:tc>
                  <a:txBody>
                    <a:bodyPr/>
                    <a:lstStyle/>
                    <a:p>
                      <a:pPr algn="ctr" rtl="1"/>
                      <a:r>
                        <a:rPr lang="en-US" sz="1800" b="1" dirty="0"/>
                        <a:t>IntegerType</a:t>
                      </a:r>
                      <a:endParaRPr lang="he-IL" sz="1800" b="1" dirty="0"/>
                    </a:p>
                  </a:txBody>
                  <a:tcPr/>
                </a:tc>
                <a:extLst>
                  <a:ext uri="{0D108BD9-81ED-4DB2-BD59-A6C34878D82A}">
                    <a16:rowId xmlns:a16="http://schemas.microsoft.com/office/drawing/2014/main" val="2218116751"/>
                  </a:ext>
                </a:extLst>
              </a:tr>
              <a:tr h="276030">
                <a:tc>
                  <a:txBody>
                    <a:bodyPr/>
                    <a:lstStyle/>
                    <a:p>
                      <a:pPr algn="ctr" rtl="1"/>
                      <a:r>
                        <a:rPr lang="en-US" sz="1800" b="1" dirty="0"/>
                        <a:t>LongType</a:t>
                      </a:r>
                      <a:endParaRPr lang="he-IL" sz="1800" b="1" dirty="0"/>
                    </a:p>
                  </a:txBody>
                  <a:tcPr/>
                </a:tc>
                <a:extLst>
                  <a:ext uri="{0D108BD9-81ED-4DB2-BD59-A6C34878D82A}">
                    <a16:rowId xmlns:a16="http://schemas.microsoft.com/office/drawing/2014/main" val="4289405500"/>
                  </a:ext>
                </a:extLst>
              </a:tr>
              <a:tr h="276030">
                <a:tc>
                  <a:txBody>
                    <a:bodyPr/>
                    <a:lstStyle/>
                    <a:p>
                      <a:pPr algn="ctr" rtl="1"/>
                      <a:r>
                        <a:rPr lang="en-US" sz="1800" b="1" dirty="0"/>
                        <a:t>FloatType</a:t>
                      </a:r>
                      <a:endParaRPr lang="he-IL" sz="1800" b="1" dirty="0"/>
                    </a:p>
                  </a:txBody>
                  <a:tcPr/>
                </a:tc>
                <a:extLst>
                  <a:ext uri="{0D108BD9-81ED-4DB2-BD59-A6C34878D82A}">
                    <a16:rowId xmlns:a16="http://schemas.microsoft.com/office/drawing/2014/main" val="633800348"/>
                  </a:ext>
                </a:extLst>
              </a:tr>
              <a:tr h="276030">
                <a:tc>
                  <a:txBody>
                    <a:bodyPr/>
                    <a:lstStyle/>
                    <a:p>
                      <a:pPr algn="ctr" rtl="1"/>
                      <a:r>
                        <a:rPr lang="en-US" sz="1800" b="1" dirty="0"/>
                        <a:t>DoubleType</a:t>
                      </a:r>
                      <a:endParaRPr lang="he-IL" sz="1800" b="1" dirty="0"/>
                    </a:p>
                  </a:txBody>
                  <a:tcPr/>
                </a:tc>
                <a:extLst>
                  <a:ext uri="{0D108BD9-81ED-4DB2-BD59-A6C34878D82A}">
                    <a16:rowId xmlns:a16="http://schemas.microsoft.com/office/drawing/2014/main" val="4052899851"/>
                  </a:ext>
                </a:extLst>
              </a:tr>
              <a:tr h="276030">
                <a:tc>
                  <a:txBody>
                    <a:bodyPr/>
                    <a:lstStyle/>
                    <a:p>
                      <a:pPr algn="ctr" rtl="1"/>
                      <a:r>
                        <a:rPr lang="en-US" sz="1800" b="1" dirty="0"/>
                        <a:t>DecimalType</a:t>
                      </a:r>
                      <a:endParaRPr lang="he-IL" sz="1800" b="1" dirty="0"/>
                    </a:p>
                  </a:txBody>
                  <a:tcPr/>
                </a:tc>
                <a:extLst>
                  <a:ext uri="{0D108BD9-81ED-4DB2-BD59-A6C34878D82A}">
                    <a16:rowId xmlns:a16="http://schemas.microsoft.com/office/drawing/2014/main" val="3709896162"/>
                  </a:ext>
                </a:extLst>
              </a:tr>
              <a:tr h="276030">
                <a:tc>
                  <a:txBody>
                    <a:bodyPr/>
                    <a:lstStyle/>
                    <a:p>
                      <a:pPr algn="ctr" rtl="1"/>
                      <a:r>
                        <a:rPr lang="en-US" sz="1800" b="1" dirty="0"/>
                        <a:t>BooleanType</a:t>
                      </a:r>
                      <a:endParaRPr lang="he-IL" sz="1800" b="1" dirty="0"/>
                    </a:p>
                  </a:txBody>
                  <a:tcPr/>
                </a:tc>
                <a:extLst>
                  <a:ext uri="{0D108BD9-81ED-4DB2-BD59-A6C34878D82A}">
                    <a16:rowId xmlns:a16="http://schemas.microsoft.com/office/drawing/2014/main" val="943155202"/>
                  </a:ext>
                </a:extLst>
              </a:tr>
              <a:tr h="276030">
                <a:tc>
                  <a:txBody>
                    <a:bodyPr/>
                    <a:lstStyle/>
                    <a:p>
                      <a:pPr algn="ctr" rtl="1"/>
                      <a:r>
                        <a:rPr lang="en-US" sz="1800" b="1" dirty="0"/>
                        <a:t>DateType</a:t>
                      </a:r>
                      <a:endParaRPr lang="he-IL" sz="1800" b="1" dirty="0"/>
                    </a:p>
                  </a:txBody>
                  <a:tcPr/>
                </a:tc>
                <a:extLst>
                  <a:ext uri="{0D108BD9-81ED-4DB2-BD59-A6C34878D82A}">
                    <a16:rowId xmlns:a16="http://schemas.microsoft.com/office/drawing/2014/main" val="2372148588"/>
                  </a:ext>
                </a:extLst>
              </a:tr>
              <a:tr h="276030">
                <a:tc>
                  <a:txBody>
                    <a:bodyPr/>
                    <a:lstStyle/>
                    <a:p>
                      <a:pPr algn="ctr" rtl="1"/>
                      <a:r>
                        <a:rPr lang="en-US" sz="1800" b="1" dirty="0"/>
                        <a:t>ArrayType</a:t>
                      </a:r>
                      <a:endParaRPr lang="he-IL" sz="1800" b="1" dirty="0"/>
                    </a:p>
                  </a:txBody>
                  <a:tcPr/>
                </a:tc>
                <a:extLst>
                  <a:ext uri="{0D108BD9-81ED-4DB2-BD59-A6C34878D82A}">
                    <a16:rowId xmlns:a16="http://schemas.microsoft.com/office/drawing/2014/main" val="4043416637"/>
                  </a:ext>
                </a:extLst>
              </a:tr>
              <a:tr h="276030">
                <a:tc>
                  <a:txBody>
                    <a:bodyPr/>
                    <a:lstStyle/>
                    <a:p>
                      <a:pPr algn="ctr" rtl="1"/>
                      <a:r>
                        <a:rPr lang="en-US" sz="1800" b="1" dirty="0"/>
                        <a:t>MapType</a:t>
                      </a:r>
                      <a:endParaRPr lang="he-IL" sz="1800" b="1" dirty="0"/>
                    </a:p>
                  </a:txBody>
                  <a:tcPr/>
                </a:tc>
                <a:extLst>
                  <a:ext uri="{0D108BD9-81ED-4DB2-BD59-A6C34878D82A}">
                    <a16:rowId xmlns:a16="http://schemas.microsoft.com/office/drawing/2014/main" val="240109597"/>
                  </a:ext>
                </a:extLst>
              </a:tr>
              <a:tr h="276030">
                <a:tc>
                  <a:txBody>
                    <a:bodyPr/>
                    <a:lstStyle/>
                    <a:p>
                      <a:pPr algn="ctr" rtl="1"/>
                      <a:r>
                        <a:rPr lang="en-US" sz="1800" b="1" dirty="0"/>
                        <a:t>StructType</a:t>
                      </a:r>
                      <a:endParaRPr lang="he-IL" sz="1800" b="1" dirty="0"/>
                    </a:p>
                  </a:txBody>
                  <a:tcPr/>
                </a:tc>
                <a:extLst>
                  <a:ext uri="{0D108BD9-81ED-4DB2-BD59-A6C34878D82A}">
                    <a16:rowId xmlns:a16="http://schemas.microsoft.com/office/drawing/2014/main" val="480724483"/>
                  </a:ext>
                </a:extLst>
              </a:tr>
              <a:tr h="276030">
                <a:tc>
                  <a:txBody>
                    <a:bodyPr/>
                    <a:lstStyle/>
                    <a:p>
                      <a:pPr algn="ctr" rtl="1"/>
                      <a:r>
                        <a:rPr lang="en-US" sz="1800" b="1" dirty="0"/>
                        <a:t>BinaryType</a:t>
                      </a:r>
                      <a:endParaRPr lang="he-IL" sz="1800" b="1" dirty="0"/>
                    </a:p>
                  </a:txBody>
                  <a:tcPr/>
                </a:tc>
                <a:extLst>
                  <a:ext uri="{0D108BD9-81ED-4DB2-BD59-A6C34878D82A}">
                    <a16:rowId xmlns:a16="http://schemas.microsoft.com/office/drawing/2014/main" val="3059771840"/>
                  </a:ext>
                </a:extLst>
              </a:tr>
              <a:tr h="276030">
                <a:tc>
                  <a:txBody>
                    <a:bodyPr/>
                    <a:lstStyle/>
                    <a:p>
                      <a:pPr algn="ctr" rtl="1"/>
                      <a:r>
                        <a:rPr lang="en-US" sz="1800" b="1" dirty="0"/>
                        <a:t>NullType</a:t>
                      </a:r>
                      <a:endParaRPr lang="he-IL" sz="1800" b="1" dirty="0"/>
                    </a:p>
                  </a:txBody>
                  <a:tcPr/>
                </a:tc>
                <a:extLst>
                  <a:ext uri="{0D108BD9-81ED-4DB2-BD59-A6C34878D82A}">
                    <a16:rowId xmlns:a16="http://schemas.microsoft.com/office/drawing/2014/main" val="796196320"/>
                  </a:ext>
                </a:extLst>
              </a:tr>
            </a:tbl>
          </a:graphicData>
        </a:graphic>
      </p:graphicFrame>
    </p:spTree>
    <p:extLst>
      <p:ext uri="{BB962C8B-B14F-4D97-AF65-F5344CB8AC3E}">
        <p14:creationId xmlns:p14="http://schemas.microsoft.com/office/powerpoint/2010/main" val="271658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196464" y="-45095"/>
            <a:ext cx="9404723" cy="1219200"/>
          </a:xfrm>
        </p:spPr>
        <p:txBody>
          <a:bodyPr/>
          <a:lstStyle/>
          <a:p>
            <a:pPr algn="r"/>
            <a:r>
              <a:rPr lang="he-IL" b="1" dirty="0"/>
              <a:t>מבנה מקונן</a:t>
            </a:r>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751013" y="494167"/>
            <a:ext cx="11251732" cy="1200329"/>
          </a:xfrm>
          <a:prstGeom prst="rect">
            <a:avLst/>
          </a:prstGeom>
          <a:noFill/>
        </p:spPr>
        <p:txBody>
          <a:bodyPr wrap="square" rtlCol="1">
            <a:spAutoFit/>
          </a:bodyPr>
          <a:lstStyle/>
          <a:p>
            <a:endParaRPr lang="he-IL" dirty="0">
              <a:solidFill>
                <a:srgbClr val="FFFF00"/>
              </a:solidFill>
            </a:endParaRPr>
          </a:p>
          <a:p>
            <a:r>
              <a:rPr lang="he-IL" dirty="0">
                <a:latin typeface="Amasis MT Pro Black" panose="02040A04050005020304" pitchFamily="18" charset="0"/>
                <a:ea typeface="ADLaM Display" panose="02010000000000000000" pitchFamily="2" charset="0"/>
              </a:rPr>
              <a:t>מה עושים כאשר ה-</a:t>
            </a:r>
            <a:r>
              <a:rPr lang="en-US" dirty="0">
                <a:latin typeface="Amasis MT Pro Black" panose="02040A04050005020304" pitchFamily="18" charset="0"/>
                <a:ea typeface="ADLaM Display" panose="02010000000000000000" pitchFamily="2" charset="0"/>
              </a:rPr>
              <a:t>data </a:t>
            </a:r>
            <a:r>
              <a:rPr lang="he-IL" dirty="0">
                <a:latin typeface="Amasis MT Pro Black" panose="02040A04050005020304" pitchFamily="18" charset="0"/>
                <a:ea typeface="ADLaM Display" panose="02010000000000000000" pitchFamily="2" charset="0"/>
              </a:rPr>
              <a:t> מיוצג באופן הבא? </a:t>
            </a:r>
          </a:p>
          <a:p>
            <a:endParaRPr lang="he-IL" dirty="0">
              <a:latin typeface="ADLaM Display" panose="02010000000000000000" pitchFamily="2" charset="0"/>
              <a:ea typeface="ADLaM Display" panose="02010000000000000000" pitchFamily="2" charset="0"/>
            </a:endParaRPr>
          </a:p>
          <a:p>
            <a:endParaRPr lang="he-IL" dirty="0">
              <a:solidFill>
                <a:srgbClr val="FFFF00"/>
              </a:solidFill>
            </a:endParaRPr>
          </a:p>
        </p:txBody>
      </p:sp>
      <p:pic>
        <p:nvPicPr>
          <p:cNvPr id="3" name="תמונה 2">
            <a:extLst>
              <a:ext uri="{FF2B5EF4-FFF2-40B4-BE49-F238E27FC236}">
                <a16:creationId xmlns:a16="http://schemas.microsoft.com/office/drawing/2014/main" id="{1DB8AAE8-8BCB-2783-2B71-817358253F08}"/>
              </a:ext>
            </a:extLst>
          </p:cNvPr>
          <p:cNvPicPr>
            <a:picLocks noChangeAspect="1"/>
          </p:cNvPicPr>
          <p:nvPr/>
        </p:nvPicPr>
        <p:blipFill rotWithShape="1">
          <a:blip r:embed="rId2"/>
          <a:srcRect l="12609" t="71315" r="50000" b="19405"/>
          <a:stretch/>
        </p:blipFill>
        <p:spPr>
          <a:xfrm>
            <a:off x="4539082" y="1196100"/>
            <a:ext cx="7328452" cy="923330"/>
          </a:xfrm>
          <a:prstGeom prst="rect">
            <a:avLst/>
          </a:prstGeom>
        </p:spPr>
      </p:pic>
      <p:sp>
        <p:nvSpPr>
          <p:cNvPr id="8" name="תיבת טקסט 7">
            <a:extLst>
              <a:ext uri="{FF2B5EF4-FFF2-40B4-BE49-F238E27FC236}">
                <a16:creationId xmlns:a16="http://schemas.microsoft.com/office/drawing/2014/main" id="{26BB95AB-1E7B-AF05-DE9A-7B6B2E4A862A}"/>
              </a:ext>
            </a:extLst>
          </p:cNvPr>
          <p:cNvSpPr txBox="1"/>
          <p:nvPr/>
        </p:nvSpPr>
        <p:spPr>
          <a:xfrm>
            <a:off x="3101009" y="2211763"/>
            <a:ext cx="8841783" cy="646331"/>
          </a:xfrm>
          <a:prstGeom prst="rect">
            <a:avLst/>
          </a:prstGeom>
          <a:noFill/>
        </p:spPr>
        <p:txBody>
          <a:bodyPr wrap="square">
            <a:spAutoFit/>
          </a:bodyPr>
          <a:lstStyle/>
          <a:p>
            <a:r>
              <a:rPr lang="he-IL" sz="1800" dirty="0">
                <a:latin typeface="Amasis MT Pro Black" panose="02040A04050005020304" pitchFamily="18" charset="0"/>
              </a:rPr>
              <a:t>העמודה </a:t>
            </a:r>
            <a:r>
              <a:rPr lang="en-US" sz="1800" dirty="0">
                <a:latin typeface="Amasis MT Pro Black" panose="02040A04050005020304" pitchFamily="18" charset="0"/>
              </a:rPr>
              <a:t>name</a:t>
            </a:r>
            <a:r>
              <a:rPr lang="he-IL" sz="1800" dirty="0">
                <a:latin typeface="Amasis MT Pro Black" panose="02040A04050005020304" pitchFamily="18" charset="0"/>
              </a:rPr>
              <a:t> מכילה מבנה עם שני סטרינגים – שם פרטי ושם משפחה. נגדיר מבנה ספציפי לעמודה </a:t>
            </a:r>
            <a:r>
              <a:rPr lang="en-US" sz="1800" dirty="0">
                <a:latin typeface="Amasis MT Pro Black" panose="02040A04050005020304" pitchFamily="18" charset="0"/>
              </a:rPr>
              <a:t>name</a:t>
            </a:r>
            <a:r>
              <a:rPr lang="he-IL" sz="1800" dirty="0">
                <a:latin typeface="Amasis MT Pro Black" panose="02040A04050005020304" pitchFamily="18" charset="0"/>
              </a:rPr>
              <a:t> ונכניס אותו לתוך </a:t>
            </a:r>
            <a:r>
              <a:rPr lang="en-US" sz="1800" dirty="0">
                <a:latin typeface="Amasis MT Pro Black" panose="02040A04050005020304" pitchFamily="18" charset="0"/>
              </a:rPr>
              <a:t>StructFeild</a:t>
            </a:r>
            <a:r>
              <a:rPr lang="he-IL" sz="1800" dirty="0">
                <a:latin typeface="Amasis MT Pro Black" panose="02040A04050005020304" pitchFamily="18" charset="0"/>
              </a:rPr>
              <a:t> , כפי שמתואר באיור הבא:</a:t>
            </a:r>
          </a:p>
        </p:txBody>
      </p:sp>
      <p:pic>
        <p:nvPicPr>
          <p:cNvPr id="9" name="תמונה 8">
            <a:extLst>
              <a:ext uri="{FF2B5EF4-FFF2-40B4-BE49-F238E27FC236}">
                <a16:creationId xmlns:a16="http://schemas.microsoft.com/office/drawing/2014/main" id="{B8B4592A-8C9D-0DEA-0892-84C71EB85197}"/>
              </a:ext>
            </a:extLst>
          </p:cNvPr>
          <p:cNvPicPr>
            <a:picLocks noChangeAspect="1"/>
          </p:cNvPicPr>
          <p:nvPr/>
        </p:nvPicPr>
        <p:blipFill rotWithShape="1">
          <a:blip r:embed="rId3">
            <a:duotone>
              <a:prstClr val="black"/>
              <a:schemeClr val="accent3">
                <a:tint val="45000"/>
                <a:satMod val="400000"/>
              </a:schemeClr>
            </a:duotone>
          </a:blip>
          <a:srcRect l="16088" t="29765" r="29021" b="10125"/>
          <a:stretch/>
        </p:blipFill>
        <p:spPr>
          <a:xfrm>
            <a:off x="437532" y="2858094"/>
            <a:ext cx="11430002" cy="3735410"/>
          </a:xfrm>
          <a:prstGeom prst="rect">
            <a:avLst/>
          </a:prstGeom>
          <a:effectLst>
            <a:outerShdw blurRad="50800" dist="50800" dir="5400000" algn="ctr" rotWithShape="0">
              <a:schemeClr val="accent3">
                <a:lumMod val="50000"/>
              </a:schemeClr>
            </a:outerShdw>
          </a:effectLst>
        </p:spPr>
      </p:pic>
    </p:spTree>
    <p:extLst>
      <p:ext uri="{BB962C8B-B14F-4D97-AF65-F5344CB8AC3E}">
        <p14:creationId xmlns:p14="http://schemas.microsoft.com/office/powerpoint/2010/main" val="16048400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540230" y="0"/>
            <a:ext cx="9404723" cy="1219200"/>
          </a:xfrm>
        </p:spPr>
        <p:txBody>
          <a:bodyPr/>
          <a:lstStyle/>
          <a:p>
            <a:pPr algn="r"/>
            <a:r>
              <a:rPr lang="en-US" b="1" dirty="0"/>
              <a:t>ArrayType</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741910" y="838723"/>
            <a:ext cx="11251732" cy="1477328"/>
          </a:xfrm>
          <a:prstGeom prst="rect">
            <a:avLst/>
          </a:prstGeom>
          <a:noFill/>
        </p:spPr>
        <p:txBody>
          <a:bodyPr wrap="square" rtlCol="1">
            <a:spAutoFit/>
          </a:bodyPr>
          <a:lstStyle/>
          <a:p>
            <a:endParaRPr lang="he-IL" dirty="0">
              <a:solidFill>
                <a:srgbClr val="FFFF00"/>
              </a:solidFill>
            </a:endParaRPr>
          </a:p>
          <a:p>
            <a:r>
              <a:rPr lang="he-IL" dirty="0">
                <a:latin typeface="Amasis MT Pro Black" panose="02040A04050005020304" pitchFamily="18" charset="0"/>
              </a:rPr>
              <a:t>מצב שבו מידע מיוצג במערך – למשל ציונים של סטודנטים. נראה דוגמא לעמודות המכילות : ת.ז , שם ומערך ציונים של סטודנטים. יצירת ה-</a:t>
            </a:r>
            <a:r>
              <a:rPr lang="en-US" dirty="0">
                <a:latin typeface="Amasis MT Pro Black" panose="02040A04050005020304" pitchFamily="18" charset="0"/>
              </a:rPr>
              <a:t>DataFrame</a:t>
            </a:r>
            <a:r>
              <a:rPr lang="he-IL" dirty="0">
                <a:latin typeface="Amasis MT Pro Black" panose="02040A04050005020304" pitchFamily="18" charset="0"/>
              </a:rPr>
              <a:t> יבוצע באופן הבא:</a:t>
            </a:r>
          </a:p>
          <a:p>
            <a:endParaRPr lang="he-IL" dirty="0">
              <a:latin typeface="ADLaM Display" panose="02010000000000000000" pitchFamily="2" charset="0"/>
              <a:ea typeface="ADLaM Display" panose="02010000000000000000" pitchFamily="2" charset="0"/>
            </a:endParaRPr>
          </a:p>
          <a:p>
            <a:endParaRPr lang="he-IL" dirty="0">
              <a:solidFill>
                <a:srgbClr val="FFFF00"/>
              </a:solidFill>
            </a:endParaRPr>
          </a:p>
        </p:txBody>
      </p:sp>
      <p:pic>
        <p:nvPicPr>
          <p:cNvPr id="6" name="תמונה 5">
            <a:extLst>
              <a:ext uri="{FF2B5EF4-FFF2-40B4-BE49-F238E27FC236}">
                <a16:creationId xmlns:a16="http://schemas.microsoft.com/office/drawing/2014/main" id="{81FC2C79-0E72-5F93-C840-3B3E4F079949}"/>
              </a:ext>
            </a:extLst>
          </p:cNvPr>
          <p:cNvPicPr>
            <a:picLocks noChangeAspect="1"/>
          </p:cNvPicPr>
          <p:nvPr/>
        </p:nvPicPr>
        <p:blipFill rotWithShape="1">
          <a:blip r:embed="rId2"/>
          <a:srcRect l="15651" t="25495" r="33044" b="19985"/>
          <a:stretch/>
        </p:blipFill>
        <p:spPr>
          <a:xfrm>
            <a:off x="1144431" y="1903938"/>
            <a:ext cx="10800522" cy="4305120"/>
          </a:xfrm>
          <a:prstGeom prst="rect">
            <a:avLst/>
          </a:prstGeom>
        </p:spPr>
      </p:pic>
    </p:spTree>
    <p:extLst>
      <p:ext uri="{BB962C8B-B14F-4D97-AF65-F5344CB8AC3E}">
        <p14:creationId xmlns:p14="http://schemas.microsoft.com/office/powerpoint/2010/main" val="8003722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74781" y="-32030"/>
            <a:ext cx="9404723" cy="1219200"/>
          </a:xfrm>
        </p:spPr>
        <p:txBody>
          <a:bodyPr/>
          <a:lstStyle/>
          <a:p>
            <a:pPr algn="r"/>
            <a:r>
              <a:rPr lang="en-US" b="1" dirty="0"/>
              <a:t>MapType</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741910" y="642102"/>
            <a:ext cx="11251732" cy="923330"/>
          </a:xfrm>
          <a:prstGeom prst="rect">
            <a:avLst/>
          </a:prstGeom>
          <a:noFill/>
        </p:spPr>
        <p:txBody>
          <a:bodyPr wrap="square" rtlCol="1">
            <a:spAutoFit/>
          </a:bodyPr>
          <a:lstStyle/>
          <a:p>
            <a:endParaRPr lang="he-IL" dirty="0">
              <a:solidFill>
                <a:srgbClr val="FFFF00"/>
              </a:solidFill>
            </a:endParaRPr>
          </a:p>
          <a:p>
            <a:r>
              <a:rPr lang="he-IL" dirty="0">
                <a:latin typeface="Amasis MT Pro Black" panose="02040A04050005020304" pitchFamily="18" charset="0"/>
              </a:rPr>
              <a:t>מצב שבו מידע מיוצג בצורת ג'ייסון באמצעות זוגות </a:t>
            </a:r>
            <a:r>
              <a:rPr lang="en-US" dirty="0">
                <a:latin typeface="Amasis MT Pro Black" panose="02040A04050005020304" pitchFamily="18" charset="0"/>
              </a:rPr>
              <a:t>key-value</a:t>
            </a:r>
            <a:r>
              <a:rPr lang="he-IL" dirty="0">
                <a:latin typeface="Amasis MT Pro Black" panose="02040A04050005020304" pitchFamily="18" charset="0"/>
              </a:rPr>
              <a:t> , יכול להיות שימושי למקורות מידע כמו </a:t>
            </a:r>
            <a:r>
              <a:rPr lang="en-US" dirty="0">
                <a:latin typeface="Amasis MT Pro Black" panose="02040A04050005020304" pitchFamily="18" charset="0"/>
              </a:rPr>
              <a:t>JSON, MongoDB</a:t>
            </a:r>
            <a:r>
              <a:rPr lang="he-IL" dirty="0">
                <a:latin typeface="Amasis MT Pro Black" panose="02040A04050005020304" pitchFamily="18" charset="0"/>
              </a:rPr>
              <a:t> שמייצגים פורמטים של זוגות </a:t>
            </a:r>
            <a:r>
              <a:rPr lang="en-US" dirty="0">
                <a:latin typeface="Amasis MT Pro Black" panose="02040A04050005020304" pitchFamily="18" charset="0"/>
              </a:rPr>
              <a:t>key-value</a:t>
            </a:r>
            <a:r>
              <a:rPr lang="he-IL" dirty="0">
                <a:latin typeface="Amasis MT Pro Black" panose="02040A04050005020304" pitchFamily="18" charset="0"/>
              </a:rPr>
              <a:t> </a:t>
            </a:r>
            <a:endParaRPr lang="he-IL" dirty="0">
              <a:solidFill>
                <a:srgbClr val="FFFF00"/>
              </a:solidFill>
              <a:latin typeface="Amasis MT Pro Black" panose="02040A04050005020304" pitchFamily="18" charset="0"/>
            </a:endParaRPr>
          </a:p>
        </p:txBody>
      </p:sp>
      <p:pic>
        <p:nvPicPr>
          <p:cNvPr id="7" name="תמונה 6">
            <a:extLst>
              <a:ext uri="{FF2B5EF4-FFF2-40B4-BE49-F238E27FC236}">
                <a16:creationId xmlns:a16="http://schemas.microsoft.com/office/drawing/2014/main" id="{22EA5144-C74A-A15A-78AD-2652765C6355}"/>
              </a:ext>
            </a:extLst>
          </p:cNvPr>
          <p:cNvPicPr>
            <a:picLocks noChangeAspect="1"/>
          </p:cNvPicPr>
          <p:nvPr/>
        </p:nvPicPr>
        <p:blipFill rotWithShape="1">
          <a:blip r:embed="rId2"/>
          <a:srcRect l="22282" t="31682" r="30435" b="18826"/>
          <a:stretch/>
        </p:blipFill>
        <p:spPr>
          <a:xfrm>
            <a:off x="2674781" y="1694496"/>
            <a:ext cx="9318861" cy="4311332"/>
          </a:xfrm>
          <a:prstGeom prst="rect">
            <a:avLst/>
          </a:prstGeom>
        </p:spPr>
      </p:pic>
    </p:spTree>
    <p:extLst>
      <p:ext uri="{BB962C8B-B14F-4D97-AF65-F5344CB8AC3E}">
        <p14:creationId xmlns:p14="http://schemas.microsoft.com/office/powerpoint/2010/main" val="146922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787277" y="-128832"/>
            <a:ext cx="9404723" cy="1219200"/>
          </a:xfrm>
        </p:spPr>
        <p:txBody>
          <a:bodyPr/>
          <a:lstStyle/>
          <a:p>
            <a:pPr algn="r"/>
            <a:r>
              <a:rPr lang="he-IL" b="1" dirty="0"/>
              <a:t>שילוב של כולם</a:t>
            </a:r>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940268" y="385583"/>
            <a:ext cx="11251732" cy="923330"/>
          </a:xfrm>
          <a:prstGeom prst="rect">
            <a:avLst/>
          </a:prstGeom>
          <a:noFill/>
        </p:spPr>
        <p:txBody>
          <a:bodyPr wrap="square" rtlCol="1">
            <a:spAutoFit/>
          </a:bodyPr>
          <a:lstStyle/>
          <a:p>
            <a:endParaRPr lang="he-IL" dirty="0">
              <a:solidFill>
                <a:srgbClr val="FFFF00"/>
              </a:solidFill>
            </a:endParaRPr>
          </a:p>
          <a:p>
            <a:r>
              <a:rPr lang="he-IL" dirty="0">
                <a:latin typeface="Amasis MT Pro Black" panose="02040A04050005020304" pitchFamily="18" charset="0"/>
              </a:rPr>
              <a:t>הרבה פעמים נתקלים בנתונים המשולבים במבנים מורכבים, כמו למשל:  ג'ייסון בתוך ג'ייסון, מבנה בתוך מבנה, ג'ייסון בתוך מערך ולכן דרוש שילוב של </a:t>
            </a:r>
            <a:r>
              <a:rPr lang="en-US" dirty="0">
                <a:latin typeface="Amasis MT Pro Black" panose="02040A04050005020304" pitchFamily="18" charset="0"/>
              </a:rPr>
              <a:t>nested Structed, ArrayType , MapType</a:t>
            </a:r>
            <a:r>
              <a:rPr lang="he-IL" dirty="0">
                <a:latin typeface="Amasis MT Pro Black" panose="02040A04050005020304" pitchFamily="18" charset="0"/>
              </a:rPr>
              <a:t> . נראה דוגמא :</a:t>
            </a:r>
          </a:p>
        </p:txBody>
      </p:sp>
      <p:pic>
        <p:nvPicPr>
          <p:cNvPr id="8" name="תמונה 7">
            <a:extLst>
              <a:ext uri="{FF2B5EF4-FFF2-40B4-BE49-F238E27FC236}">
                <a16:creationId xmlns:a16="http://schemas.microsoft.com/office/drawing/2014/main" id="{950372EA-3A2C-CEC4-6619-D5BE4E712720}"/>
              </a:ext>
            </a:extLst>
          </p:cNvPr>
          <p:cNvPicPr>
            <a:picLocks noChangeAspect="1"/>
          </p:cNvPicPr>
          <p:nvPr/>
        </p:nvPicPr>
        <p:blipFill rotWithShape="1">
          <a:blip r:embed="rId2"/>
          <a:srcRect l="25652" t="17107" r="22861" b="5679"/>
          <a:stretch/>
        </p:blipFill>
        <p:spPr>
          <a:xfrm>
            <a:off x="1815971" y="1371330"/>
            <a:ext cx="10270436" cy="5360774"/>
          </a:xfrm>
          <a:prstGeom prst="rect">
            <a:avLst/>
          </a:prstGeom>
        </p:spPr>
      </p:pic>
    </p:spTree>
    <p:extLst>
      <p:ext uri="{BB962C8B-B14F-4D97-AF65-F5344CB8AC3E}">
        <p14:creationId xmlns:p14="http://schemas.microsoft.com/office/powerpoint/2010/main" val="14570887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81684" y="-90244"/>
            <a:ext cx="9404723" cy="1219200"/>
          </a:xfrm>
        </p:spPr>
        <p:txBody>
          <a:bodyPr/>
          <a:lstStyle/>
          <a:p>
            <a:pPr algn="r"/>
            <a:r>
              <a:rPr lang="en-US" b="1" dirty="0"/>
              <a:t>BinaryType</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834675" y="563416"/>
            <a:ext cx="11251732" cy="646331"/>
          </a:xfrm>
          <a:prstGeom prst="rect">
            <a:avLst/>
          </a:prstGeom>
          <a:noFill/>
        </p:spPr>
        <p:txBody>
          <a:bodyPr wrap="square" rtlCol="1">
            <a:spAutoFit/>
          </a:bodyPr>
          <a:lstStyle/>
          <a:p>
            <a:endParaRPr lang="he-IL" dirty="0">
              <a:solidFill>
                <a:srgbClr val="FFFF00"/>
              </a:solidFill>
            </a:endParaRPr>
          </a:p>
          <a:p>
            <a:r>
              <a:rPr lang="he-IL" dirty="0">
                <a:latin typeface="Amasis MT Pro Black" panose="02040A04050005020304" pitchFamily="18" charset="0"/>
              </a:rPr>
              <a:t>משמש למקורות מידע כמו </a:t>
            </a:r>
            <a:r>
              <a:rPr lang="en-US" dirty="0">
                <a:latin typeface="Amasis MT Pro Black" panose="02040A04050005020304" pitchFamily="18" charset="0"/>
              </a:rPr>
              <a:t>parquet , Avro , ORC , SequenceFile</a:t>
            </a:r>
            <a:r>
              <a:rPr lang="he-IL" dirty="0">
                <a:latin typeface="Amasis MT Pro Black" panose="02040A04050005020304" pitchFamily="18" charset="0"/>
              </a:rPr>
              <a:t> , המאחסנים נתונים בהצגה בינארית</a:t>
            </a:r>
            <a:r>
              <a:rPr lang="en-US" dirty="0">
                <a:latin typeface="Amasis MT Pro Black" panose="02040A04050005020304" pitchFamily="18" charset="0"/>
              </a:rPr>
              <a:t> </a:t>
            </a:r>
            <a:endParaRPr lang="he-IL" dirty="0">
              <a:latin typeface="Amasis MT Pro Black" panose="02040A04050005020304" pitchFamily="18" charset="0"/>
            </a:endParaRPr>
          </a:p>
        </p:txBody>
      </p:sp>
      <p:pic>
        <p:nvPicPr>
          <p:cNvPr id="10" name="תמונה 9">
            <a:extLst>
              <a:ext uri="{FF2B5EF4-FFF2-40B4-BE49-F238E27FC236}">
                <a16:creationId xmlns:a16="http://schemas.microsoft.com/office/drawing/2014/main" id="{24151E08-F8A8-B4A9-FDDE-D940D4B1A392}"/>
              </a:ext>
            </a:extLst>
          </p:cNvPr>
          <p:cNvPicPr>
            <a:picLocks noChangeAspect="1"/>
          </p:cNvPicPr>
          <p:nvPr/>
        </p:nvPicPr>
        <p:blipFill rotWithShape="1">
          <a:blip r:embed="rId2"/>
          <a:srcRect l="25543" t="25981" r="24348" b="21533"/>
          <a:stretch/>
        </p:blipFill>
        <p:spPr>
          <a:xfrm>
            <a:off x="1948071" y="1371330"/>
            <a:ext cx="10045571" cy="5188496"/>
          </a:xfrm>
          <a:prstGeom prst="rect">
            <a:avLst/>
          </a:prstGeom>
        </p:spPr>
      </p:pic>
    </p:spTree>
    <p:extLst>
      <p:ext uri="{BB962C8B-B14F-4D97-AF65-F5344CB8AC3E}">
        <p14:creationId xmlns:p14="http://schemas.microsoft.com/office/powerpoint/2010/main" val="19024129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799969" y="42203"/>
            <a:ext cx="9404723" cy="1219200"/>
          </a:xfrm>
        </p:spPr>
        <p:txBody>
          <a:bodyPr/>
          <a:lstStyle/>
          <a:p>
            <a:pPr algn="r"/>
            <a:r>
              <a:rPr lang="he-IL" b="1" dirty="0"/>
              <a:t>פונקציית </a:t>
            </a:r>
            <a:r>
              <a:rPr lang="en-US" b="1" dirty="0"/>
              <a:t>Explode</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92487" y="609600"/>
            <a:ext cx="7580668" cy="646331"/>
          </a:xfrm>
          <a:prstGeom prst="rect">
            <a:avLst/>
          </a:prstGeom>
          <a:noFill/>
        </p:spPr>
        <p:txBody>
          <a:bodyPr wrap="square" rtlCol="1">
            <a:spAutoFit/>
          </a:bodyPr>
          <a:lstStyle/>
          <a:p>
            <a:endParaRPr lang="he-IL" dirty="0"/>
          </a:p>
          <a:p>
            <a:endParaRPr lang="he-IL" dirty="0"/>
          </a:p>
        </p:txBody>
      </p:sp>
      <p:sp>
        <p:nvSpPr>
          <p:cNvPr id="3" name="תיבת טקסט 2">
            <a:extLst>
              <a:ext uri="{FF2B5EF4-FFF2-40B4-BE49-F238E27FC236}">
                <a16:creationId xmlns:a16="http://schemas.microsoft.com/office/drawing/2014/main" id="{DDF03A77-9BCB-A73F-134A-4C3609740B59}"/>
              </a:ext>
            </a:extLst>
          </p:cNvPr>
          <p:cNvSpPr txBox="1"/>
          <p:nvPr/>
        </p:nvSpPr>
        <p:spPr>
          <a:xfrm>
            <a:off x="2028006" y="772479"/>
            <a:ext cx="10045149" cy="923330"/>
          </a:xfrm>
          <a:prstGeom prst="rect">
            <a:avLst/>
          </a:prstGeom>
          <a:noFill/>
        </p:spPr>
        <p:txBody>
          <a:bodyPr wrap="square" rtlCol="1">
            <a:spAutoFit/>
          </a:bodyPr>
          <a:lstStyle/>
          <a:p>
            <a:r>
              <a:rPr lang="he-IL" dirty="0">
                <a:latin typeface="Amasis MT Pro Black" panose="02040A04050005020304" pitchFamily="18" charset="0"/>
              </a:rPr>
              <a:t>פונקציית </a:t>
            </a:r>
            <a:r>
              <a:rPr lang="en-US" dirty="0">
                <a:solidFill>
                  <a:srgbClr val="FFFF00"/>
                </a:solidFill>
                <a:latin typeface="Amasis MT Pro Black" panose="02040A04050005020304" pitchFamily="18" charset="0"/>
              </a:rPr>
              <a:t>explode</a:t>
            </a:r>
            <a:r>
              <a:rPr lang="he-IL" dirty="0">
                <a:latin typeface="Amasis MT Pro Black" panose="02040A04050005020304" pitchFamily="18" charset="0"/>
              </a:rPr>
              <a:t> משמשת להפיכת עמודה, המכילה מערך או מבנה של ג'ייסון , למספר שורות המכילות את האלמנטים במערך או במפה. פונקציה זו יכולה להיות מאוד נוחה ושימושית להתמודדות עם מבנים מקוננים.</a:t>
            </a:r>
          </a:p>
          <a:p>
            <a:r>
              <a:rPr lang="he-IL" u="sng" dirty="0">
                <a:latin typeface="Amasis MT Pro Black" panose="02040A04050005020304" pitchFamily="18" charset="0"/>
              </a:rPr>
              <a:t>ביצוע </a:t>
            </a:r>
            <a:r>
              <a:rPr lang="en-US" u="sng" dirty="0">
                <a:latin typeface="Amasis MT Pro Black" panose="02040A04050005020304" pitchFamily="18" charset="0"/>
              </a:rPr>
              <a:t>Explode</a:t>
            </a:r>
            <a:r>
              <a:rPr lang="he-IL" u="sng" dirty="0">
                <a:latin typeface="Amasis MT Pro Black" panose="02040A04050005020304" pitchFamily="18" charset="0"/>
              </a:rPr>
              <a:t> על עמודה המכילה מערך </a:t>
            </a:r>
            <a:r>
              <a:rPr lang="he-IL" dirty="0">
                <a:latin typeface="Amasis MT Pro Black" panose="02040A04050005020304" pitchFamily="18" charset="0"/>
              </a:rPr>
              <a:t>:</a:t>
            </a:r>
          </a:p>
        </p:txBody>
      </p:sp>
      <p:pic>
        <p:nvPicPr>
          <p:cNvPr id="7" name="תמונה 6">
            <a:extLst>
              <a:ext uri="{FF2B5EF4-FFF2-40B4-BE49-F238E27FC236}">
                <a16:creationId xmlns:a16="http://schemas.microsoft.com/office/drawing/2014/main" id="{B5D8F556-CF80-73AC-713B-B8FD45FCDCF0}"/>
              </a:ext>
            </a:extLst>
          </p:cNvPr>
          <p:cNvPicPr>
            <a:picLocks noChangeAspect="1"/>
          </p:cNvPicPr>
          <p:nvPr/>
        </p:nvPicPr>
        <p:blipFill rotWithShape="1">
          <a:blip r:embed="rId2"/>
          <a:srcRect l="22395" t="18298" r="42714" b="8869"/>
          <a:stretch/>
        </p:blipFill>
        <p:spPr>
          <a:xfrm>
            <a:off x="1458163" y="1695809"/>
            <a:ext cx="10508974" cy="4937693"/>
          </a:xfrm>
          <a:prstGeom prst="rect">
            <a:avLst/>
          </a:prstGeom>
        </p:spPr>
      </p:pic>
    </p:spTree>
    <p:extLst>
      <p:ext uri="{BB962C8B-B14F-4D97-AF65-F5344CB8AC3E}">
        <p14:creationId xmlns:p14="http://schemas.microsoft.com/office/powerpoint/2010/main" val="4213733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560818" y="70338"/>
            <a:ext cx="9404723" cy="1219200"/>
          </a:xfrm>
        </p:spPr>
        <p:txBody>
          <a:bodyPr/>
          <a:lstStyle/>
          <a:p>
            <a:pPr algn="r"/>
            <a:r>
              <a:rPr lang="he-IL" b="1" dirty="0"/>
              <a:t> פונקציית </a:t>
            </a:r>
            <a:r>
              <a:rPr lang="en-US" b="1" dirty="0"/>
              <a:t>Explode</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92487" y="609600"/>
            <a:ext cx="7580668" cy="646331"/>
          </a:xfrm>
          <a:prstGeom prst="rect">
            <a:avLst/>
          </a:prstGeom>
          <a:noFill/>
        </p:spPr>
        <p:txBody>
          <a:bodyPr wrap="square" rtlCol="1">
            <a:spAutoFit/>
          </a:bodyPr>
          <a:lstStyle/>
          <a:p>
            <a:endParaRPr lang="he-IL" dirty="0"/>
          </a:p>
          <a:p>
            <a:endParaRPr lang="he-IL" dirty="0"/>
          </a:p>
        </p:txBody>
      </p:sp>
      <p:sp>
        <p:nvSpPr>
          <p:cNvPr id="3" name="תיבת טקסט 2">
            <a:extLst>
              <a:ext uri="{FF2B5EF4-FFF2-40B4-BE49-F238E27FC236}">
                <a16:creationId xmlns:a16="http://schemas.microsoft.com/office/drawing/2014/main" id="{DDF03A77-9BCB-A73F-134A-4C3609740B59}"/>
              </a:ext>
            </a:extLst>
          </p:cNvPr>
          <p:cNvSpPr txBox="1"/>
          <p:nvPr/>
        </p:nvSpPr>
        <p:spPr>
          <a:xfrm>
            <a:off x="1917244" y="886599"/>
            <a:ext cx="10045149" cy="369332"/>
          </a:xfrm>
          <a:prstGeom prst="rect">
            <a:avLst/>
          </a:prstGeom>
          <a:noFill/>
        </p:spPr>
        <p:txBody>
          <a:bodyPr wrap="square" rtlCol="1">
            <a:spAutoFit/>
          </a:bodyPr>
          <a:lstStyle/>
          <a:p>
            <a:r>
              <a:rPr lang="he-IL" u="sng" dirty="0">
                <a:latin typeface="Amasis MT Pro Black" panose="02040A04050005020304" pitchFamily="18" charset="0"/>
              </a:rPr>
              <a:t>ביצוע </a:t>
            </a:r>
            <a:r>
              <a:rPr lang="en-US" u="sng" dirty="0">
                <a:latin typeface="Amasis MT Pro Black" panose="02040A04050005020304" pitchFamily="18" charset="0"/>
              </a:rPr>
              <a:t>Explode</a:t>
            </a:r>
            <a:r>
              <a:rPr lang="he-IL" u="sng" dirty="0">
                <a:latin typeface="Amasis MT Pro Black" panose="02040A04050005020304" pitchFamily="18" charset="0"/>
              </a:rPr>
              <a:t> על עמודה המכילה </a:t>
            </a:r>
            <a:r>
              <a:rPr lang="en-US" u="sng" dirty="0">
                <a:latin typeface="Amasis MT Pro Black" panose="02040A04050005020304" pitchFamily="18" charset="0"/>
              </a:rPr>
              <a:t>Map</a:t>
            </a:r>
            <a:r>
              <a:rPr lang="he-IL" u="sng" dirty="0">
                <a:latin typeface="Amasis MT Pro Black" panose="02040A04050005020304" pitchFamily="18" charset="0"/>
              </a:rPr>
              <a:t> </a:t>
            </a:r>
            <a:r>
              <a:rPr lang="he-IL" dirty="0">
                <a:latin typeface="Amasis MT Pro Black" panose="02040A04050005020304" pitchFamily="18" charset="0"/>
              </a:rPr>
              <a:t>:</a:t>
            </a:r>
          </a:p>
        </p:txBody>
      </p:sp>
      <p:pic>
        <p:nvPicPr>
          <p:cNvPr id="6" name="תמונה 5">
            <a:extLst>
              <a:ext uri="{FF2B5EF4-FFF2-40B4-BE49-F238E27FC236}">
                <a16:creationId xmlns:a16="http://schemas.microsoft.com/office/drawing/2014/main" id="{5C3DEF66-4E3B-37FE-5FB2-E0FE912DB26C}"/>
              </a:ext>
            </a:extLst>
          </p:cNvPr>
          <p:cNvPicPr>
            <a:picLocks noChangeAspect="1"/>
          </p:cNvPicPr>
          <p:nvPr/>
        </p:nvPicPr>
        <p:blipFill rotWithShape="1">
          <a:blip r:embed="rId2"/>
          <a:srcRect l="22717" t="23368" r="34456" b="11245"/>
          <a:stretch/>
        </p:blipFill>
        <p:spPr>
          <a:xfrm>
            <a:off x="1179444" y="1418810"/>
            <a:ext cx="10782949" cy="5064816"/>
          </a:xfrm>
          <a:prstGeom prst="rect">
            <a:avLst/>
          </a:prstGeom>
        </p:spPr>
      </p:pic>
    </p:spTree>
    <p:extLst>
      <p:ext uri="{BB962C8B-B14F-4D97-AF65-F5344CB8AC3E}">
        <p14:creationId xmlns:p14="http://schemas.microsoft.com/office/powerpoint/2010/main" val="199332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E758F9-2D99-9945-9E1E-31DC3EC206CA}"/>
              </a:ext>
            </a:extLst>
          </p:cNvPr>
          <p:cNvSpPr>
            <a:spLocks noGrp="1"/>
          </p:cNvSpPr>
          <p:nvPr>
            <p:ph type="title"/>
          </p:nvPr>
        </p:nvSpPr>
        <p:spPr>
          <a:xfrm>
            <a:off x="-305394" y="106809"/>
            <a:ext cx="9404723" cy="1400530"/>
          </a:xfrm>
        </p:spPr>
        <p:txBody>
          <a:bodyPr/>
          <a:lstStyle/>
          <a:p>
            <a:pPr algn="r"/>
            <a:r>
              <a:rPr lang="en-US" b="1" dirty="0"/>
              <a:t>Data Warehouse</a:t>
            </a:r>
            <a:endParaRPr lang="he-IL" b="1" dirty="0"/>
          </a:p>
        </p:txBody>
      </p:sp>
      <p:sp>
        <p:nvSpPr>
          <p:cNvPr id="4" name="מציין מיקום תוכן 3">
            <a:extLst>
              <a:ext uri="{FF2B5EF4-FFF2-40B4-BE49-F238E27FC236}">
                <a16:creationId xmlns:a16="http://schemas.microsoft.com/office/drawing/2014/main" id="{1E76A22F-15C4-45A6-15F3-B89EB874F857}"/>
              </a:ext>
            </a:extLst>
          </p:cNvPr>
          <p:cNvSpPr>
            <a:spLocks noGrp="1"/>
          </p:cNvSpPr>
          <p:nvPr>
            <p:ph idx="1"/>
          </p:nvPr>
        </p:nvSpPr>
        <p:spPr>
          <a:xfrm>
            <a:off x="993914" y="1507339"/>
            <a:ext cx="10924496" cy="5622332"/>
          </a:xfrm>
        </p:spPr>
        <p:txBody>
          <a:bodyPr/>
          <a:lstStyle/>
          <a:p>
            <a:pPr marL="0" indent="0">
              <a:buNone/>
            </a:pPr>
            <a:r>
              <a:rPr lang="he-IL" dirty="0">
                <a:latin typeface="Amasis MT Pro Black" panose="02040A04050005020304" pitchFamily="18" charset="0"/>
              </a:rPr>
              <a:t>מחסן נתונים הוא מסד נתונים המשמש מערכות תומכות החלטה – כמו למשל בינה עסקית.</a:t>
            </a:r>
          </a:p>
          <a:p>
            <a:pPr marL="0" indent="0">
              <a:buNone/>
            </a:pPr>
            <a:r>
              <a:rPr lang="he-IL" dirty="0">
                <a:latin typeface="Amasis MT Pro Black" panose="02040A04050005020304" pitchFamily="18" charset="0"/>
              </a:rPr>
              <a:t>הוא משמש כמאגר נתונים מרכזי שאוסף , מאחד ומנהל נתונים ממקורות שונים בתוך הארגון.</a:t>
            </a:r>
          </a:p>
          <a:p>
            <a:pPr marL="0" indent="0">
              <a:buNone/>
            </a:pPr>
            <a:r>
              <a:rPr lang="he-IL" dirty="0">
                <a:latin typeface="Amasis MT Pro Black" panose="02040A04050005020304" pitchFamily="18" charset="0"/>
              </a:rPr>
              <a:t>המטרה של מחסן נתונים היא לספק תצוגה אחידה, עקבית והיסטורית של נתונים כדי לתמוך בתהליכי קבלת החלטות.</a:t>
            </a:r>
          </a:p>
          <a:p>
            <a:pPr marL="0" indent="0">
              <a:buNone/>
            </a:pPr>
            <a:r>
              <a:rPr lang="he-IL" dirty="0">
                <a:latin typeface="Amasis MT Pro Black" panose="02040A04050005020304" pitchFamily="18" charset="0"/>
              </a:rPr>
              <a:t>מחסן נתונים לרוב משמר את היכולות שלו בעזרת 3 שכבות:</a:t>
            </a:r>
          </a:p>
          <a:p>
            <a:pPr marL="0" indent="0">
              <a:buNone/>
            </a:pPr>
            <a:r>
              <a:rPr lang="he-IL" dirty="0">
                <a:solidFill>
                  <a:srgbClr val="FFC000"/>
                </a:solidFill>
                <a:latin typeface="Amasis MT Pro Black" panose="02040A04050005020304" pitchFamily="18" charset="0"/>
              </a:rPr>
              <a:t>מראה-</a:t>
            </a:r>
            <a:r>
              <a:rPr lang="he-IL" dirty="0">
                <a:latin typeface="Amasis MT Pro Black" panose="02040A04050005020304" pitchFamily="18" charset="0"/>
              </a:rPr>
              <a:t> נועדה כדי לשמור את הנתונים הגולמיים לשימוש מאוחר יותר על ידי מפתחים, מנתחים ותומכים.</a:t>
            </a:r>
          </a:p>
          <a:p>
            <a:pPr marL="0" indent="0">
              <a:buNone/>
            </a:pPr>
            <a:r>
              <a:rPr lang="he-IL" dirty="0">
                <a:solidFill>
                  <a:srgbClr val="FFC000"/>
                </a:solidFill>
                <a:latin typeface="Amasis MT Pro Black" panose="02040A04050005020304" pitchFamily="18" charset="0"/>
              </a:rPr>
              <a:t>היתוך</a:t>
            </a:r>
            <a:r>
              <a:rPr lang="en-US" dirty="0">
                <a:solidFill>
                  <a:srgbClr val="FFC000"/>
                </a:solidFill>
                <a:latin typeface="Amasis MT Pro Black" panose="02040A04050005020304" pitchFamily="18" charset="0"/>
              </a:rPr>
              <a:t>/</a:t>
            </a:r>
            <a:r>
              <a:rPr lang="he-IL" dirty="0">
                <a:solidFill>
                  <a:srgbClr val="FFC000"/>
                </a:solidFill>
                <a:latin typeface="Amasis MT Pro Black" panose="02040A04050005020304" pitchFamily="18" charset="0"/>
              </a:rPr>
              <a:t>הצגה </a:t>
            </a:r>
            <a:r>
              <a:rPr lang="he-IL" dirty="0">
                <a:latin typeface="Amasis MT Pro Black" panose="02040A04050005020304" pitchFamily="18" charset="0"/>
              </a:rPr>
              <a:t>– מכונה </a:t>
            </a:r>
            <a:r>
              <a:rPr lang="en-US" dirty="0">
                <a:latin typeface="Amasis MT Pro Black" panose="02040A04050005020304" pitchFamily="18" charset="0"/>
              </a:rPr>
              <a:t>“staging”</a:t>
            </a:r>
            <a:r>
              <a:rPr lang="he-IL" dirty="0">
                <a:latin typeface="Amasis MT Pro Black" panose="02040A04050005020304" pitchFamily="18" charset="0"/>
              </a:rPr>
              <a:t> – נועדה כדי לחבר, להשוות ולהצליב בין מידע ממקומות ומסוגים שונים כדי להוות שכבת אבסטרקציה מהמשתמש.</a:t>
            </a:r>
          </a:p>
          <a:p>
            <a:pPr marL="0" indent="0">
              <a:buNone/>
            </a:pPr>
            <a:r>
              <a:rPr lang="he-IL" dirty="0">
                <a:solidFill>
                  <a:srgbClr val="FFC000"/>
                </a:solidFill>
                <a:latin typeface="Amasis MT Pro Black" panose="02040A04050005020304" pitchFamily="18" charset="0"/>
              </a:rPr>
              <a:t>הגישה</a:t>
            </a:r>
            <a:r>
              <a:rPr lang="en-US" dirty="0">
                <a:solidFill>
                  <a:srgbClr val="FFC000"/>
                </a:solidFill>
                <a:latin typeface="Amasis MT Pro Black" panose="02040A04050005020304" pitchFamily="18" charset="0"/>
              </a:rPr>
              <a:t>/</a:t>
            </a:r>
            <a:r>
              <a:rPr lang="he-IL" dirty="0">
                <a:solidFill>
                  <a:srgbClr val="FFC000"/>
                </a:solidFill>
                <a:latin typeface="Amasis MT Pro Black" panose="02040A04050005020304" pitchFamily="18" charset="0"/>
              </a:rPr>
              <a:t>המחסן </a:t>
            </a:r>
            <a:r>
              <a:rPr lang="he-IL" dirty="0">
                <a:latin typeface="Amasis MT Pro Black" panose="02040A04050005020304" pitchFamily="18" charset="0"/>
              </a:rPr>
              <a:t>– נועדה לייצא או להציג את המידע למשתמש. </a:t>
            </a:r>
          </a:p>
          <a:p>
            <a:pPr marL="0" indent="0">
              <a:buNone/>
            </a:pPr>
            <a:endParaRPr lang="he-IL" dirty="0">
              <a:latin typeface="Amasis MT Pro Black" panose="02040A04050005020304" pitchFamily="18" charset="0"/>
            </a:endParaRPr>
          </a:p>
          <a:p>
            <a:pPr marL="0" indent="0">
              <a:buNone/>
            </a:pPr>
            <a:r>
              <a:rPr lang="he-IL" dirty="0">
                <a:latin typeface="Amasis MT Pro Black" panose="02040A04050005020304" pitchFamily="18" charset="0"/>
              </a:rPr>
              <a:t>מקורות המידע מטוהרים, עוברים עיבוד, ומובאים לשימוש על ידי מנהלים ובעלי מקצוע אחרים לשם בינה עסקית, כריית מידע ועיבוד אנליטי מקוון. האמצעים הטכניים אותם משמישים כדי להביא את הנתונים למצב הזה (בפרט תהליך </a:t>
            </a:r>
            <a:r>
              <a:rPr lang="en-US" dirty="0">
                <a:latin typeface="Amasis MT Pro Black" panose="02040A04050005020304" pitchFamily="18" charset="0"/>
              </a:rPr>
              <a:t>ETL</a:t>
            </a:r>
            <a:r>
              <a:rPr lang="he-IL" dirty="0">
                <a:latin typeface="Amasis MT Pro Black" panose="02040A04050005020304" pitchFamily="18" charset="0"/>
              </a:rPr>
              <a:t> וניהול </a:t>
            </a:r>
            <a:r>
              <a:rPr lang="en-US" dirty="0">
                <a:latin typeface="Amasis MT Pro Black" panose="02040A04050005020304" pitchFamily="18" charset="0"/>
              </a:rPr>
              <a:t>MetaData</a:t>
            </a:r>
            <a:r>
              <a:rPr lang="he-IL" dirty="0">
                <a:latin typeface="Amasis MT Pro Black" panose="02040A04050005020304" pitchFamily="18" charset="0"/>
              </a:rPr>
              <a:t>) , נחשבים לחלק מרכזי במושג המחסן נתונים. </a:t>
            </a:r>
          </a:p>
        </p:txBody>
      </p:sp>
    </p:spTree>
    <p:extLst>
      <p:ext uri="{BB962C8B-B14F-4D97-AF65-F5344CB8AC3E}">
        <p14:creationId xmlns:p14="http://schemas.microsoft.com/office/powerpoint/2010/main" val="931517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3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cxnSp>
        <p:nvCxnSpPr>
          <p:cNvPr id="41" name="Straight Connector 40">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256CBC06-AFCC-4937-8EA9-F545A2EB0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חידה">
            <a:extLst>
              <a:ext uri="{FF2B5EF4-FFF2-40B4-BE49-F238E27FC236}">
                <a16:creationId xmlns:a16="http://schemas.microsoft.com/office/drawing/2014/main" id="{2C0B98CD-B703-3434-B929-5501D1E59051}"/>
              </a:ext>
            </a:extLst>
          </p:cNvPr>
          <p:cNvPicPr>
            <a:picLocks noChangeAspect="1"/>
          </p:cNvPicPr>
          <p:nvPr/>
        </p:nvPicPr>
        <p:blipFill rotWithShape="1">
          <a:blip r:embed="rId2">
            <a:duotone>
              <a:prstClr val="black"/>
              <a:schemeClr val="tx2">
                <a:tint val="45000"/>
                <a:satMod val="400000"/>
              </a:schemeClr>
            </a:duotone>
            <a:alphaModFix amt="25000"/>
          </a:blip>
          <a:srcRect t="4906" b="10824"/>
          <a:stretch/>
        </p:blipFill>
        <p:spPr>
          <a:xfrm>
            <a:off x="-3274" y="0"/>
            <a:ext cx="12191980" cy="6858000"/>
          </a:xfrm>
          <a:prstGeom prst="rect">
            <a:avLst/>
          </a:prstGeom>
        </p:spPr>
      </p:pic>
      <p:sp>
        <p:nvSpPr>
          <p:cNvPr id="2" name="כותרת 1">
            <a:extLst>
              <a:ext uri="{FF2B5EF4-FFF2-40B4-BE49-F238E27FC236}">
                <a16:creationId xmlns:a16="http://schemas.microsoft.com/office/drawing/2014/main" id="{EDBC07B9-F4B7-EFB1-4A95-84C2D0DED901}"/>
              </a:ext>
            </a:extLst>
          </p:cNvPr>
          <p:cNvSpPr>
            <a:spLocks noGrp="1"/>
          </p:cNvSpPr>
          <p:nvPr>
            <p:ph type="title"/>
          </p:nvPr>
        </p:nvSpPr>
        <p:spPr>
          <a:xfrm>
            <a:off x="-1519157" y="5010647"/>
            <a:ext cx="9906000" cy="1463040"/>
          </a:xfrm>
        </p:spPr>
        <p:txBody>
          <a:bodyPr vert="horz" lIns="91440" tIns="45720" rIns="91440" bIns="45720" rtlCol="0" anchor="ctr">
            <a:normAutofit/>
          </a:bodyPr>
          <a:lstStyle/>
          <a:p>
            <a:pPr algn="r" rtl="0"/>
            <a:r>
              <a:rPr lang="en-US" sz="4000" kern="1200" cap="all" spc="200" baseline="0" dirty="0">
                <a:solidFill>
                  <a:schemeClr val="tx1"/>
                </a:solidFill>
                <a:latin typeface="Aharoni" panose="02010803020104030203" pitchFamily="2" charset="-79"/>
                <a:cs typeface="Aharoni" panose="02010803020104030203" pitchFamily="2" charset="-79"/>
              </a:rPr>
              <a:t>אופטימיזציות בספארק ועצות ייעול</a:t>
            </a:r>
          </a:p>
        </p:txBody>
      </p:sp>
      <p:cxnSp>
        <p:nvCxnSpPr>
          <p:cNvPr id="45" name="Straight Connector 44">
            <a:extLst>
              <a:ext uri="{FF2B5EF4-FFF2-40B4-BE49-F238E27FC236}">
                <a16:creationId xmlns:a16="http://schemas.microsoft.com/office/drawing/2014/main" id="{2D041084-7D34-40AA-ACA7-1EFFC82122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223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840170" y="121413"/>
            <a:ext cx="10119917" cy="1400530"/>
          </a:xfrm>
        </p:spPr>
        <p:txBody>
          <a:bodyPr/>
          <a:lstStyle/>
          <a:p>
            <a:pPr algn="r"/>
            <a:r>
              <a:rPr lang="en-US" b="1" dirty="0"/>
              <a:t>Cache &amp; Persist</a:t>
            </a:r>
            <a:endParaRPr lang="he-IL" b="1" dirty="0"/>
          </a:p>
        </p:txBody>
      </p:sp>
      <p:sp>
        <p:nvSpPr>
          <p:cNvPr id="3" name="תיבת טקסט 2">
            <a:extLst>
              <a:ext uri="{FF2B5EF4-FFF2-40B4-BE49-F238E27FC236}">
                <a16:creationId xmlns:a16="http://schemas.microsoft.com/office/drawing/2014/main" id="{2BBC8B93-DEEE-B419-03DE-FEEB01028953}"/>
              </a:ext>
            </a:extLst>
          </p:cNvPr>
          <p:cNvSpPr txBox="1"/>
          <p:nvPr/>
        </p:nvSpPr>
        <p:spPr>
          <a:xfrm>
            <a:off x="231912" y="1521943"/>
            <a:ext cx="11728175" cy="3447098"/>
          </a:xfrm>
          <a:prstGeom prst="rect">
            <a:avLst/>
          </a:prstGeom>
          <a:noFill/>
        </p:spPr>
        <p:txBody>
          <a:bodyPr wrap="square" rtlCol="1">
            <a:spAutoFit/>
          </a:bodyPr>
          <a:lstStyle/>
          <a:p>
            <a:r>
              <a:rPr lang="he-IL" sz="2000" b="1" dirty="0">
                <a:latin typeface="Aharoni" panose="02010803020104030203" pitchFamily="2" charset="-79"/>
                <a:cs typeface="Aharoni" panose="02010803020104030203" pitchFamily="2" charset="-79"/>
              </a:rPr>
              <a:t>שתי פעולות אלה מבצעות אופטימיזציה בכך שהם מאחסנות נתוני ביניים בזיכרון </a:t>
            </a:r>
          </a:p>
          <a:p>
            <a:r>
              <a:rPr lang="he-IL" sz="2000" b="1" dirty="0">
                <a:latin typeface="Aharoni" panose="02010803020104030203" pitchFamily="2" charset="-79"/>
                <a:cs typeface="Aharoni" panose="02010803020104030203" pitchFamily="2" charset="-79"/>
              </a:rPr>
              <a:t>(או בדיסק, או בערמה או מחוץ לערמה בהתאם לצורך) , כדי למנוע חישובים מחדש.</a:t>
            </a:r>
          </a:p>
          <a:p>
            <a:endParaRPr lang="he-IL" sz="2000" b="1" dirty="0">
              <a:latin typeface="Aharoni" panose="02010803020104030203" pitchFamily="2" charset="-79"/>
              <a:cs typeface="Aharoni" panose="02010803020104030203" pitchFamily="2" charset="-79"/>
            </a:endParaRPr>
          </a:p>
          <a:p>
            <a:r>
              <a:rPr lang="he-IL" sz="2000" b="1" u="sng" dirty="0">
                <a:solidFill>
                  <a:srgbClr val="FFC000"/>
                </a:solidFill>
                <a:latin typeface="Aharoni" panose="02010803020104030203" pitchFamily="2" charset="-79"/>
                <a:cs typeface="Aharoni" panose="02010803020104030203" pitchFamily="2" charset="-79"/>
              </a:rPr>
              <a:t>תועלות</a:t>
            </a:r>
            <a:r>
              <a:rPr lang="he-IL" sz="2000" b="1" dirty="0">
                <a:latin typeface="Aharoni" panose="02010803020104030203" pitchFamily="2" charset="-79"/>
                <a:cs typeface="Aharoni" panose="02010803020104030203" pitchFamily="2" charset="-79"/>
              </a:rPr>
              <a:t>:</a:t>
            </a:r>
          </a:p>
          <a:p>
            <a:endParaRPr lang="he-IL" sz="2000" b="1" dirty="0">
              <a:latin typeface="Aharoni" panose="02010803020104030203" pitchFamily="2" charset="-79"/>
              <a:cs typeface="Aharoni" panose="02010803020104030203" pitchFamily="2" charset="-79"/>
            </a:endParaRPr>
          </a:p>
          <a:p>
            <a:pPr marL="342900" indent="-342900">
              <a:buAutoNum type="arabicPeriod"/>
            </a:pPr>
            <a:r>
              <a:rPr lang="he-IL" sz="2000" b="1" u="sng" dirty="0">
                <a:solidFill>
                  <a:srgbClr val="FFC000"/>
                </a:solidFill>
                <a:latin typeface="Aharoni" panose="02010803020104030203" pitchFamily="2" charset="-79"/>
                <a:cs typeface="Aharoni" panose="02010803020104030203" pitchFamily="2" charset="-79"/>
              </a:rPr>
              <a:t>אלגוריתמים איטרטיביים מהירים יותר </a:t>
            </a:r>
            <a:r>
              <a:rPr lang="he-IL" sz="2000" b="1" dirty="0">
                <a:latin typeface="Aharoni" panose="02010803020104030203" pitchFamily="2" charset="-79"/>
                <a:cs typeface="Aharoni" panose="02010803020104030203" pitchFamily="2" charset="-79"/>
              </a:rPr>
              <a:t>– באלגוריתמים איטרטיביים של למידת מכונה או משימות עיבוד גרפים , </a:t>
            </a:r>
            <a:r>
              <a:rPr lang="en-US" sz="2000" b="1" dirty="0">
                <a:latin typeface="Aharoni" panose="02010803020104030203" pitchFamily="2" charset="-79"/>
                <a:cs typeface="Aharoni" panose="02010803020104030203" pitchFamily="2" charset="-79"/>
              </a:rPr>
              <a:t>RDDs</a:t>
            </a:r>
            <a:r>
              <a:rPr lang="he-IL" sz="2000" b="1" dirty="0">
                <a:latin typeface="Aharoni" panose="02010803020104030203" pitchFamily="2" charset="-79"/>
                <a:cs typeface="Aharoni" panose="02010803020104030203" pitchFamily="2" charset="-79"/>
              </a:rPr>
              <a:t> מסוימים</a:t>
            </a:r>
          </a:p>
          <a:p>
            <a:r>
              <a:rPr lang="he-IL" sz="2000" b="1" dirty="0">
                <a:latin typeface="Aharoni" panose="02010803020104030203" pitchFamily="2" charset="-79"/>
                <a:cs typeface="Aharoni" panose="02010803020104030203" pitchFamily="2" charset="-79"/>
              </a:rPr>
              <a:t>     מחושבים שוב ושוב בכל איטרציה. שמירת </a:t>
            </a:r>
            <a:r>
              <a:rPr lang="en-US" sz="2000" b="1" dirty="0">
                <a:latin typeface="Aharoni" panose="02010803020104030203" pitchFamily="2" charset="-79"/>
                <a:cs typeface="Aharoni" panose="02010803020104030203" pitchFamily="2" charset="-79"/>
              </a:rPr>
              <a:t>RDDs</a:t>
            </a:r>
            <a:r>
              <a:rPr lang="he-IL" sz="2000" b="1" dirty="0">
                <a:latin typeface="Aharoni" panose="02010803020104030203" pitchFamily="2" charset="-79"/>
                <a:cs typeface="Aharoni" panose="02010803020104030203" pitchFamily="2" charset="-79"/>
              </a:rPr>
              <a:t> אלה בזיכרון מונעת חישוב מחדש ומזרזת את הביצוע הכולל של התוכנית.</a:t>
            </a:r>
          </a:p>
          <a:p>
            <a:endParaRPr lang="he-IL" sz="2000" b="1" dirty="0">
              <a:latin typeface="Aharoni" panose="02010803020104030203" pitchFamily="2" charset="-79"/>
              <a:cs typeface="Aharoni" panose="02010803020104030203" pitchFamily="2" charset="-79"/>
            </a:endParaRPr>
          </a:p>
          <a:p>
            <a:pPr marL="342900" indent="-342900">
              <a:buAutoNum type="arabicPeriod" startAt="2"/>
            </a:pPr>
            <a:r>
              <a:rPr lang="he-IL" sz="2000" b="1" u="sng" dirty="0">
                <a:solidFill>
                  <a:srgbClr val="FFC000"/>
                </a:solidFill>
                <a:latin typeface="Aharoni" panose="02010803020104030203" pitchFamily="2" charset="-79"/>
                <a:cs typeface="Aharoni" panose="02010803020104030203" pitchFamily="2" charset="-79"/>
              </a:rPr>
              <a:t>ביצוע חישובים על פני </a:t>
            </a:r>
            <a:r>
              <a:rPr lang="en-US" sz="2000" b="1" u="sng" dirty="0">
                <a:solidFill>
                  <a:srgbClr val="FFC000"/>
                </a:solidFill>
                <a:latin typeface="Aharoni" panose="02010803020104030203" pitchFamily="2" charset="-79"/>
                <a:cs typeface="Aharoni" panose="02010803020104030203" pitchFamily="2" charset="-79"/>
              </a:rPr>
              <a:t>Stages</a:t>
            </a:r>
            <a:r>
              <a:rPr lang="he-IL" sz="2000" b="1" u="sng" dirty="0">
                <a:solidFill>
                  <a:srgbClr val="FFC000"/>
                </a:solidFill>
                <a:latin typeface="Aharoni" panose="02010803020104030203" pitchFamily="2" charset="-79"/>
                <a:cs typeface="Aharoni" panose="02010803020104030203" pitchFamily="2" charset="-79"/>
              </a:rPr>
              <a:t> במקביל </a:t>
            </a:r>
            <a:r>
              <a:rPr lang="he-IL" sz="2000" b="1" dirty="0">
                <a:latin typeface="Aharoni" panose="02010803020104030203" pitchFamily="2" charset="-79"/>
                <a:cs typeface="Aharoni" panose="02010803020104030203" pitchFamily="2" charset="-79"/>
              </a:rPr>
              <a:t>– ביישומי ספארק עם </a:t>
            </a:r>
            <a:r>
              <a:rPr lang="en-US" sz="2000" b="1" dirty="0">
                <a:latin typeface="Aharoni" panose="02010803020104030203" pitchFamily="2" charset="-79"/>
                <a:cs typeface="Aharoni" panose="02010803020104030203" pitchFamily="2" charset="-79"/>
              </a:rPr>
              <a:t>Stages</a:t>
            </a:r>
            <a:r>
              <a:rPr lang="he-IL" sz="2000" b="1" dirty="0">
                <a:latin typeface="Aharoni" panose="02010803020104030203" pitchFamily="2" charset="-79"/>
                <a:cs typeface="Aharoni" panose="02010803020104030203" pitchFamily="2" charset="-79"/>
              </a:rPr>
              <a:t> מרובים , חלק מתוצאות הביניים עשויות להוות</a:t>
            </a:r>
          </a:p>
          <a:p>
            <a:r>
              <a:rPr lang="he-IL" sz="2000" b="1" dirty="0">
                <a:latin typeface="Aharoni" panose="02010803020104030203" pitchFamily="2" charset="-79"/>
                <a:cs typeface="Aharoni" panose="02010803020104030203" pitchFamily="2" charset="-79"/>
              </a:rPr>
              <a:t>     שימוש חוזר על פני </a:t>
            </a:r>
            <a:r>
              <a:rPr lang="en-US" sz="2000" b="1" dirty="0">
                <a:latin typeface="Aharoni" panose="02010803020104030203" pitchFamily="2" charset="-79"/>
                <a:cs typeface="Aharoni" panose="02010803020104030203" pitchFamily="2" charset="-79"/>
              </a:rPr>
              <a:t>stages</a:t>
            </a:r>
            <a:r>
              <a:rPr lang="he-IL" sz="2000" b="1" dirty="0">
                <a:latin typeface="Aharoni" panose="02010803020104030203" pitchFamily="2" charset="-79"/>
                <a:cs typeface="Aharoni" panose="02010803020104030203" pitchFamily="2" charset="-79"/>
              </a:rPr>
              <a:t> שונים. שמירת תוצאות ערכי ביניים אלו בזיכרון , מונעת חישוב מחדש ומשפרת את הביצועים.</a:t>
            </a:r>
          </a:p>
          <a:p>
            <a:endParaRPr lang="he-IL" dirty="0"/>
          </a:p>
        </p:txBody>
      </p:sp>
    </p:spTree>
    <p:extLst>
      <p:ext uri="{BB962C8B-B14F-4D97-AF65-F5344CB8AC3E}">
        <p14:creationId xmlns:p14="http://schemas.microsoft.com/office/powerpoint/2010/main" val="4880941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756028" y="213979"/>
            <a:ext cx="9404723" cy="1400530"/>
          </a:xfrm>
        </p:spPr>
        <p:txBody>
          <a:bodyPr/>
          <a:lstStyle/>
          <a:p>
            <a:pPr algn="r"/>
            <a:r>
              <a:rPr lang="en-US" b="1" dirty="0"/>
              <a:t>Cache &amp; Persist</a:t>
            </a:r>
            <a:endParaRPr lang="he-IL" b="1" dirty="0"/>
          </a:p>
        </p:txBody>
      </p:sp>
      <p:sp>
        <p:nvSpPr>
          <p:cNvPr id="3" name="תיבת טקסט 2">
            <a:extLst>
              <a:ext uri="{FF2B5EF4-FFF2-40B4-BE49-F238E27FC236}">
                <a16:creationId xmlns:a16="http://schemas.microsoft.com/office/drawing/2014/main" id="{2BBC8B93-DEEE-B419-03DE-FEEB01028953}"/>
              </a:ext>
            </a:extLst>
          </p:cNvPr>
          <p:cNvSpPr txBox="1"/>
          <p:nvPr/>
        </p:nvSpPr>
        <p:spPr>
          <a:xfrm>
            <a:off x="1603513" y="2828835"/>
            <a:ext cx="10588487" cy="1200329"/>
          </a:xfrm>
          <a:prstGeom prst="rect">
            <a:avLst/>
          </a:prstGeom>
          <a:noFill/>
        </p:spPr>
        <p:txBody>
          <a:bodyPr wrap="square" rtlCol="1">
            <a:spAutoFit/>
          </a:bodyPr>
          <a:lstStyle/>
          <a:p>
            <a:r>
              <a:rPr lang="he-IL" dirty="0">
                <a:solidFill>
                  <a:srgbClr val="92D050"/>
                </a:solidFill>
                <a:latin typeface="ADLaM Display" panose="02010000000000000000" pitchFamily="2" charset="0"/>
                <a:ea typeface="ADLaM Display" panose="02010000000000000000" pitchFamily="2" charset="0"/>
              </a:rPr>
              <a:t>שמירת </a:t>
            </a:r>
            <a:r>
              <a:rPr lang="en-US" dirty="0">
                <a:solidFill>
                  <a:srgbClr val="92D050"/>
                </a:solidFill>
                <a:latin typeface="ADLaM Display" panose="02010000000000000000" pitchFamily="2" charset="0"/>
                <a:ea typeface="ADLaM Display" panose="02010000000000000000" pitchFamily="2" charset="0"/>
                <a:cs typeface="ADLaM Display" panose="02010000000000000000" pitchFamily="2" charset="0"/>
              </a:rPr>
              <a:t>RDD/df</a:t>
            </a:r>
            <a:r>
              <a:rPr lang="he-IL" dirty="0">
                <a:solidFill>
                  <a:srgbClr val="92D050"/>
                </a:solidFill>
                <a:latin typeface="ADLaM Display" panose="02010000000000000000" pitchFamily="2" charset="0"/>
                <a:ea typeface="ADLaM Display" panose="02010000000000000000" pitchFamily="2" charset="0"/>
                <a:cs typeface="ADLaM Display" panose="02010000000000000000" pitchFamily="2" charset="0"/>
              </a:rPr>
              <a:t> בזיכרון הוא יעיל אם אנחנו יודעים שב-</a:t>
            </a:r>
            <a:r>
              <a:rPr lang="en-US" dirty="0">
                <a:solidFill>
                  <a:srgbClr val="92D050"/>
                </a:solidFill>
                <a:latin typeface="ADLaM Display" panose="02010000000000000000" pitchFamily="2" charset="0"/>
                <a:ea typeface="ADLaM Display" panose="02010000000000000000" pitchFamily="2" charset="0"/>
                <a:cs typeface="ADLaM Display" panose="02010000000000000000" pitchFamily="2" charset="0"/>
              </a:rPr>
              <a:t>RDD/df</a:t>
            </a:r>
            <a:r>
              <a:rPr lang="he-IL" dirty="0">
                <a:solidFill>
                  <a:srgbClr val="92D050"/>
                </a:solidFill>
                <a:latin typeface="ADLaM Display" panose="02010000000000000000" pitchFamily="2" charset="0"/>
                <a:ea typeface="ADLaM Display" panose="02010000000000000000" pitchFamily="2" charset="0"/>
                <a:cs typeface="ADLaM Display" panose="02010000000000000000" pitchFamily="2" charset="0"/>
              </a:rPr>
              <a:t> המסוים הזה יבוצעו חישובים מרובים ושימושים חוזרים בנתונים שבו.</a:t>
            </a:r>
          </a:p>
          <a:p>
            <a:r>
              <a:rPr lang="he-IL" dirty="0">
                <a:solidFill>
                  <a:srgbClr val="92D050"/>
                </a:solidFill>
                <a:latin typeface="ADLaM Display" panose="02010000000000000000" pitchFamily="2" charset="0"/>
                <a:ea typeface="ADLaM Display" panose="02010000000000000000" pitchFamily="2" charset="0"/>
              </a:rPr>
              <a:t>אמנם צריך להבין שאם נשמור כל </a:t>
            </a:r>
            <a:r>
              <a:rPr lang="en-US" dirty="0">
                <a:solidFill>
                  <a:srgbClr val="92D050"/>
                </a:solidFill>
                <a:latin typeface="ADLaM Display" panose="02010000000000000000" pitchFamily="2" charset="0"/>
                <a:ea typeface="ADLaM Display" panose="02010000000000000000" pitchFamily="2" charset="0"/>
                <a:cs typeface="ADLaM Display" panose="02010000000000000000" pitchFamily="2" charset="0"/>
              </a:rPr>
              <a:t>RDD/df</a:t>
            </a:r>
            <a:r>
              <a:rPr lang="he-IL" dirty="0">
                <a:solidFill>
                  <a:srgbClr val="92D050"/>
                </a:solidFill>
                <a:latin typeface="ADLaM Display" panose="02010000000000000000" pitchFamily="2" charset="0"/>
                <a:ea typeface="ADLaM Display" panose="02010000000000000000" pitchFamily="2" charset="0"/>
                <a:cs typeface="ADLaM Display" panose="02010000000000000000" pitchFamily="2" charset="0"/>
              </a:rPr>
              <a:t> בזיכרון נוכל להעמיס על הזיכרון ולכן יש הצורך להשתמש בזה רק כשצריך.</a:t>
            </a:r>
            <a:endParaRPr lang="he-IL" dirty="0">
              <a:solidFill>
                <a:srgbClr val="92D050"/>
              </a:solidFill>
              <a:latin typeface="ADLaM Display" panose="02010000000000000000" pitchFamily="2" charset="0"/>
              <a:ea typeface="ADLaM Display" panose="02010000000000000000" pitchFamily="2" charset="0"/>
            </a:endParaRPr>
          </a:p>
          <a:p>
            <a:endParaRPr lang="he-IL" dirty="0"/>
          </a:p>
        </p:txBody>
      </p:sp>
      <p:pic>
        <p:nvPicPr>
          <p:cNvPr id="5" name="תמונה 4">
            <a:extLst>
              <a:ext uri="{FF2B5EF4-FFF2-40B4-BE49-F238E27FC236}">
                <a16:creationId xmlns:a16="http://schemas.microsoft.com/office/drawing/2014/main" id="{7FB28956-27B4-C940-AA70-7DC281D96B69}"/>
              </a:ext>
            </a:extLst>
          </p:cNvPr>
          <p:cNvPicPr>
            <a:picLocks noChangeAspect="1"/>
          </p:cNvPicPr>
          <p:nvPr/>
        </p:nvPicPr>
        <p:blipFill rotWithShape="1">
          <a:blip r:embed="rId2"/>
          <a:srcRect l="20326" t="25108" r="51631" b="61938"/>
          <a:stretch/>
        </p:blipFill>
        <p:spPr>
          <a:xfrm>
            <a:off x="5985238" y="1819105"/>
            <a:ext cx="6175513" cy="887895"/>
          </a:xfrm>
          <a:prstGeom prst="rect">
            <a:avLst/>
          </a:prstGeom>
        </p:spPr>
      </p:pic>
      <p:sp>
        <p:nvSpPr>
          <p:cNvPr id="6" name="תיבת טקסט 5">
            <a:extLst>
              <a:ext uri="{FF2B5EF4-FFF2-40B4-BE49-F238E27FC236}">
                <a16:creationId xmlns:a16="http://schemas.microsoft.com/office/drawing/2014/main" id="{637F6A96-7F6C-3144-1C5A-83B6D5858CAC}"/>
              </a:ext>
            </a:extLst>
          </p:cNvPr>
          <p:cNvSpPr txBox="1"/>
          <p:nvPr/>
        </p:nvSpPr>
        <p:spPr>
          <a:xfrm>
            <a:off x="463824" y="1306470"/>
            <a:ext cx="11728175" cy="646331"/>
          </a:xfrm>
          <a:prstGeom prst="rect">
            <a:avLst/>
          </a:prstGeom>
          <a:noFill/>
        </p:spPr>
        <p:txBody>
          <a:bodyPr wrap="square" rtlCol="1">
            <a:spAutoFit/>
          </a:bodyPr>
          <a:lstStyle/>
          <a:p>
            <a:r>
              <a:rPr lang="en-US" dirty="0">
                <a:solidFill>
                  <a:srgbClr val="00B0F0"/>
                </a:solidFill>
                <a:latin typeface="ADLaM Display" panose="02010000000000000000" pitchFamily="2" charset="0"/>
                <a:ea typeface="ADLaM Display" panose="02010000000000000000" pitchFamily="2" charset="0"/>
                <a:cs typeface="ADLaM Display" panose="02010000000000000000" pitchFamily="2" charset="0"/>
              </a:rPr>
              <a:t>Caching</a:t>
            </a:r>
            <a:r>
              <a:rPr lang="he-IL" dirty="0">
                <a:latin typeface="ADLaM Display" panose="02010000000000000000" pitchFamily="2" charset="0"/>
                <a:ea typeface="ADLaM Display" panose="02010000000000000000" pitchFamily="2" charset="0"/>
                <a:cs typeface="ADLaM Display" panose="02010000000000000000" pitchFamily="2" charset="0"/>
              </a:rPr>
              <a:t> – שומר </a:t>
            </a:r>
            <a:r>
              <a:rPr lang="en-US" dirty="0">
                <a:latin typeface="ADLaM Display" panose="02010000000000000000" pitchFamily="2" charset="0"/>
                <a:ea typeface="ADLaM Display" panose="02010000000000000000" pitchFamily="2" charset="0"/>
                <a:cs typeface="ADLaM Display" panose="02010000000000000000" pitchFamily="2" charset="0"/>
              </a:rPr>
              <a:t>RDDs</a:t>
            </a:r>
            <a:r>
              <a:rPr lang="he-IL" dirty="0">
                <a:latin typeface="ADLaM Display" panose="02010000000000000000" pitchFamily="2" charset="0"/>
                <a:ea typeface="ADLaM Display" panose="02010000000000000000" pitchFamily="2" charset="0"/>
                <a:cs typeface="ADLaM Display" panose="02010000000000000000" pitchFamily="2" charset="0"/>
              </a:rPr>
              <a:t> או ה-</a:t>
            </a:r>
            <a:r>
              <a:rPr lang="en-US" dirty="0">
                <a:latin typeface="ADLaM Display" panose="02010000000000000000" pitchFamily="2" charset="0"/>
                <a:ea typeface="ADLaM Display" panose="02010000000000000000" pitchFamily="2" charset="0"/>
                <a:cs typeface="ADLaM Display" panose="02010000000000000000" pitchFamily="2" charset="0"/>
              </a:rPr>
              <a:t>dfs</a:t>
            </a:r>
            <a:r>
              <a:rPr lang="he-IL" dirty="0">
                <a:latin typeface="ADLaM Display" panose="02010000000000000000" pitchFamily="2" charset="0"/>
                <a:ea typeface="ADLaM Display" panose="02010000000000000000" pitchFamily="2" charset="0"/>
                <a:cs typeface="ADLaM Display" panose="02010000000000000000" pitchFamily="2" charset="0"/>
              </a:rPr>
              <a:t> אך ורק בזיכרון על ידי המתודה </a:t>
            </a:r>
            <a:r>
              <a:rPr lang="en-US" dirty="0">
                <a:latin typeface="ADLaM Display" panose="02010000000000000000" pitchFamily="2" charset="0"/>
                <a:ea typeface="ADLaM Display" panose="02010000000000000000" pitchFamily="2" charset="0"/>
                <a:cs typeface="ADLaM Display" panose="02010000000000000000" pitchFamily="2" charset="0"/>
              </a:rPr>
              <a:t>cache()</a:t>
            </a:r>
            <a:r>
              <a:rPr lang="he-IL" dirty="0">
                <a:latin typeface="ADLaM Display" panose="02010000000000000000" pitchFamily="2" charset="0"/>
                <a:ea typeface="ADLaM Display" panose="02010000000000000000" pitchFamily="2" charset="0"/>
                <a:cs typeface="ADLaM Display" panose="02010000000000000000" pitchFamily="2" charset="0"/>
              </a:rPr>
              <a:t> :</a:t>
            </a:r>
            <a:endParaRPr lang="he-IL" dirty="0">
              <a:latin typeface="ADLaM Display" panose="02010000000000000000" pitchFamily="2" charset="0"/>
              <a:ea typeface="ADLaM Display" panose="02010000000000000000" pitchFamily="2" charset="0"/>
            </a:endParaRPr>
          </a:p>
          <a:p>
            <a:endParaRPr lang="he-IL" dirty="0"/>
          </a:p>
        </p:txBody>
      </p:sp>
      <p:sp>
        <p:nvSpPr>
          <p:cNvPr id="7" name="תיבת טקסט 6">
            <a:extLst>
              <a:ext uri="{FF2B5EF4-FFF2-40B4-BE49-F238E27FC236}">
                <a16:creationId xmlns:a16="http://schemas.microsoft.com/office/drawing/2014/main" id="{549359F6-6AE5-4591-933A-75ADAA3F3C7A}"/>
              </a:ext>
            </a:extLst>
          </p:cNvPr>
          <p:cNvSpPr txBox="1"/>
          <p:nvPr/>
        </p:nvSpPr>
        <p:spPr>
          <a:xfrm>
            <a:off x="463823" y="3846485"/>
            <a:ext cx="11728175" cy="2862322"/>
          </a:xfrm>
          <a:prstGeom prst="rect">
            <a:avLst/>
          </a:prstGeom>
          <a:noFill/>
        </p:spPr>
        <p:txBody>
          <a:bodyPr wrap="square" rtlCol="1">
            <a:spAutoFit/>
          </a:bodyPr>
          <a:lstStyle/>
          <a:p>
            <a:r>
              <a:rPr lang="en-US" dirty="0">
                <a:solidFill>
                  <a:srgbClr val="00B0F0"/>
                </a:solidFill>
                <a:latin typeface="ADLaM Display" panose="02010000000000000000" pitchFamily="2" charset="0"/>
                <a:ea typeface="ADLaM Display" panose="02010000000000000000" pitchFamily="2" charset="0"/>
                <a:cs typeface="ADLaM Display" panose="02010000000000000000" pitchFamily="2" charset="0"/>
              </a:rPr>
              <a:t>Persist</a:t>
            </a:r>
            <a:r>
              <a:rPr lang="he-IL" dirty="0">
                <a:latin typeface="ADLaM Display" panose="02010000000000000000" pitchFamily="2" charset="0"/>
                <a:ea typeface="ADLaM Display" panose="02010000000000000000" pitchFamily="2" charset="0"/>
                <a:cs typeface="ADLaM Display" panose="02010000000000000000" pitchFamily="2" charset="0"/>
              </a:rPr>
              <a:t> – </a:t>
            </a:r>
            <a:r>
              <a:rPr lang="en-US" dirty="0">
                <a:latin typeface="ADLaM Display" panose="02010000000000000000" pitchFamily="2" charset="0"/>
                <a:ea typeface="ADLaM Display" panose="02010000000000000000" pitchFamily="2" charset="0"/>
                <a:cs typeface="ADLaM Display" panose="02010000000000000000" pitchFamily="2" charset="0"/>
              </a:rPr>
              <a:t>persist</a:t>
            </a:r>
            <a:r>
              <a:rPr lang="he-IL" dirty="0">
                <a:latin typeface="ADLaM Display" panose="02010000000000000000" pitchFamily="2" charset="0"/>
                <a:ea typeface="ADLaM Display" panose="02010000000000000000" pitchFamily="2" charset="0"/>
                <a:cs typeface="ADLaM Display" panose="02010000000000000000" pitchFamily="2" charset="0"/>
              </a:rPr>
              <a:t> היא פעולה מגוונת יותר המאפשרת גמישות בבחירה היכן לשמור את ה-</a:t>
            </a:r>
            <a:r>
              <a:rPr lang="en-US" dirty="0">
                <a:latin typeface="ADLaM Display" panose="02010000000000000000" pitchFamily="2" charset="0"/>
                <a:ea typeface="ADLaM Display" panose="02010000000000000000" pitchFamily="2" charset="0"/>
                <a:cs typeface="ADLaM Display" panose="02010000000000000000" pitchFamily="2" charset="0"/>
              </a:rPr>
              <a:t>RDD/df</a:t>
            </a:r>
            <a:r>
              <a:rPr lang="he-IL" dirty="0">
                <a:latin typeface="ADLaM Display" panose="02010000000000000000" pitchFamily="2" charset="0"/>
                <a:ea typeface="ADLaM Display" panose="02010000000000000000" pitchFamily="2" charset="0"/>
                <a:cs typeface="ADLaM Display" panose="02010000000000000000" pitchFamily="2" charset="0"/>
              </a:rPr>
              <a:t> , להלן רוב האופציות:</a:t>
            </a:r>
          </a:p>
          <a:p>
            <a:endParaRPr lang="he-IL" dirty="0">
              <a:latin typeface="ADLaM Display" panose="02010000000000000000" pitchFamily="2" charset="0"/>
              <a:ea typeface="ADLaM Display" panose="02010000000000000000" pitchFamily="2" charset="0"/>
            </a:endParaRPr>
          </a:p>
          <a:p>
            <a:pPr marL="342900" indent="-342900">
              <a:buAutoNum type="arabicPeriod"/>
            </a:pPr>
            <a:r>
              <a:rPr lang="en-US" dirty="0">
                <a:latin typeface="ADLaM Display" panose="02010000000000000000" pitchFamily="2" charset="0"/>
                <a:ea typeface="ADLaM Display" panose="02010000000000000000" pitchFamily="2" charset="0"/>
              </a:rPr>
              <a:t>MEMORY_ONLY</a:t>
            </a:r>
            <a:r>
              <a:rPr lang="he-IL" dirty="0">
                <a:latin typeface="ADLaM Display" panose="02010000000000000000" pitchFamily="2" charset="0"/>
                <a:ea typeface="ADLaM Display" panose="02010000000000000000" pitchFamily="2" charset="0"/>
              </a:rPr>
              <a:t> – מתנהג כמו </a:t>
            </a:r>
            <a:r>
              <a:rPr lang="en-US" dirty="0">
                <a:latin typeface="ADLaM Display" panose="02010000000000000000" pitchFamily="2" charset="0"/>
                <a:ea typeface="ADLaM Display" panose="02010000000000000000" pitchFamily="2" charset="0"/>
              </a:rPr>
              <a:t>cache()</a:t>
            </a:r>
            <a:r>
              <a:rPr lang="he-IL" dirty="0">
                <a:latin typeface="ADLaM Display" panose="02010000000000000000" pitchFamily="2" charset="0"/>
                <a:ea typeface="ADLaM Display" panose="02010000000000000000" pitchFamily="2" charset="0"/>
              </a:rPr>
              <a:t> ...</a:t>
            </a:r>
          </a:p>
          <a:p>
            <a:pPr marL="342900" indent="-342900">
              <a:buAutoNum type="arabicPeriod"/>
            </a:pPr>
            <a:r>
              <a:rPr lang="en-US" dirty="0">
                <a:latin typeface="ADLaM Display" panose="02010000000000000000" pitchFamily="2" charset="0"/>
                <a:ea typeface="ADLaM Display" panose="02010000000000000000" pitchFamily="2" charset="0"/>
              </a:rPr>
              <a:t>MEMORY_ONLY_SER</a:t>
            </a:r>
            <a:r>
              <a:rPr lang="he-IL" dirty="0">
                <a:latin typeface="ADLaM Display" panose="02010000000000000000" pitchFamily="2" charset="0"/>
                <a:ea typeface="ADLaM Display" panose="02010000000000000000" pitchFamily="2" charset="0"/>
              </a:rPr>
              <a:t> – שומר את ה-</a:t>
            </a:r>
            <a:r>
              <a:rPr lang="en-US" dirty="0">
                <a:latin typeface="ADLaM Display" panose="02010000000000000000" pitchFamily="2" charset="0"/>
                <a:ea typeface="ADLaM Display" panose="02010000000000000000" pitchFamily="2" charset="0"/>
              </a:rPr>
              <a:t>RDD</a:t>
            </a:r>
            <a:r>
              <a:rPr lang="he-IL" dirty="0">
                <a:latin typeface="ADLaM Display" panose="02010000000000000000" pitchFamily="2" charset="0"/>
                <a:ea typeface="ADLaM Display" panose="02010000000000000000" pitchFamily="2" charset="0"/>
              </a:rPr>
              <a:t> כסיריאליזציה של אובייקטים ב-</a:t>
            </a:r>
            <a:r>
              <a:rPr lang="en-US" dirty="0">
                <a:latin typeface="ADLaM Display" panose="02010000000000000000" pitchFamily="2" charset="0"/>
                <a:ea typeface="ADLaM Display" panose="02010000000000000000" pitchFamily="2" charset="0"/>
              </a:rPr>
              <a:t>JVM</a:t>
            </a:r>
            <a:r>
              <a:rPr lang="he-IL" dirty="0">
                <a:latin typeface="ADLaM Display" panose="02010000000000000000" pitchFamily="2" charset="0"/>
                <a:ea typeface="ADLaM Display" panose="02010000000000000000" pitchFamily="2" charset="0"/>
              </a:rPr>
              <a:t> בזיכרון ה-</a:t>
            </a:r>
            <a:r>
              <a:rPr lang="en-US" dirty="0">
                <a:latin typeface="ADLaM Display" panose="02010000000000000000" pitchFamily="2" charset="0"/>
                <a:ea typeface="ADLaM Display" panose="02010000000000000000" pitchFamily="2" charset="0"/>
              </a:rPr>
              <a:t>Heap</a:t>
            </a:r>
            <a:r>
              <a:rPr lang="he-IL" dirty="0">
                <a:latin typeface="ADLaM Display" panose="02010000000000000000" pitchFamily="2" charset="0"/>
                <a:ea typeface="ADLaM Display" panose="02010000000000000000" pitchFamily="2" charset="0"/>
              </a:rPr>
              <a:t>.</a:t>
            </a:r>
          </a:p>
          <a:p>
            <a:pPr marL="342900" indent="-342900">
              <a:buAutoNum type="arabicPeriod"/>
            </a:pPr>
            <a:r>
              <a:rPr lang="en-US" dirty="0">
                <a:latin typeface="ADLaM Display" panose="02010000000000000000" pitchFamily="2" charset="0"/>
                <a:ea typeface="ADLaM Display" panose="02010000000000000000" pitchFamily="2" charset="0"/>
              </a:rPr>
              <a:t>MEMORY_ONLY_2 , MEMORY_ONLY_SER_2</a:t>
            </a:r>
            <a:r>
              <a:rPr lang="he-IL" dirty="0">
                <a:latin typeface="ADLaM Display" panose="02010000000000000000" pitchFamily="2" charset="0"/>
                <a:ea typeface="ADLaM Display" panose="02010000000000000000" pitchFamily="2" charset="0"/>
              </a:rPr>
              <a:t> – בדומה ל-1 ו-2 , אך משכפל כל מחיצה על שני צמתים לעמידות בתקלות.</a:t>
            </a:r>
          </a:p>
          <a:p>
            <a:pPr marL="342900" indent="-342900">
              <a:buAutoNum type="arabicPeriod"/>
            </a:pPr>
            <a:r>
              <a:rPr lang="en-US" dirty="0">
                <a:latin typeface="ADLaM Display" panose="02010000000000000000" pitchFamily="2" charset="0"/>
                <a:ea typeface="ADLaM Display" panose="02010000000000000000" pitchFamily="2" charset="0"/>
              </a:rPr>
              <a:t>ONLY_DISK</a:t>
            </a:r>
            <a:r>
              <a:rPr lang="he-IL" dirty="0">
                <a:latin typeface="ADLaM Display" panose="02010000000000000000" pitchFamily="2" charset="0"/>
                <a:ea typeface="ADLaM Display" panose="02010000000000000000" pitchFamily="2" charset="0"/>
              </a:rPr>
              <a:t> – שומר את מחיצות ה-</a:t>
            </a:r>
            <a:r>
              <a:rPr lang="en-US" dirty="0">
                <a:latin typeface="ADLaM Display" panose="02010000000000000000" pitchFamily="2" charset="0"/>
                <a:ea typeface="ADLaM Display" panose="02010000000000000000" pitchFamily="2" charset="0"/>
              </a:rPr>
              <a:t>RDD</a:t>
            </a:r>
            <a:r>
              <a:rPr lang="he-IL" dirty="0">
                <a:latin typeface="ADLaM Display" panose="02010000000000000000" pitchFamily="2" charset="0"/>
                <a:ea typeface="ADLaM Display" panose="02010000000000000000" pitchFamily="2" charset="0"/>
              </a:rPr>
              <a:t> בדיסק בלבד.</a:t>
            </a:r>
          </a:p>
          <a:p>
            <a:pPr marL="342900" indent="-342900">
              <a:buAutoNum type="arabicPeriod"/>
            </a:pPr>
            <a:r>
              <a:rPr lang="en-US" dirty="0">
                <a:latin typeface="ADLaM Display" panose="02010000000000000000" pitchFamily="2" charset="0"/>
                <a:ea typeface="ADLaM Display" panose="02010000000000000000" pitchFamily="2" charset="0"/>
              </a:rPr>
              <a:t>MEMORY_AND_DISK</a:t>
            </a:r>
            <a:r>
              <a:rPr lang="he-IL" dirty="0">
                <a:latin typeface="ADLaM Display" panose="02010000000000000000" pitchFamily="2" charset="0"/>
                <a:ea typeface="ADLaM Display" panose="02010000000000000000" pitchFamily="2" charset="0"/>
              </a:rPr>
              <a:t> – מאחסן ב-</a:t>
            </a:r>
            <a:r>
              <a:rPr lang="en-US" dirty="0">
                <a:latin typeface="ADLaM Display" panose="02010000000000000000" pitchFamily="2" charset="0"/>
                <a:ea typeface="ADLaM Display" panose="02010000000000000000" pitchFamily="2" charset="0"/>
              </a:rPr>
              <a:t>Heap</a:t>
            </a:r>
            <a:r>
              <a:rPr lang="he-IL" dirty="0">
                <a:latin typeface="ADLaM Display" panose="02010000000000000000" pitchFamily="2" charset="0"/>
                <a:ea typeface="ADLaM Display" panose="02010000000000000000" pitchFamily="2" charset="0"/>
              </a:rPr>
              <a:t> </a:t>
            </a:r>
            <a:r>
              <a:rPr lang="en-US" dirty="0">
                <a:latin typeface="ADLaM Display" panose="02010000000000000000" pitchFamily="2" charset="0"/>
                <a:ea typeface="ADLaM Display" panose="02010000000000000000" pitchFamily="2" charset="0"/>
              </a:rPr>
              <a:t>RDD</a:t>
            </a:r>
            <a:r>
              <a:rPr lang="he-IL" dirty="0">
                <a:latin typeface="ADLaM Display" panose="02010000000000000000" pitchFamily="2" charset="0"/>
                <a:ea typeface="ADLaM Display" panose="02010000000000000000" pitchFamily="2" charset="0"/>
              </a:rPr>
              <a:t> בפורמט סיריאליזציה ומחיצות שאינן מתאימות לזיכרון עוברות לדיסק.</a:t>
            </a:r>
            <a:endParaRPr lang="en-US" dirty="0">
              <a:latin typeface="ADLaM Display" panose="02010000000000000000" pitchFamily="2" charset="0"/>
              <a:ea typeface="ADLaM Display" panose="02010000000000000000" pitchFamily="2" charset="0"/>
            </a:endParaRPr>
          </a:p>
          <a:p>
            <a:pPr marL="342900" indent="-342900">
              <a:buAutoNum type="arabicPeriod"/>
            </a:pPr>
            <a:r>
              <a:rPr lang="en-US" dirty="0">
                <a:latin typeface="ADLaM Display" panose="02010000000000000000" pitchFamily="2" charset="0"/>
                <a:ea typeface="ADLaM Display" panose="02010000000000000000" pitchFamily="2" charset="0"/>
              </a:rPr>
              <a:t>OFF_HEAP</a:t>
            </a:r>
            <a:r>
              <a:rPr lang="he-IL" dirty="0">
                <a:latin typeface="ADLaM Display" panose="02010000000000000000" pitchFamily="2" charset="0"/>
                <a:ea typeface="ADLaM Display" panose="02010000000000000000" pitchFamily="2" charset="0"/>
              </a:rPr>
              <a:t> – </a:t>
            </a:r>
            <a:r>
              <a:rPr lang="en-US" dirty="0">
                <a:latin typeface="ADLaM Display" panose="02010000000000000000" pitchFamily="2" charset="0"/>
                <a:ea typeface="ADLaM Display" panose="02010000000000000000" pitchFamily="2" charset="0"/>
              </a:rPr>
              <a:t>RDD</a:t>
            </a:r>
            <a:r>
              <a:rPr lang="he-IL" dirty="0">
                <a:latin typeface="ADLaM Display" panose="02010000000000000000" pitchFamily="2" charset="0"/>
                <a:ea typeface="ADLaM Display" panose="02010000000000000000" pitchFamily="2" charset="0"/>
              </a:rPr>
              <a:t> מאוחסנים מחוץ לערמה של ה-</a:t>
            </a:r>
            <a:r>
              <a:rPr lang="en-US" dirty="0">
                <a:latin typeface="ADLaM Display" panose="02010000000000000000" pitchFamily="2" charset="0"/>
                <a:ea typeface="ADLaM Display" panose="02010000000000000000" pitchFamily="2" charset="0"/>
              </a:rPr>
              <a:t>JVM</a:t>
            </a:r>
            <a:r>
              <a:rPr lang="he-IL" dirty="0">
                <a:latin typeface="ADLaM Display" panose="02010000000000000000" pitchFamily="2" charset="0"/>
                <a:ea typeface="ADLaM Display" panose="02010000000000000000" pitchFamily="2" charset="0"/>
              </a:rPr>
              <a:t> ומנוהלים באופן ישיר על ידי ספארק. דבר זה יכול לצמצם תקורה</a:t>
            </a:r>
          </a:p>
          <a:p>
            <a:r>
              <a:rPr lang="he-IL" dirty="0">
                <a:latin typeface="ADLaM Display" panose="02010000000000000000" pitchFamily="2" charset="0"/>
                <a:ea typeface="ADLaM Display" panose="02010000000000000000" pitchFamily="2" charset="0"/>
              </a:rPr>
              <a:t>      בפעולות ה-</a:t>
            </a:r>
            <a:r>
              <a:rPr lang="en-US" dirty="0">
                <a:latin typeface="ADLaM Display" panose="02010000000000000000" pitchFamily="2" charset="0"/>
                <a:ea typeface="ADLaM Display" panose="02010000000000000000" pitchFamily="2" charset="0"/>
              </a:rPr>
              <a:t>garbage collection</a:t>
            </a:r>
            <a:r>
              <a:rPr lang="he-IL" dirty="0">
                <a:latin typeface="ADLaM Display" panose="02010000000000000000" pitchFamily="2" charset="0"/>
                <a:ea typeface="ADLaM Display" panose="02010000000000000000" pitchFamily="2" charset="0"/>
              </a:rPr>
              <a:t> , אך ניהולו מחוץ ל-</a:t>
            </a:r>
            <a:r>
              <a:rPr lang="en-US" dirty="0">
                <a:latin typeface="ADLaM Display" panose="02010000000000000000" pitchFamily="2" charset="0"/>
                <a:ea typeface="ADLaM Display" panose="02010000000000000000" pitchFamily="2" charset="0"/>
              </a:rPr>
              <a:t>HEAP</a:t>
            </a:r>
            <a:r>
              <a:rPr lang="he-IL" dirty="0">
                <a:latin typeface="ADLaM Display" panose="02010000000000000000" pitchFamily="2" charset="0"/>
                <a:ea typeface="ADLaM Display" panose="02010000000000000000" pitchFamily="2" charset="0"/>
              </a:rPr>
              <a:t> צריך להיעשות בזהירות כדי למנוע דליפות זיכרון.</a:t>
            </a:r>
          </a:p>
          <a:p>
            <a:endParaRPr lang="he-IL" dirty="0"/>
          </a:p>
        </p:txBody>
      </p:sp>
    </p:spTree>
    <p:extLst>
      <p:ext uri="{BB962C8B-B14F-4D97-AF65-F5344CB8AC3E}">
        <p14:creationId xmlns:p14="http://schemas.microsoft.com/office/powerpoint/2010/main" val="35738168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271713" y="121413"/>
            <a:ext cx="9404723" cy="1400530"/>
          </a:xfrm>
        </p:spPr>
        <p:txBody>
          <a:bodyPr/>
          <a:lstStyle/>
          <a:p>
            <a:pPr algn="r"/>
            <a:r>
              <a:rPr lang="he-IL" b="1" dirty="0"/>
              <a:t>אופטימיזצית </a:t>
            </a:r>
            <a:r>
              <a:rPr lang="en-US" b="1" dirty="0"/>
              <a:t>Join</a:t>
            </a:r>
            <a:endParaRPr lang="he-IL" b="1" dirty="0"/>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1862117" y="889843"/>
            <a:ext cx="9814319" cy="5355312"/>
          </a:xfrm>
          <a:prstGeom prst="rect">
            <a:avLst/>
          </a:prstGeom>
          <a:noFill/>
        </p:spPr>
        <p:txBody>
          <a:bodyPr wrap="square" rtlCol="1">
            <a:spAutoFit/>
          </a:bodyPr>
          <a:lstStyle/>
          <a:p>
            <a:r>
              <a:rPr lang="he-IL" dirty="0">
                <a:latin typeface="Aharoni" panose="02010803020104030203" pitchFamily="2" charset="-79"/>
                <a:ea typeface="ADLaM Display" panose="02010000000000000000" pitchFamily="2" charset="0"/>
                <a:cs typeface="+mj-cs"/>
              </a:rPr>
              <a:t>טרנספורמציית </a:t>
            </a:r>
            <a:r>
              <a:rPr lang="en-US" dirty="0">
                <a:latin typeface="Aharoni" panose="02010803020104030203" pitchFamily="2" charset="-79"/>
                <a:ea typeface="ADLaM Display" panose="02010000000000000000" pitchFamily="2" charset="0"/>
                <a:cs typeface="+mj-cs"/>
              </a:rPr>
              <a:t>Join</a:t>
            </a:r>
            <a:r>
              <a:rPr lang="he-IL" dirty="0">
                <a:latin typeface="Aharoni" panose="02010803020104030203" pitchFamily="2" charset="-79"/>
                <a:ea typeface="ADLaM Display" panose="02010000000000000000" pitchFamily="2" charset="0"/>
                <a:cs typeface="+mj-cs"/>
              </a:rPr>
              <a:t> גורמת לפעולות ערבוב של נתונים בין מחיצות שונות כפי שהסברנו, ולכן יש להשתמש בהם בזהירות ובהיגיון נכון. ספארק מספקת לנו אופטימיזציות לטרנספורמציה זו. פעולת ה-</a:t>
            </a:r>
            <a:r>
              <a:rPr lang="en-US" dirty="0">
                <a:latin typeface="Aharoni" panose="02010803020104030203" pitchFamily="2" charset="-79"/>
                <a:ea typeface="ADLaM Display" panose="02010000000000000000" pitchFamily="2" charset="0"/>
                <a:cs typeface="+mj-cs"/>
              </a:rPr>
              <a:t>Join</a:t>
            </a:r>
            <a:r>
              <a:rPr lang="he-IL" dirty="0">
                <a:latin typeface="Aharoni" panose="02010803020104030203" pitchFamily="2" charset="-79"/>
                <a:ea typeface="ADLaM Display" panose="02010000000000000000" pitchFamily="2" charset="0"/>
                <a:cs typeface="+mj-cs"/>
              </a:rPr>
              <a:t> יכולה להוביל ל-</a:t>
            </a:r>
            <a:r>
              <a:rPr lang="en-US" dirty="0">
                <a:latin typeface="Aharoni" panose="02010803020104030203" pitchFamily="2" charset="-79"/>
                <a:ea typeface="ADLaM Display" panose="02010000000000000000" pitchFamily="2" charset="0"/>
                <a:cs typeface="+mj-cs"/>
              </a:rPr>
              <a:t>data skewness</a:t>
            </a:r>
            <a:r>
              <a:rPr lang="he-IL" dirty="0">
                <a:latin typeface="Aharoni" panose="02010803020104030203" pitchFamily="2" charset="-79"/>
                <a:ea typeface="ADLaM Display" panose="02010000000000000000" pitchFamily="2" charset="0"/>
                <a:cs typeface="+mj-cs"/>
              </a:rPr>
              <a:t> , כלומר לפיזור הנתונים במחיצות בצורה לא אחידה ובכך גורם לחלק גדול יותר של נתונים לבצע משימות כאשר חלק אחר מקבל כמות משימות מזערית . דבר זה פוגע בשטף המקביליות ובביצועים שבעיבוד הנתונים.</a:t>
            </a:r>
          </a:p>
          <a:p>
            <a:endParaRPr lang="he-IL" dirty="0">
              <a:latin typeface="Aharoni" panose="02010803020104030203" pitchFamily="2" charset="-79"/>
              <a:ea typeface="ADLaM Display" panose="02010000000000000000" pitchFamily="2" charset="0"/>
              <a:cs typeface="+mj-cs"/>
            </a:endParaRPr>
          </a:p>
          <a:p>
            <a:r>
              <a:rPr lang="he-IL" dirty="0">
                <a:latin typeface="Aharoni" panose="02010803020104030203" pitchFamily="2" charset="-79"/>
                <a:ea typeface="ADLaM Display" panose="02010000000000000000" pitchFamily="2" charset="0"/>
                <a:cs typeface="+mj-cs"/>
              </a:rPr>
              <a:t>קיימים 2 גישות להתמודדות עם </a:t>
            </a:r>
            <a:r>
              <a:rPr lang="en-US" dirty="0">
                <a:latin typeface="Aharoni" panose="02010803020104030203" pitchFamily="2" charset="-79"/>
                <a:ea typeface="ADLaM Display" panose="02010000000000000000" pitchFamily="2" charset="0"/>
                <a:cs typeface="+mj-cs"/>
              </a:rPr>
              <a:t>Join</a:t>
            </a:r>
            <a:r>
              <a:rPr lang="he-IL" dirty="0">
                <a:latin typeface="Aharoni" panose="02010803020104030203" pitchFamily="2" charset="-79"/>
                <a:ea typeface="ADLaM Display" panose="02010000000000000000" pitchFamily="2" charset="0"/>
                <a:cs typeface="+mj-cs"/>
              </a:rPr>
              <a:t> : </a:t>
            </a:r>
            <a:r>
              <a:rPr lang="en-US" dirty="0">
                <a:solidFill>
                  <a:srgbClr val="FFC000"/>
                </a:solidFill>
                <a:latin typeface="Aharoni" panose="02010803020104030203" pitchFamily="2" charset="-79"/>
                <a:ea typeface="ADLaM Display" panose="02010000000000000000" pitchFamily="2" charset="0"/>
                <a:cs typeface="+mj-cs"/>
              </a:rPr>
              <a:t>Join</a:t>
            </a:r>
            <a:r>
              <a:rPr lang="he-IL" dirty="0">
                <a:solidFill>
                  <a:srgbClr val="FFC000"/>
                </a:solidFill>
                <a:latin typeface="Aharoni" panose="02010803020104030203" pitchFamily="2" charset="-79"/>
                <a:ea typeface="ADLaM Display" panose="02010000000000000000" pitchFamily="2" charset="0"/>
                <a:cs typeface="+mj-cs"/>
              </a:rPr>
              <a:t> בטוח יותר </a:t>
            </a:r>
            <a:r>
              <a:rPr lang="he-IL" dirty="0">
                <a:latin typeface="Aharoni" panose="02010803020104030203" pitchFamily="2" charset="-79"/>
                <a:ea typeface="ADLaM Display" panose="02010000000000000000" pitchFamily="2" charset="0"/>
                <a:cs typeface="+mj-cs"/>
              </a:rPr>
              <a:t>, </a:t>
            </a:r>
            <a:r>
              <a:rPr lang="en-US" dirty="0">
                <a:solidFill>
                  <a:srgbClr val="FFC000"/>
                </a:solidFill>
                <a:latin typeface="Aharoni" panose="02010803020104030203" pitchFamily="2" charset="-79"/>
                <a:ea typeface="ADLaM Display" panose="02010000000000000000" pitchFamily="2" charset="0"/>
                <a:cs typeface="+mj-cs"/>
              </a:rPr>
              <a:t>Join</a:t>
            </a:r>
            <a:r>
              <a:rPr lang="he-IL" dirty="0">
                <a:solidFill>
                  <a:srgbClr val="FFC000"/>
                </a:solidFill>
                <a:latin typeface="Aharoni" panose="02010803020104030203" pitchFamily="2" charset="-79"/>
                <a:ea typeface="ADLaM Display" panose="02010000000000000000" pitchFamily="2" charset="0"/>
                <a:cs typeface="+mj-cs"/>
              </a:rPr>
              <a:t> מהיר יותר</a:t>
            </a:r>
            <a:r>
              <a:rPr lang="he-IL" dirty="0">
                <a:latin typeface="Aharoni" panose="02010803020104030203" pitchFamily="2" charset="-79"/>
                <a:ea typeface="ADLaM Display" panose="02010000000000000000" pitchFamily="2" charset="0"/>
                <a:cs typeface="+mj-cs"/>
              </a:rPr>
              <a:t>.</a:t>
            </a:r>
          </a:p>
          <a:p>
            <a:endParaRPr lang="he-IL" dirty="0">
              <a:latin typeface="Aharoni" panose="02010803020104030203" pitchFamily="2" charset="-79"/>
              <a:ea typeface="ADLaM Display" panose="02010000000000000000" pitchFamily="2" charset="0"/>
              <a:cs typeface="+mj-cs"/>
            </a:endParaRPr>
          </a:p>
          <a:p>
            <a:r>
              <a:rPr lang="en-US" b="1" u="sng" dirty="0">
                <a:solidFill>
                  <a:srgbClr val="00B0F0"/>
                </a:solidFill>
                <a:latin typeface="Aharoni" panose="02010803020104030203" pitchFamily="2" charset="-79"/>
                <a:ea typeface="ADLaM Display" panose="02010000000000000000" pitchFamily="2" charset="0"/>
                <a:cs typeface="+mj-cs"/>
              </a:rPr>
              <a:t> Join</a:t>
            </a:r>
            <a:r>
              <a:rPr lang="he-IL" b="1" u="sng" dirty="0">
                <a:solidFill>
                  <a:srgbClr val="00B0F0"/>
                </a:solidFill>
                <a:latin typeface="Aharoni" panose="02010803020104030203" pitchFamily="2" charset="-79"/>
                <a:ea typeface="ADLaM Display" panose="02010000000000000000" pitchFamily="2" charset="0"/>
                <a:cs typeface="+mj-cs"/>
              </a:rPr>
              <a:t>בטוח יותר – </a:t>
            </a:r>
            <a:r>
              <a:rPr lang="en-US" b="1" u="sng" dirty="0">
                <a:solidFill>
                  <a:srgbClr val="00B0F0"/>
                </a:solidFill>
                <a:latin typeface="Aharoni" panose="02010803020104030203" pitchFamily="2" charset="-79"/>
                <a:ea typeface="ADLaM Display" panose="02010000000000000000" pitchFamily="2" charset="0"/>
                <a:cs typeface="+mj-cs"/>
              </a:rPr>
              <a:t>SortMerge</a:t>
            </a:r>
            <a:r>
              <a:rPr lang="he-IL" u="sng" dirty="0">
                <a:solidFill>
                  <a:srgbClr val="00B0F0"/>
                </a:solidFill>
                <a:latin typeface="Aharoni" panose="02010803020104030203" pitchFamily="2" charset="-79"/>
                <a:ea typeface="ADLaM Display" panose="02010000000000000000" pitchFamily="2" charset="0"/>
                <a:cs typeface="+mj-cs"/>
              </a:rPr>
              <a:t> </a:t>
            </a:r>
            <a:r>
              <a:rPr lang="he-IL" dirty="0">
                <a:latin typeface="Aharoni" panose="02010803020104030203" pitchFamily="2" charset="-79"/>
                <a:ea typeface="ADLaM Display" panose="02010000000000000000" pitchFamily="2" charset="0"/>
                <a:cs typeface="+mj-cs"/>
              </a:rPr>
              <a:t>: נשתמש ב-</a:t>
            </a:r>
            <a:r>
              <a:rPr lang="en-US" dirty="0">
                <a:latin typeface="Aharoni" panose="02010803020104030203" pitchFamily="2" charset="-79"/>
                <a:ea typeface="ADLaM Display" panose="02010000000000000000" pitchFamily="2" charset="0"/>
                <a:cs typeface="+mj-cs"/>
              </a:rPr>
              <a:t>SortMerge</a:t>
            </a:r>
            <a:r>
              <a:rPr lang="he-IL" dirty="0">
                <a:latin typeface="Aharoni" panose="02010803020104030203" pitchFamily="2" charset="-79"/>
                <a:ea typeface="ADLaM Display" panose="02010000000000000000" pitchFamily="2" charset="0"/>
                <a:cs typeface="+mj-cs"/>
              </a:rPr>
              <a:t> כאשר שני הסט נתונים שלנו שעליהם מבוצע ה-</a:t>
            </a:r>
            <a:r>
              <a:rPr lang="en-US" dirty="0">
                <a:latin typeface="Aharoni" panose="02010803020104030203" pitchFamily="2" charset="-79"/>
                <a:ea typeface="ADLaM Display" panose="02010000000000000000" pitchFamily="2" charset="0"/>
                <a:cs typeface="+mj-cs"/>
              </a:rPr>
              <a:t>join</a:t>
            </a:r>
            <a:endParaRPr lang="he-IL" dirty="0">
              <a:latin typeface="Aharoni" panose="02010803020104030203" pitchFamily="2" charset="-79"/>
              <a:ea typeface="ADLaM Display" panose="02010000000000000000" pitchFamily="2" charset="0"/>
              <a:cs typeface="+mj-cs"/>
            </a:endParaRPr>
          </a:p>
          <a:p>
            <a:r>
              <a:rPr lang="he-IL" dirty="0">
                <a:latin typeface="Aharoni" panose="02010803020104030203" pitchFamily="2" charset="-79"/>
                <a:ea typeface="ADLaM Display" panose="02010000000000000000" pitchFamily="2" charset="0"/>
                <a:cs typeface="+mj-cs"/>
              </a:rPr>
              <a:t>הם בקנה מידה גדול של נתונים. ב-</a:t>
            </a:r>
            <a:r>
              <a:rPr lang="en-US" dirty="0">
                <a:latin typeface="Aharoni" panose="02010803020104030203" pitchFamily="2" charset="-79"/>
                <a:ea typeface="ADLaM Display" panose="02010000000000000000" pitchFamily="2" charset="0"/>
                <a:cs typeface="+mj-cs"/>
              </a:rPr>
              <a:t>SortMerge</a:t>
            </a:r>
            <a:r>
              <a:rPr lang="he-IL" dirty="0">
                <a:latin typeface="Aharoni" panose="02010803020104030203" pitchFamily="2" charset="-79"/>
                <a:ea typeface="ADLaM Display" panose="02010000000000000000" pitchFamily="2" charset="0"/>
                <a:cs typeface="+mj-cs"/>
              </a:rPr>
              <a:t> מבוצעים 2 שלבים עיקריים: </a:t>
            </a:r>
          </a:p>
          <a:p>
            <a:endParaRPr lang="he-IL" dirty="0">
              <a:latin typeface="Aharoni" panose="02010803020104030203" pitchFamily="2" charset="-79"/>
              <a:ea typeface="ADLaM Display" panose="02010000000000000000" pitchFamily="2" charset="0"/>
              <a:cs typeface="+mj-cs"/>
            </a:endParaRPr>
          </a:p>
          <a:p>
            <a:r>
              <a:rPr lang="he-IL" u="sng" dirty="0">
                <a:solidFill>
                  <a:srgbClr val="FFC000"/>
                </a:solidFill>
                <a:latin typeface="Aharoni" panose="02010803020104030203" pitchFamily="2" charset="-79"/>
                <a:ea typeface="ADLaM Display" panose="02010000000000000000" pitchFamily="2" charset="0"/>
                <a:cs typeface="+mj-cs"/>
              </a:rPr>
              <a:t>שלב המיון </a:t>
            </a:r>
            <a:r>
              <a:rPr lang="he-IL" dirty="0">
                <a:latin typeface="Aharoni" panose="02010803020104030203" pitchFamily="2" charset="-79"/>
                <a:ea typeface="ADLaM Display" panose="02010000000000000000" pitchFamily="2" charset="0"/>
                <a:cs typeface="+mj-cs"/>
              </a:rPr>
              <a:t>: כל סט נתונים המעורב בפעולת ה-</a:t>
            </a:r>
            <a:r>
              <a:rPr lang="en-US" dirty="0">
                <a:latin typeface="Aharoni" panose="02010803020104030203" pitchFamily="2" charset="-79"/>
                <a:ea typeface="ADLaM Display" panose="02010000000000000000" pitchFamily="2" charset="0"/>
                <a:cs typeface="+mj-cs"/>
              </a:rPr>
              <a:t>Join</a:t>
            </a:r>
            <a:r>
              <a:rPr lang="he-IL" dirty="0">
                <a:latin typeface="Aharoni" panose="02010803020104030203" pitchFamily="2" charset="-79"/>
                <a:ea typeface="ADLaM Display" panose="02010000000000000000" pitchFamily="2" charset="0"/>
                <a:cs typeface="+mj-cs"/>
              </a:rPr>
              <a:t> ממוין על סמך המפתח הזהה בין הסטים של הנתונים.</a:t>
            </a:r>
          </a:p>
          <a:p>
            <a:r>
              <a:rPr lang="he-IL" dirty="0">
                <a:latin typeface="Aharoni" panose="02010803020104030203" pitchFamily="2" charset="-79"/>
                <a:ea typeface="ADLaM Display" panose="02010000000000000000" pitchFamily="2" charset="0"/>
                <a:cs typeface="+mj-cs"/>
              </a:rPr>
              <a:t>דבר זה נעשה באמצעות מנגנון המיון החיצוני של ספארק שיכול לטפל בנתונים שאינם מתאימים לזיכרון.</a:t>
            </a:r>
          </a:p>
          <a:p>
            <a:endParaRPr lang="he-IL" dirty="0">
              <a:latin typeface="Aharoni" panose="02010803020104030203" pitchFamily="2" charset="-79"/>
              <a:ea typeface="ADLaM Display" panose="02010000000000000000" pitchFamily="2" charset="0"/>
              <a:cs typeface="+mj-cs"/>
            </a:endParaRPr>
          </a:p>
          <a:p>
            <a:r>
              <a:rPr lang="he-IL" u="sng" dirty="0">
                <a:solidFill>
                  <a:srgbClr val="FFC000"/>
                </a:solidFill>
                <a:latin typeface="Aharoni" panose="02010803020104030203" pitchFamily="2" charset="-79"/>
                <a:ea typeface="ADLaM Display" panose="02010000000000000000" pitchFamily="2" charset="0"/>
                <a:cs typeface="+mj-cs"/>
              </a:rPr>
              <a:t>שלב המיזוג</a:t>
            </a:r>
            <a:r>
              <a:rPr lang="he-IL" dirty="0">
                <a:latin typeface="Aharoni" panose="02010803020104030203" pitchFamily="2" charset="-79"/>
                <a:ea typeface="ADLaM Display" panose="02010000000000000000" pitchFamily="2" charset="0"/>
                <a:cs typeface="+mj-cs"/>
              </a:rPr>
              <a:t>: מערכי הנתונים הממוינים מתמזגים לאחר מכן באמצעות המפתח המשותף ביניהם . תהליך המיזוג מזהה רשומות תואמות משני הסטים ומפיק את התוצאה הסופית. </a:t>
            </a:r>
          </a:p>
          <a:p>
            <a:endParaRPr lang="he-IL" dirty="0">
              <a:latin typeface="Aharoni" panose="02010803020104030203" pitchFamily="2" charset="-79"/>
              <a:ea typeface="ADLaM Display" panose="02010000000000000000" pitchFamily="2" charset="0"/>
              <a:cs typeface="+mj-cs"/>
            </a:endParaRPr>
          </a:p>
          <a:p>
            <a:r>
              <a:rPr lang="he-IL" dirty="0">
                <a:latin typeface="Aharoni" panose="02010803020104030203" pitchFamily="2" charset="-79"/>
                <a:ea typeface="ADLaM Display" panose="02010000000000000000" pitchFamily="2" charset="0"/>
                <a:cs typeface="+mj-cs"/>
              </a:rPr>
              <a:t>שימוש ב-</a:t>
            </a:r>
            <a:r>
              <a:rPr lang="en-US" dirty="0">
                <a:latin typeface="Aharoni" panose="02010803020104030203" pitchFamily="2" charset="-79"/>
                <a:ea typeface="ADLaM Display" panose="02010000000000000000" pitchFamily="2" charset="0"/>
                <a:cs typeface="+mj-cs"/>
              </a:rPr>
              <a:t>SortMerge</a:t>
            </a:r>
            <a:r>
              <a:rPr lang="he-IL" dirty="0">
                <a:latin typeface="Aharoni" panose="02010803020104030203" pitchFamily="2" charset="-79"/>
                <a:ea typeface="ADLaM Display" panose="02010000000000000000" pitchFamily="2" charset="0"/>
                <a:cs typeface="+mj-cs"/>
              </a:rPr>
              <a:t> מתאים כאשר מערכי הנתונים שעליהם מבוצעים </a:t>
            </a:r>
            <a:r>
              <a:rPr lang="en-US" dirty="0">
                <a:latin typeface="Aharoni" panose="02010803020104030203" pitchFamily="2" charset="-79"/>
                <a:ea typeface="ADLaM Display" panose="02010000000000000000" pitchFamily="2" charset="0"/>
                <a:cs typeface="+mj-cs"/>
              </a:rPr>
              <a:t>Join</a:t>
            </a:r>
            <a:r>
              <a:rPr lang="he-IL" dirty="0">
                <a:latin typeface="Aharoni" panose="02010803020104030203" pitchFamily="2" charset="-79"/>
                <a:ea typeface="ADLaM Display" panose="02010000000000000000" pitchFamily="2" charset="0"/>
                <a:cs typeface="+mj-cs"/>
              </a:rPr>
              <a:t> גדולים מאוד מכדי להתאימם לזיכרון .</a:t>
            </a:r>
          </a:p>
          <a:p>
            <a:r>
              <a:rPr lang="he-IL" dirty="0">
                <a:latin typeface="Aharoni" panose="02010803020104030203" pitchFamily="2" charset="-79"/>
                <a:ea typeface="ADLaM Display" panose="02010000000000000000" pitchFamily="2" charset="0"/>
                <a:cs typeface="+mj-cs"/>
              </a:rPr>
              <a:t>בשיטה זו מפתחות ה-</a:t>
            </a:r>
            <a:r>
              <a:rPr lang="en-US" dirty="0">
                <a:latin typeface="Aharoni" panose="02010803020104030203" pitchFamily="2" charset="-79"/>
                <a:ea typeface="ADLaM Display" panose="02010000000000000000" pitchFamily="2" charset="0"/>
                <a:cs typeface="+mj-cs"/>
              </a:rPr>
              <a:t>Join</a:t>
            </a:r>
            <a:r>
              <a:rPr lang="he-IL" dirty="0">
                <a:latin typeface="Aharoni" panose="02010803020104030203" pitchFamily="2" charset="-79"/>
                <a:ea typeface="ADLaM Display" panose="02010000000000000000" pitchFamily="2" charset="0"/>
                <a:cs typeface="+mj-cs"/>
              </a:rPr>
              <a:t> מופצים בצורה אחידה תוך הימנעות מ-</a:t>
            </a:r>
            <a:r>
              <a:rPr lang="en-US" dirty="0">
                <a:latin typeface="Aharoni" panose="02010803020104030203" pitchFamily="2" charset="-79"/>
                <a:ea typeface="ADLaM Display" panose="02010000000000000000" pitchFamily="2" charset="0"/>
                <a:cs typeface="+mj-cs"/>
              </a:rPr>
              <a:t>Skewness</a:t>
            </a:r>
            <a:r>
              <a:rPr lang="he-IL" dirty="0">
                <a:latin typeface="Aharoni" panose="02010803020104030203" pitchFamily="2" charset="-79"/>
                <a:ea typeface="ADLaM Display" panose="02010000000000000000" pitchFamily="2" charset="0"/>
                <a:cs typeface="+mj-cs"/>
              </a:rPr>
              <a:t> .</a:t>
            </a:r>
          </a:p>
          <a:p>
            <a:endParaRPr lang="he-IL" dirty="0">
              <a:latin typeface="Aharoni" panose="02010803020104030203" pitchFamily="2" charset="-79"/>
              <a:ea typeface="ADLaM Display" panose="02010000000000000000" pitchFamily="2" charset="0"/>
              <a:cs typeface="+mj-cs"/>
            </a:endParaRPr>
          </a:p>
        </p:txBody>
      </p:sp>
      <p:pic>
        <p:nvPicPr>
          <p:cNvPr id="10" name="תמונה 9">
            <a:extLst>
              <a:ext uri="{FF2B5EF4-FFF2-40B4-BE49-F238E27FC236}">
                <a16:creationId xmlns:a16="http://schemas.microsoft.com/office/drawing/2014/main" id="{C4BD98D3-F67E-EB53-7966-A98AB304429B}"/>
              </a:ext>
            </a:extLst>
          </p:cNvPr>
          <p:cNvPicPr>
            <a:picLocks noChangeAspect="1"/>
          </p:cNvPicPr>
          <p:nvPr/>
        </p:nvPicPr>
        <p:blipFill rotWithShape="1">
          <a:blip r:embed="rId2"/>
          <a:srcRect l="37052" t="38203" r="34627" b="58015"/>
          <a:stretch/>
        </p:blipFill>
        <p:spPr>
          <a:xfrm>
            <a:off x="7192370" y="5968157"/>
            <a:ext cx="4380932" cy="768430"/>
          </a:xfrm>
          <a:prstGeom prst="rect">
            <a:avLst/>
          </a:prstGeom>
        </p:spPr>
      </p:pic>
      <p:sp>
        <p:nvSpPr>
          <p:cNvPr id="11" name="חץ: שמאלה 10">
            <a:extLst>
              <a:ext uri="{FF2B5EF4-FFF2-40B4-BE49-F238E27FC236}">
                <a16:creationId xmlns:a16="http://schemas.microsoft.com/office/drawing/2014/main" id="{C23EDE77-21DF-88F1-A41F-93D11D5D5D43}"/>
              </a:ext>
            </a:extLst>
          </p:cNvPr>
          <p:cNvSpPr/>
          <p:nvPr/>
        </p:nvSpPr>
        <p:spPr>
          <a:xfrm>
            <a:off x="5923326" y="6110056"/>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תיבת טקסט 11">
            <a:extLst>
              <a:ext uri="{FF2B5EF4-FFF2-40B4-BE49-F238E27FC236}">
                <a16:creationId xmlns:a16="http://schemas.microsoft.com/office/drawing/2014/main" id="{2DF00DC9-243D-44DE-FB9E-D33C3850F299}"/>
              </a:ext>
            </a:extLst>
          </p:cNvPr>
          <p:cNvSpPr txBox="1"/>
          <p:nvPr/>
        </p:nvSpPr>
        <p:spPr>
          <a:xfrm>
            <a:off x="3193774" y="6175728"/>
            <a:ext cx="2597426" cy="369332"/>
          </a:xfrm>
          <a:prstGeom prst="rect">
            <a:avLst/>
          </a:prstGeom>
          <a:noFill/>
        </p:spPr>
        <p:txBody>
          <a:bodyPr wrap="square" rtlCol="1">
            <a:spAutoFit/>
          </a:bodyPr>
          <a:lstStyle/>
          <a:p>
            <a:r>
              <a:rPr lang="he-IL" dirty="0"/>
              <a:t>קונפיגורציית </a:t>
            </a:r>
            <a:r>
              <a:rPr lang="en-US" dirty="0"/>
              <a:t>SortMerge</a:t>
            </a:r>
            <a:endParaRPr lang="he-IL" dirty="0"/>
          </a:p>
        </p:txBody>
      </p:sp>
    </p:spTree>
    <p:extLst>
      <p:ext uri="{BB962C8B-B14F-4D97-AF65-F5344CB8AC3E}">
        <p14:creationId xmlns:p14="http://schemas.microsoft.com/office/powerpoint/2010/main" val="362178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165697" y="187674"/>
            <a:ext cx="9404723" cy="1400530"/>
          </a:xfrm>
        </p:spPr>
        <p:txBody>
          <a:bodyPr/>
          <a:lstStyle/>
          <a:p>
            <a:pPr algn="r"/>
            <a:r>
              <a:rPr lang="he-IL" b="1" dirty="0"/>
              <a:t>אופטימיזצית </a:t>
            </a:r>
            <a:r>
              <a:rPr lang="en-US" b="1" dirty="0"/>
              <a:t>Join</a:t>
            </a:r>
            <a:r>
              <a:rPr lang="he-IL" b="1" dirty="0"/>
              <a:t> </a:t>
            </a:r>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720362" y="887939"/>
            <a:ext cx="10850058" cy="5570756"/>
          </a:xfrm>
          <a:prstGeom prst="rect">
            <a:avLst/>
          </a:prstGeom>
          <a:noFill/>
        </p:spPr>
        <p:txBody>
          <a:bodyPr wrap="square" rtlCol="1">
            <a:spAutoFit/>
          </a:bodyPr>
          <a:lstStyle/>
          <a:p>
            <a:endParaRPr lang="he-IL" sz="2000" dirty="0">
              <a:latin typeface="Aharoni" panose="02010803020104030203" pitchFamily="2" charset="-79"/>
              <a:ea typeface="ADLaM Display" panose="02010000000000000000" pitchFamily="2" charset="0"/>
              <a:cs typeface="+mj-cs"/>
            </a:endParaRPr>
          </a:p>
          <a:p>
            <a:r>
              <a:rPr lang="en-US" sz="2000" b="1" u="sng" dirty="0">
                <a:solidFill>
                  <a:srgbClr val="00B0F0"/>
                </a:solidFill>
                <a:latin typeface="Aharoni" panose="02010803020104030203" pitchFamily="2" charset="-79"/>
                <a:ea typeface="ADLaM Display" panose="02010000000000000000" pitchFamily="2" charset="0"/>
                <a:cs typeface="+mj-cs"/>
              </a:rPr>
              <a:t> Join</a:t>
            </a:r>
            <a:r>
              <a:rPr lang="he-IL" sz="2000" b="1" u="sng" dirty="0">
                <a:solidFill>
                  <a:srgbClr val="00B0F0"/>
                </a:solidFill>
                <a:latin typeface="Aharoni" panose="02010803020104030203" pitchFamily="2" charset="-79"/>
                <a:ea typeface="ADLaM Display" panose="02010000000000000000" pitchFamily="2" charset="0"/>
                <a:cs typeface="+mj-cs"/>
              </a:rPr>
              <a:t>מהיר יותר – </a:t>
            </a:r>
            <a:r>
              <a:rPr lang="en-US" sz="2000" b="1" u="sng" dirty="0">
                <a:solidFill>
                  <a:srgbClr val="00B0F0"/>
                </a:solidFill>
                <a:latin typeface="Aharoni" panose="02010803020104030203" pitchFamily="2" charset="-79"/>
                <a:ea typeface="ADLaM Display" panose="02010000000000000000" pitchFamily="2" charset="0"/>
                <a:cs typeface="+mj-cs"/>
              </a:rPr>
              <a:t>broadcast</a:t>
            </a:r>
            <a:r>
              <a:rPr lang="he-IL" sz="2000" b="1" u="sng" dirty="0">
                <a:solidFill>
                  <a:srgbClr val="00B0F0"/>
                </a:solidFill>
                <a:latin typeface="Aharoni" panose="02010803020104030203" pitchFamily="2" charset="-79"/>
                <a:ea typeface="ADLaM Display" panose="02010000000000000000" pitchFamily="2" charset="0"/>
                <a:cs typeface="+mj-cs"/>
              </a:rPr>
              <a:t> </a:t>
            </a:r>
            <a:r>
              <a:rPr lang="he-IL" sz="2000" u="sng" dirty="0">
                <a:solidFill>
                  <a:srgbClr val="00B0F0"/>
                </a:solidFill>
                <a:latin typeface="Aharoni" panose="02010803020104030203" pitchFamily="2" charset="-79"/>
                <a:ea typeface="ADLaM Display" panose="02010000000000000000" pitchFamily="2" charset="0"/>
                <a:cs typeface="+mj-cs"/>
              </a:rPr>
              <a:t> </a:t>
            </a:r>
            <a:r>
              <a:rPr lang="he-IL" sz="2000" dirty="0">
                <a:latin typeface="Aharoni" panose="02010803020104030203" pitchFamily="2" charset="-79"/>
                <a:ea typeface="ADLaM Display" panose="02010000000000000000" pitchFamily="2" charset="0"/>
                <a:cs typeface="+mj-cs"/>
              </a:rPr>
              <a:t>: נבצע כאשר רק אחד מסט הנתונים גדול .</a:t>
            </a:r>
          </a:p>
          <a:p>
            <a:r>
              <a:rPr lang="en-US" sz="2000" dirty="0">
                <a:latin typeface="Aharoni" panose="02010803020104030203" pitchFamily="2" charset="-79"/>
                <a:ea typeface="ADLaM Display" panose="02010000000000000000" pitchFamily="2" charset="0"/>
                <a:cs typeface="+mj-cs"/>
              </a:rPr>
              <a:t>Broadcasting</a:t>
            </a:r>
            <a:r>
              <a:rPr lang="he-IL" sz="2000" dirty="0">
                <a:latin typeface="Aharoni" panose="02010803020104030203" pitchFamily="2" charset="-79"/>
                <a:ea typeface="ADLaM Display" panose="02010000000000000000" pitchFamily="2" charset="0"/>
                <a:cs typeface="+mj-cs"/>
              </a:rPr>
              <a:t> מתייחס למנגנון לשיתוף יעיל של משתנים לקריאה בלבד הנשלחים כהעתק על פני כל הצמתים בקלאסטר.</a:t>
            </a:r>
          </a:p>
          <a:p>
            <a:r>
              <a:rPr lang="he-IL" sz="2000" dirty="0">
                <a:latin typeface="Aharoni" panose="02010803020104030203" pitchFamily="2" charset="-79"/>
                <a:ea typeface="ADLaM Display" panose="02010000000000000000" pitchFamily="2" charset="0"/>
                <a:cs typeface="+mj-cs"/>
              </a:rPr>
              <a:t>ברגע שנוצר העתק של מידע שמשותף לסט נתונים גדול מסוים , דבר זה מפחית את הנתונים שיש להעביר דרך הרשת ומפחית משמעותית את כמות הערבובים על ידי כך שמשתני ה-</a:t>
            </a:r>
            <a:r>
              <a:rPr lang="en-US" sz="2000" dirty="0">
                <a:latin typeface="Aharoni" panose="02010803020104030203" pitchFamily="2" charset="-79"/>
                <a:ea typeface="ADLaM Display" panose="02010000000000000000" pitchFamily="2" charset="0"/>
                <a:cs typeface="+mj-cs"/>
              </a:rPr>
              <a:t>broadcast</a:t>
            </a:r>
            <a:r>
              <a:rPr lang="he-IL" sz="2000" dirty="0">
                <a:latin typeface="Aharoni" panose="02010803020104030203" pitchFamily="2" charset="-79"/>
                <a:ea typeface="ADLaM Display" panose="02010000000000000000" pitchFamily="2" charset="0"/>
                <a:cs typeface="+mj-cs"/>
              </a:rPr>
              <a:t> ניתנים לשימוש חוזר.</a:t>
            </a:r>
          </a:p>
          <a:p>
            <a:endParaRPr lang="he-IL" sz="2000" dirty="0">
              <a:latin typeface="Aharoni" panose="02010803020104030203" pitchFamily="2" charset="-79"/>
              <a:ea typeface="ADLaM Display" panose="02010000000000000000" pitchFamily="2" charset="0"/>
              <a:cs typeface="+mj-cs"/>
            </a:endParaRPr>
          </a:p>
          <a:p>
            <a:r>
              <a:rPr lang="he-IL" sz="2000" dirty="0">
                <a:latin typeface="Aharoni" panose="02010803020104030203" pitchFamily="2" charset="-79"/>
                <a:ea typeface="ADLaM Display" panose="02010000000000000000" pitchFamily="2" charset="0"/>
                <a:cs typeface="+mj-cs"/>
              </a:rPr>
              <a:t>פעולת ה-</a:t>
            </a:r>
            <a:r>
              <a:rPr lang="en-US" sz="2000" dirty="0">
                <a:latin typeface="Aharoni" panose="02010803020104030203" pitchFamily="2" charset="-79"/>
                <a:ea typeface="ADLaM Display" panose="02010000000000000000" pitchFamily="2" charset="0"/>
                <a:cs typeface="+mj-cs"/>
              </a:rPr>
              <a:t>broadcast</a:t>
            </a:r>
            <a:r>
              <a:rPr lang="he-IL" sz="2000" dirty="0">
                <a:latin typeface="Aharoni" panose="02010803020104030203" pitchFamily="2" charset="-79"/>
                <a:ea typeface="ADLaM Display" panose="02010000000000000000" pitchFamily="2" charset="0"/>
                <a:cs typeface="+mj-cs"/>
              </a:rPr>
              <a:t> מאפשרת למשימות בכל צומת לגשת למשתנה זה באופן לוקאלי ב-</a:t>
            </a:r>
            <a:r>
              <a:rPr lang="en-US" sz="2000" dirty="0">
                <a:latin typeface="Aharoni" panose="02010803020104030203" pitchFamily="2" charset="-79"/>
                <a:ea typeface="ADLaM Display" panose="02010000000000000000" pitchFamily="2" charset="0"/>
                <a:cs typeface="+mj-cs"/>
              </a:rPr>
              <a:t>worker node</a:t>
            </a:r>
            <a:r>
              <a:rPr lang="he-IL" sz="2000" dirty="0">
                <a:latin typeface="Aharoni" panose="02010803020104030203" pitchFamily="2" charset="-79"/>
                <a:ea typeface="ADLaM Display" panose="02010000000000000000" pitchFamily="2" charset="0"/>
                <a:cs typeface="+mj-cs"/>
              </a:rPr>
              <a:t> מבלי הצורך לעבור דרך הרשת שוב ושוב. כאשר משתמשים בטבלאות חיפוש או נתונים הנדרשים לבצע משימות לעתים תכופות , </a:t>
            </a:r>
            <a:r>
              <a:rPr lang="en-US" sz="2000" dirty="0">
                <a:latin typeface="Aharoni" panose="02010803020104030203" pitchFamily="2" charset="-79"/>
                <a:ea typeface="ADLaM Display" panose="02010000000000000000" pitchFamily="2" charset="0"/>
                <a:cs typeface="+mj-cs"/>
              </a:rPr>
              <a:t>broadcasting</a:t>
            </a:r>
            <a:r>
              <a:rPr lang="he-IL" sz="2000" dirty="0">
                <a:latin typeface="Aharoni" panose="02010803020104030203" pitchFamily="2" charset="-79"/>
                <a:ea typeface="ADLaM Display" panose="02010000000000000000" pitchFamily="2" charset="0"/>
                <a:cs typeface="+mj-cs"/>
              </a:rPr>
              <a:t> מונע העברות נתונים מעל הרשת ומשפר את הביצועים.</a:t>
            </a:r>
          </a:p>
          <a:p>
            <a:endParaRPr lang="he-IL" sz="2000" dirty="0">
              <a:latin typeface="Aharoni" panose="02010803020104030203" pitchFamily="2" charset="-79"/>
              <a:ea typeface="ADLaM Display" panose="02010000000000000000" pitchFamily="2" charset="0"/>
              <a:cs typeface="+mj-cs"/>
            </a:endParaRPr>
          </a:p>
          <a:p>
            <a:r>
              <a:rPr lang="he-IL" sz="2000" u="sng" dirty="0">
                <a:solidFill>
                  <a:srgbClr val="FFC000"/>
                </a:solidFill>
                <a:latin typeface="Aharoni" panose="02010803020104030203" pitchFamily="2" charset="-79"/>
                <a:ea typeface="ADLaM Display" panose="02010000000000000000" pitchFamily="2" charset="0"/>
                <a:cs typeface="+mj-cs"/>
              </a:rPr>
              <a:t>איך זה בעצם עובד</a:t>
            </a:r>
            <a:r>
              <a:rPr lang="he-IL" sz="2000" dirty="0">
                <a:solidFill>
                  <a:srgbClr val="FFC000"/>
                </a:solidFill>
                <a:latin typeface="Aharoni" panose="02010803020104030203" pitchFamily="2" charset="-79"/>
                <a:ea typeface="ADLaM Display" panose="02010000000000000000" pitchFamily="2" charset="0"/>
                <a:cs typeface="+mj-cs"/>
              </a:rPr>
              <a:t>? </a:t>
            </a:r>
          </a:p>
          <a:p>
            <a:endParaRPr lang="he-IL" sz="2000" dirty="0">
              <a:latin typeface="Aharoni" panose="02010803020104030203" pitchFamily="2" charset="-79"/>
              <a:ea typeface="ADLaM Display" panose="02010000000000000000" pitchFamily="2" charset="0"/>
              <a:cs typeface="+mj-cs"/>
            </a:endParaRPr>
          </a:p>
          <a:p>
            <a:r>
              <a:rPr lang="he-IL" sz="2000" dirty="0">
                <a:latin typeface="Aharoni" panose="02010803020104030203" pitchFamily="2" charset="-79"/>
                <a:ea typeface="ADLaM Display" panose="02010000000000000000" pitchFamily="2" charset="0"/>
                <a:cs typeface="+mj-cs"/>
              </a:rPr>
              <a:t>הדרייבר מזהה את המשתנה או הנתון שצריך לעבור </a:t>
            </a:r>
            <a:r>
              <a:rPr lang="en-US" sz="2000" dirty="0">
                <a:latin typeface="Aharoni" panose="02010803020104030203" pitchFamily="2" charset="-79"/>
                <a:ea typeface="ADLaM Display" panose="02010000000000000000" pitchFamily="2" charset="0"/>
                <a:cs typeface="+mj-cs"/>
              </a:rPr>
              <a:t>broadcast</a:t>
            </a:r>
            <a:r>
              <a:rPr lang="he-IL" sz="2000" dirty="0">
                <a:latin typeface="Aharoni" panose="02010803020104030203" pitchFamily="2" charset="-79"/>
                <a:ea typeface="ADLaM Display" panose="02010000000000000000" pitchFamily="2" charset="0"/>
                <a:cs typeface="+mj-cs"/>
              </a:rPr>
              <a:t> .</a:t>
            </a:r>
          </a:p>
          <a:p>
            <a:r>
              <a:rPr lang="he-IL" sz="2000" dirty="0">
                <a:latin typeface="Aharoni" panose="02010803020104030203" pitchFamily="2" charset="-79"/>
                <a:ea typeface="ADLaM Display" panose="02010000000000000000" pitchFamily="2" charset="0"/>
                <a:cs typeface="+mj-cs"/>
              </a:rPr>
              <a:t>המשתנה עובר סיריאלזיציה בדרייבר ונשלח לכל </a:t>
            </a:r>
            <a:r>
              <a:rPr lang="en-US" sz="2000" dirty="0">
                <a:latin typeface="Aharoni" panose="02010803020104030203" pitchFamily="2" charset="-79"/>
                <a:ea typeface="ADLaM Display" panose="02010000000000000000" pitchFamily="2" charset="0"/>
                <a:cs typeface="+mj-cs"/>
              </a:rPr>
              <a:t>worker node</a:t>
            </a:r>
            <a:r>
              <a:rPr lang="he-IL" sz="2000" dirty="0">
                <a:latin typeface="Aharoni" panose="02010803020104030203" pitchFamily="2" charset="-79"/>
                <a:ea typeface="ADLaM Display" panose="02010000000000000000" pitchFamily="2" charset="0"/>
                <a:cs typeface="+mj-cs"/>
              </a:rPr>
              <a:t> .</a:t>
            </a:r>
          </a:p>
          <a:p>
            <a:r>
              <a:rPr lang="he-IL" sz="2000" dirty="0">
                <a:latin typeface="Aharoni" panose="02010803020104030203" pitchFamily="2" charset="-79"/>
                <a:ea typeface="ADLaM Display" panose="02010000000000000000" pitchFamily="2" charset="0"/>
                <a:cs typeface="+mj-cs"/>
              </a:rPr>
              <a:t>בכל צומת </a:t>
            </a:r>
            <a:r>
              <a:rPr lang="en-US" sz="2000" dirty="0">
                <a:latin typeface="Aharoni" panose="02010803020104030203" pitchFamily="2" charset="-79"/>
                <a:ea typeface="ADLaM Display" panose="02010000000000000000" pitchFamily="2" charset="0"/>
                <a:cs typeface="+mj-cs"/>
              </a:rPr>
              <a:t>worker</a:t>
            </a:r>
            <a:r>
              <a:rPr lang="he-IL" sz="2000" dirty="0">
                <a:latin typeface="Aharoni" panose="02010803020104030203" pitchFamily="2" charset="-79"/>
                <a:ea typeface="ADLaM Display" panose="02010000000000000000" pitchFamily="2" charset="0"/>
                <a:cs typeface="+mj-cs"/>
              </a:rPr>
              <a:t> הנתונים שעברו סיריאליזציה מתקבעים בזיכרון והופכים לזמינים עבור משימות כדי להריצם בצומת.</a:t>
            </a:r>
          </a:p>
          <a:p>
            <a:r>
              <a:rPr lang="he-IL" sz="2000" dirty="0">
                <a:latin typeface="Aharoni" panose="02010803020104030203" pitchFamily="2" charset="-79"/>
                <a:ea typeface="ADLaM Display" panose="02010000000000000000" pitchFamily="2" charset="0"/>
                <a:cs typeface="+mj-cs"/>
              </a:rPr>
              <a:t>משימות בכל צומת עבודה יכולים לגשת למשתנה זה באופן לוקאלי מבלי הצורך לשחזר את המידע בצמתים שונים מעל הרשת.</a:t>
            </a: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spTree>
    <p:extLst>
      <p:ext uri="{BB962C8B-B14F-4D97-AF65-F5344CB8AC3E}">
        <p14:creationId xmlns:p14="http://schemas.microsoft.com/office/powerpoint/2010/main" val="12005900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28250" y="29024"/>
            <a:ext cx="9404723" cy="1400530"/>
          </a:xfrm>
        </p:spPr>
        <p:txBody>
          <a:bodyPr/>
          <a:lstStyle/>
          <a:p>
            <a:pPr algn="r"/>
            <a:r>
              <a:rPr lang="he-IL" b="1" dirty="0"/>
              <a:t>אופטימיזצית </a:t>
            </a:r>
            <a:r>
              <a:rPr lang="en-US" b="1" dirty="0"/>
              <a:t> - Join</a:t>
            </a:r>
            <a:r>
              <a:rPr lang="he-IL" b="1" dirty="0"/>
              <a:t>תרשים </a:t>
            </a:r>
            <a:r>
              <a:rPr lang="en-US" b="1" dirty="0"/>
              <a:t>broadcast</a:t>
            </a:r>
            <a:endParaRPr lang="he-IL" b="1" dirty="0"/>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1862117" y="889843"/>
            <a:ext cx="9814319" cy="646331"/>
          </a:xfrm>
          <a:prstGeom prst="rect">
            <a:avLst/>
          </a:prstGeom>
          <a:noFill/>
        </p:spPr>
        <p:txBody>
          <a:bodyPr wrap="square" rtlCol="1">
            <a:spAutoFit/>
          </a:bodyPr>
          <a:lstStyle/>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pic>
        <p:nvPicPr>
          <p:cNvPr id="5" name="Picture 2" descr="Broadcasting a value to executors">
            <a:extLst>
              <a:ext uri="{FF2B5EF4-FFF2-40B4-BE49-F238E27FC236}">
                <a16:creationId xmlns:a16="http://schemas.microsoft.com/office/drawing/2014/main" id="{E8561A40-D750-F00E-C31D-A9581F548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48" y="889844"/>
            <a:ext cx="11836025" cy="532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7280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28250" y="29024"/>
            <a:ext cx="9404723" cy="1400530"/>
          </a:xfrm>
        </p:spPr>
        <p:txBody>
          <a:bodyPr/>
          <a:lstStyle/>
          <a:p>
            <a:pPr algn="r"/>
            <a:r>
              <a:rPr lang="he-IL" b="1" dirty="0"/>
              <a:t>אופטימיזצית </a:t>
            </a:r>
            <a:r>
              <a:rPr lang="en-US" b="1" dirty="0"/>
              <a:t> -Join</a:t>
            </a:r>
            <a:r>
              <a:rPr lang="he-IL" b="1" dirty="0"/>
              <a:t>דוגמה</a:t>
            </a:r>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1862117" y="889843"/>
            <a:ext cx="9814319" cy="646331"/>
          </a:xfrm>
          <a:prstGeom prst="rect">
            <a:avLst/>
          </a:prstGeom>
          <a:noFill/>
        </p:spPr>
        <p:txBody>
          <a:bodyPr wrap="square" rtlCol="1">
            <a:spAutoFit/>
          </a:bodyPr>
          <a:lstStyle/>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pic>
        <p:nvPicPr>
          <p:cNvPr id="4" name="תמונה 3">
            <a:extLst>
              <a:ext uri="{FF2B5EF4-FFF2-40B4-BE49-F238E27FC236}">
                <a16:creationId xmlns:a16="http://schemas.microsoft.com/office/drawing/2014/main" id="{33B0C566-8A35-30A4-160C-CCBF033BC389}"/>
              </a:ext>
            </a:extLst>
          </p:cNvPr>
          <p:cNvPicPr>
            <a:picLocks noChangeAspect="1"/>
          </p:cNvPicPr>
          <p:nvPr/>
        </p:nvPicPr>
        <p:blipFill rotWithShape="1">
          <a:blip r:embed="rId2"/>
          <a:srcRect l="23908" t="15983" r="33061" b="5276"/>
          <a:stretch/>
        </p:blipFill>
        <p:spPr>
          <a:xfrm>
            <a:off x="218661" y="729289"/>
            <a:ext cx="11754677" cy="5835063"/>
          </a:xfrm>
          <a:prstGeom prst="rect">
            <a:avLst/>
          </a:prstGeom>
        </p:spPr>
      </p:pic>
    </p:spTree>
    <p:extLst>
      <p:ext uri="{BB962C8B-B14F-4D97-AF65-F5344CB8AC3E}">
        <p14:creationId xmlns:p14="http://schemas.microsoft.com/office/powerpoint/2010/main" val="4220972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476513" y="174422"/>
            <a:ext cx="9404723" cy="1400530"/>
          </a:xfrm>
        </p:spPr>
        <p:txBody>
          <a:bodyPr/>
          <a:lstStyle/>
          <a:p>
            <a:pPr algn="r"/>
            <a:r>
              <a:rPr lang="he-IL" b="1" dirty="0"/>
              <a:t>אופטימיזצית </a:t>
            </a:r>
            <a:r>
              <a:rPr lang="en-US" b="1" dirty="0"/>
              <a:t>CountDistinct</a:t>
            </a:r>
            <a:endParaRPr lang="he-IL" b="1" dirty="0"/>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1179444" y="1198777"/>
            <a:ext cx="10701792" cy="5539978"/>
          </a:xfrm>
          <a:prstGeom prst="rect">
            <a:avLst/>
          </a:prstGeom>
          <a:noFill/>
        </p:spPr>
        <p:txBody>
          <a:bodyPr wrap="square" rtlCol="1">
            <a:spAutoFit/>
          </a:bodyPr>
          <a:lstStyle/>
          <a:p>
            <a:endParaRPr lang="he-IL" dirty="0">
              <a:latin typeface="Amasis MT Pro Black" panose="02040A04050005020304" pitchFamily="18" charset="0"/>
              <a:ea typeface="ADLaM Display" panose="02010000000000000000" pitchFamily="2" charset="0"/>
              <a:cs typeface="+mj-cs"/>
            </a:endParaRPr>
          </a:p>
          <a:p>
            <a:r>
              <a:rPr lang="he-IL" sz="2000" dirty="0">
                <a:latin typeface="Amasis MT Pro Black" panose="02040A04050005020304" pitchFamily="18" charset="0"/>
                <a:ea typeface="ADLaM Display" panose="02010000000000000000" pitchFamily="2" charset="0"/>
                <a:cs typeface="+mj-cs"/>
              </a:rPr>
              <a:t>כאמור </a:t>
            </a:r>
            <a:r>
              <a:rPr lang="en-US" sz="2000" dirty="0">
                <a:latin typeface="Amasis MT Pro Black" panose="02040A04050005020304" pitchFamily="18" charset="0"/>
                <a:ea typeface="ADLaM Display" panose="02010000000000000000" pitchFamily="2" charset="0"/>
                <a:cs typeface="+mj-cs"/>
              </a:rPr>
              <a:t>countDistinct</a:t>
            </a:r>
            <a:r>
              <a:rPr lang="he-IL" sz="2000" dirty="0">
                <a:latin typeface="Amasis MT Pro Black" panose="02040A04050005020304" pitchFamily="18" charset="0"/>
                <a:ea typeface="ADLaM Display" panose="02010000000000000000" pitchFamily="2" charset="0"/>
                <a:cs typeface="+mj-cs"/>
              </a:rPr>
              <a:t> היא פעולה הסופרת את כמות השורות ב-</a:t>
            </a:r>
            <a:r>
              <a:rPr lang="en-US" sz="2000" dirty="0">
                <a:latin typeface="Amasis MT Pro Black" panose="02040A04050005020304" pitchFamily="18" charset="0"/>
                <a:ea typeface="ADLaM Display" panose="02010000000000000000" pitchFamily="2" charset="0"/>
                <a:cs typeface="+mj-cs"/>
              </a:rPr>
              <a:t>dataframe</a:t>
            </a:r>
            <a:r>
              <a:rPr lang="he-IL" sz="2000" dirty="0">
                <a:latin typeface="Amasis MT Pro Black" panose="02040A04050005020304" pitchFamily="18" charset="0"/>
                <a:ea typeface="ADLaM Display" panose="02010000000000000000" pitchFamily="2" charset="0"/>
                <a:cs typeface="+mj-cs"/>
              </a:rPr>
              <a:t> או את כמות הנתונים ב-</a:t>
            </a:r>
            <a:r>
              <a:rPr lang="en-US" sz="2000" dirty="0">
                <a:latin typeface="Amasis MT Pro Black" panose="02040A04050005020304" pitchFamily="18" charset="0"/>
                <a:ea typeface="ADLaM Display" panose="02010000000000000000" pitchFamily="2" charset="0"/>
                <a:cs typeface="+mj-cs"/>
              </a:rPr>
              <a:t>RDD</a:t>
            </a:r>
            <a:r>
              <a:rPr lang="he-IL" sz="2000" dirty="0">
                <a:latin typeface="Amasis MT Pro Black" panose="02040A04050005020304" pitchFamily="18" charset="0"/>
                <a:ea typeface="ADLaM Display" panose="02010000000000000000" pitchFamily="2" charset="0"/>
                <a:cs typeface="+mj-cs"/>
              </a:rPr>
              <a:t> </a:t>
            </a:r>
          </a:p>
          <a:p>
            <a:r>
              <a:rPr lang="he-IL" sz="2000" dirty="0">
                <a:latin typeface="Amasis MT Pro Black" panose="02040A04050005020304" pitchFamily="18" charset="0"/>
                <a:ea typeface="ADLaM Display" panose="02010000000000000000" pitchFamily="2" charset="0"/>
                <a:cs typeface="+mj-cs"/>
              </a:rPr>
              <a:t>ללא שכפולי מידע.</a:t>
            </a:r>
          </a:p>
          <a:p>
            <a:r>
              <a:rPr lang="he-IL" sz="2000" dirty="0">
                <a:latin typeface="Amasis MT Pro Black" panose="02040A04050005020304" pitchFamily="18" charset="0"/>
                <a:ea typeface="ADLaM Display" panose="02010000000000000000" pitchFamily="2" charset="0"/>
                <a:cs typeface="+mj-cs"/>
              </a:rPr>
              <a:t>כמובן שפעולת ה-</a:t>
            </a:r>
            <a:r>
              <a:rPr lang="en-US" sz="2000" dirty="0">
                <a:latin typeface="Amasis MT Pro Black" panose="02040A04050005020304" pitchFamily="18" charset="0"/>
                <a:ea typeface="ADLaM Display" panose="02010000000000000000" pitchFamily="2" charset="0"/>
                <a:cs typeface="+mj-cs"/>
              </a:rPr>
              <a:t>distinct</a:t>
            </a:r>
            <a:r>
              <a:rPr lang="he-IL" sz="2000" dirty="0">
                <a:latin typeface="Amasis MT Pro Black" panose="02040A04050005020304" pitchFamily="18" charset="0"/>
                <a:ea typeface="ADLaM Display" panose="02010000000000000000" pitchFamily="2" charset="0"/>
                <a:cs typeface="+mj-cs"/>
              </a:rPr>
              <a:t> מבצעת ערבוב מלא כיוון שהיא צריכה למצוא על פני המחיצות את הנתונים הזהים</a:t>
            </a:r>
          </a:p>
          <a:p>
            <a:r>
              <a:rPr lang="he-IL" sz="2000" dirty="0">
                <a:latin typeface="Amasis MT Pro Black" panose="02040A04050005020304" pitchFamily="18" charset="0"/>
                <a:ea typeface="ADLaM Display" panose="02010000000000000000" pitchFamily="2" charset="0"/>
                <a:cs typeface="+mj-cs"/>
              </a:rPr>
              <a:t>ולאחד אותם להצגה יחידה.</a:t>
            </a:r>
          </a:p>
          <a:p>
            <a:r>
              <a:rPr lang="en-US" sz="2000" dirty="0">
                <a:latin typeface="Amasis MT Pro Black" panose="02040A04050005020304" pitchFamily="18" charset="0"/>
                <a:ea typeface="ADLaM Display" panose="02010000000000000000" pitchFamily="2" charset="0"/>
                <a:cs typeface="+mj-cs"/>
              </a:rPr>
              <a:t>approxCountDistinct</a:t>
            </a:r>
            <a:r>
              <a:rPr lang="he-IL" sz="2000" dirty="0">
                <a:latin typeface="Amasis MT Pro Black" panose="02040A04050005020304" pitchFamily="18" charset="0"/>
                <a:ea typeface="ADLaM Display" panose="02010000000000000000" pitchFamily="2" charset="0"/>
                <a:cs typeface="+mj-cs"/>
              </a:rPr>
              <a:t> היא פעולה יותר יעילה כיוון שהיא לא מעורבת בערבוב מלא </a:t>
            </a:r>
            <a:r>
              <a:rPr lang="en-US" sz="2000" dirty="0">
                <a:latin typeface="Amasis MT Pro Black" panose="02040A04050005020304" pitchFamily="18" charset="0"/>
                <a:ea typeface="ADLaM Display" panose="02010000000000000000" pitchFamily="2" charset="0"/>
                <a:cs typeface="+mj-cs"/>
              </a:rPr>
              <a:t>(full shuffling)</a:t>
            </a:r>
            <a:r>
              <a:rPr lang="he-IL" sz="2000" dirty="0">
                <a:latin typeface="Amasis MT Pro Black" panose="02040A04050005020304" pitchFamily="18" charset="0"/>
                <a:ea typeface="ADLaM Display" panose="02010000000000000000" pitchFamily="2" charset="0"/>
                <a:cs typeface="+mj-cs"/>
              </a:rPr>
              <a:t> בין המחיצות.</a:t>
            </a:r>
          </a:p>
          <a:p>
            <a:r>
              <a:rPr lang="he-IL" sz="2000" dirty="0">
                <a:latin typeface="Amasis MT Pro Black" panose="02040A04050005020304" pitchFamily="18" charset="0"/>
                <a:ea typeface="ADLaM Display" panose="02010000000000000000" pitchFamily="2" charset="0"/>
                <a:cs typeface="+mj-cs"/>
              </a:rPr>
              <a:t>פעולה זו דורשת פחות זיכרון כיוון שהיא משתמשת במבני נתונים הסתברותיים כדי להעריך ספירות שונות.</a:t>
            </a:r>
          </a:p>
          <a:p>
            <a:endParaRPr lang="he-IL" sz="2000" dirty="0">
              <a:latin typeface="Amasis MT Pro Black" panose="02040A04050005020304" pitchFamily="18" charset="0"/>
              <a:ea typeface="ADLaM Display" panose="02010000000000000000" pitchFamily="2" charset="0"/>
              <a:cs typeface="+mj-cs"/>
            </a:endParaRPr>
          </a:p>
          <a:p>
            <a:r>
              <a:rPr lang="he-IL" sz="2000" b="1" u="sng" dirty="0">
                <a:latin typeface="Amasis MT Pro Black" panose="02040A04050005020304" pitchFamily="18" charset="0"/>
                <a:ea typeface="ADLaM Display" panose="02010000000000000000" pitchFamily="2" charset="0"/>
                <a:cs typeface="+mj-cs"/>
              </a:rPr>
              <a:t>מתי להשתמש</a:t>
            </a:r>
            <a:r>
              <a:rPr lang="he-IL" sz="2000" b="1" dirty="0">
                <a:latin typeface="Amasis MT Pro Black" panose="02040A04050005020304" pitchFamily="18" charset="0"/>
                <a:ea typeface="ADLaM Display" panose="02010000000000000000" pitchFamily="2" charset="0"/>
                <a:cs typeface="+mj-cs"/>
              </a:rPr>
              <a:t>?</a:t>
            </a:r>
          </a:p>
          <a:p>
            <a:endParaRPr lang="he-IL" sz="2000" dirty="0">
              <a:latin typeface="Amasis MT Pro Black" panose="02040A04050005020304" pitchFamily="18" charset="0"/>
              <a:ea typeface="ADLaM Display" panose="02010000000000000000" pitchFamily="2" charset="0"/>
              <a:cs typeface="+mj-cs"/>
            </a:endParaRPr>
          </a:p>
          <a:p>
            <a:r>
              <a:rPr lang="he-IL" sz="2000" dirty="0">
                <a:latin typeface="Amasis MT Pro Black" panose="02040A04050005020304" pitchFamily="18" charset="0"/>
                <a:ea typeface="ADLaM Display" panose="02010000000000000000" pitchFamily="2" charset="0"/>
                <a:cs typeface="+mj-cs"/>
              </a:rPr>
              <a:t>בעוד ש-</a:t>
            </a:r>
            <a:r>
              <a:rPr lang="en-US" sz="2000" dirty="0">
                <a:latin typeface="Amasis MT Pro Black" panose="02040A04050005020304" pitchFamily="18" charset="0"/>
                <a:ea typeface="ADLaM Display" panose="02010000000000000000" pitchFamily="2" charset="0"/>
                <a:cs typeface="+mj-cs"/>
              </a:rPr>
              <a:t>approxCountDistinct</a:t>
            </a:r>
            <a:r>
              <a:rPr lang="he-IL" sz="2000" dirty="0">
                <a:latin typeface="Amasis MT Pro Black" panose="02040A04050005020304" pitchFamily="18" charset="0"/>
                <a:ea typeface="ADLaM Display" panose="02010000000000000000" pitchFamily="2" charset="0"/>
                <a:cs typeface="+mj-cs"/>
              </a:rPr>
              <a:t> יעיל יותר, הוא מספק קירוב וייתכן שלא יניב את הספירה המדויקת של הנתונים.</a:t>
            </a:r>
          </a:p>
          <a:p>
            <a:r>
              <a:rPr lang="he-IL" sz="2000" dirty="0">
                <a:latin typeface="Amasis MT Pro Black" panose="02040A04050005020304" pitchFamily="18" charset="0"/>
                <a:ea typeface="ADLaM Display" panose="02010000000000000000" pitchFamily="2" charset="0"/>
                <a:cs typeface="+mj-cs"/>
              </a:rPr>
              <a:t>הדיוק של הקירוב תלוי בשגיאה היחסית שפועלת על האלגוריתמים ההסתברותיים. </a:t>
            </a:r>
          </a:p>
          <a:p>
            <a:r>
              <a:rPr lang="he-IL" sz="2000" dirty="0">
                <a:latin typeface="Amasis MT Pro Black" panose="02040A04050005020304" pitchFamily="18" charset="0"/>
                <a:ea typeface="ADLaM Display" panose="02010000000000000000" pitchFamily="2" charset="0"/>
                <a:cs typeface="+mj-cs"/>
              </a:rPr>
              <a:t>זה שימושי כאשר אין צורך בספירה מדויקת של כל הנתונים או כאשר ישנן סט נתונים עצום ומה שמעניין אותנו הם הביצועים או כאשר ארצה הערכה מספרית של כמות נתונים ענקית,</a:t>
            </a:r>
          </a:p>
          <a:p>
            <a:r>
              <a:rPr lang="he-IL" sz="2000" dirty="0">
                <a:latin typeface="Amasis MT Pro Black" panose="02040A04050005020304" pitchFamily="18" charset="0"/>
                <a:ea typeface="ADLaM Display" panose="02010000000000000000" pitchFamily="2" charset="0"/>
                <a:cs typeface="+mj-cs"/>
              </a:rPr>
              <a:t>אך כאשר יש לי למשל </a:t>
            </a:r>
            <a:r>
              <a:rPr lang="en-US" sz="2000" dirty="0">
                <a:latin typeface="Amasis MT Pro Black" panose="02040A04050005020304" pitchFamily="18" charset="0"/>
                <a:ea typeface="ADLaM Display" panose="02010000000000000000" pitchFamily="2" charset="0"/>
                <a:cs typeface="+mj-cs"/>
              </a:rPr>
              <a:t>dataframe</a:t>
            </a:r>
            <a:r>
              <a:rPr lang="he-IL" sz="2000" dirty="0">
                <a:latin typeface="Amasis MT Pro Black" panose="02040A04050005020304" pitchFamily="18" charset="0"/>
                <a:ea typeface="ADLaM Display" panose="02010000000000000000" pitchFamily="2" charset="0"/>
                <a:cs typeface="+mj-cs"/>
              </a:rPr>
              <a:t> שבו אצטרך לנתח את כל השורות שקיימות בו אשתמש ב-</a:t>
            </a:r>
            <a:r>
              <a:rPr lang="en-US" sz="2000" dirty="0">
                <a:latin typeface="Amasis MT Pro Black" panose="02040A04050005020304" pitchFamily="18" charset="0"/>
                <a:ea typeface="ADLaM Display" panose="02010000000000000000" pitchFamily="2" charset="0"/>
                <a:cs typeface="+mj-cs"/>
              </a:rPr>
              <a:t>countDistinct</a:t>
            </a:r>
            <a:r>
              <a:rPr lang="he-IL" sz="2000" dirty="0">
                <a:latin typeface="Amasis MT Pro Black" panose="02040A04050005020304" pitchFamily="18" charset="0"/>
                <a:ea typeface="ADLaM Display" panose="02010000000000000000" pitchFamily="2" charset="0"/>
                <a:cs typeface="+mj-cs"/>
              </a:rPr>
              <a:t>.</a:t>
            </a: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spTree>
    <p:extLst>
      <p:ext uri="{BB962C8B-B14F-4D97-AF65-F5344CB8AC3E}">
        <p14:creationId xmlns:p14="http://schemas.microsoft.com/office/powerpoint/2010/main" val="39340093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13385" y="172416"/>
            <a:ext cx="9404723" cy="1400530"/>
          </a:xfrm>
        </p:spPr>
        <p:txBody>
          <a:bodyPr/>
          <a:lstStyle/>
          <a:p>
            <a:pPr algn="r"/>
            <a:r>
              <a:rPr lang="en-US" b="1" dirty="0"/>
              <a:t>Accumulators</a:t>
            </a:r>
            <a:r>
              <a:rPr lang="he-IL" dirty="0"/>
              <a:t> </a:t>
            </a:r>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1078568" y="952618"/>
            <a:ext cx="10939540" cy="3693319"/>
          </a:xfrm>
          <a:prstGeom prst="rect">
            <a:avLst/>
          </a:prstGeom>
          <a:noFill/>
        </p:spPr>
        <p:txBody>
          <a:bodyPr wrap="square" rtlCol="1">
            <a:spAutoFit/>
          </a:bodyPr>
          <a:lstStyle/>
          <a:p>
            <a:r>
              <a:rPr lang="he-IL" dirty="0">
                <a:latin typeface="Amasis MT Pro Black" panose="02040A04050005020304" pitchFamily="18" charset="0"/>
                <a:ea typeface="ADLaM Display" panose="02010000000000000000" pitchFamily="2" charset="0"/>
                <a:cs typeface="+mj-cs"/>
              </a:rPr>
              <a:t>אלו משתנים המשמשים לצבירה של ערכים על פני משימות מרובות בסביבת מחשוב מבוזרת . </a:t>
            </a:r>
          </a:p>
          <a:p>
            <a:r>
              <a:rPr lang="he-IL" dirty="0">
                <a:latin typeface="Amasis MT Pro Black" panose="02040A04050005020304" pitchFamily="18" charset="0"/>
                <a:ea typeface="ADLaM Display" panose="02010000000000000000" pitchFamily="2" charset="0"/>
                <a:cs typeface="+mj-cs"/>
              </a:rPr>
              <a:t>הם משמשים בעיקר לפעולות של סכומים או מונים בחישובים מקביליים, כאשר כל צומת </a:t>
            </a:r>
            <a:r>
              <a:rPr lang="en-US" dirty="0">
                <a:latin typeface="Amasis MT Pro Black" panose="02040A04050005020304" pitchFamily="18" charset="0"/>
                <a:ea typeface="ADLaM Display" panose="02010000000000000000" pitchFamily="2" charset="0"/>
                <a:cs typeface="+mj-cs"/>
              </a:rPr>
              <a:t>worker</a:t>
            </a:r>
            <a:r>
              <a:rPr lang="he-IL" dirty="0">
                <a:latin typeface="Amasis MT Pro Black" panose="02040A04050005020304" pitchFamily="18" charset="0"/>
                <a:ea typeface="ADLaM Display" panose="02010000000000000000" pitchFamily="2" charset="0"/>
                <a:cs typeface="+mj-cs"/>
              </a:rPr>
              <a:t> תורם למשתנה המשותף ותוכנית הדרייבר צוברת את התוצאה הסופית. משתנים אלה הם לכתיבה.</a:t>
            </a:r>
          </a:p>
          <a:p>
            <a:endParaRPr lang="he-IL" dirty="0">
              <a:latin typeface="Amasis MT Pro Black" panose="02040A04050005020304" pitchFamily="18" charset="0"/>
              <a:ea typeface="ADLaM Display" panose="02010000000000000000" pitchFamily="2" charset="0"/>
              <a:cs typeface="+mj-cs"/>
            </a:endParaRPr>
          </a:p>
          <a:p>
            <a:pPr marL="342900" indent="-342900">
              <a:buAutoNum type="arabicPeriod"/>
            </a:pPr>
            <a:r>
              <a:rPr lang="he-IL" dirty="0">
                <a:latin typeface="Amasis MT Pro Black" panose="02040A04050005020304" pitchFamily="18" charset="0"/>
                <a:ea typeface="ADLaM Display" panose="02010000000000000000" pitchFamily="2" charset="0"/>
                <a:cs typeface="+mj-cs"/>
              </a:rPr>
              <a:t>ניתנים לשינוי – משתנים אלה הם לכתיבה וניתנים לשינוי.</a:t>
            </a:r>
          </a:p>
          <a:p>
            <a:pPr marL="342900" indent="-342900">
              <a:buAutoNum type="arabicPeriod"/>
            </a:pPr>
            <a:r>
              <a:rPr lang="he-IL" dirty="0">
                <a:latin typeface="Amasis MT Pro Black" panose="02040A04050005020304" pitchFamily="18" charset="0"/>
                <a:ea typeface="ADLaM Display" panose="02010000000000000000" pitchFamily="2" charset="0"/>
                <a:cs typeface="+mj-cs"/>
              </a:rPr>
              <a:t>תכנית הדרייבר מאתחלת את המשתנה לערך התחלתי מסוים (בדרך כלל 0) וכל משימה יכולה לעדכן ערך זה. הדרייבר לאחר מכן אוסף את התוצאה הסופית של הצבירה.</a:t>
            </a:r>
          </a:p>
          <a:p>
            <a:pPr marL="342900" indent="-342900">
              <a:buAutoNum type="arabicPeriod"/>
            </a:pPr>
            <a:r>
              <a:rPr lang="he-IL" dirty="0">
                <a:latin typeface="Amasis MT Pro Black" panose="02040A04050005020304" pitchFamily="18" charset="0"/>
                <a:ea typeface="ADLaM Display" panose="02010000000000000000" pitchFamily="2" charset="0"/>
                <a:cs typeface="+mj-cs"/>
              </a:rPr>
              <a:t>ספארק דואג לכך שמשתני צבירה אלה יהיו עמידים לתקלות – אם עדכון הצבירה על ידי משימה מסוימת נכשלת, ספארק יבצע חישוב מחדש בצומת אחרת להבטיח שצבירת הערך לא תאבד.</a:t>
            </a: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pic>
        <p:nvPicPr>
          <p:cNvPr id="12" name="תמונה 11">
            <a:extLst>
              <a:ext uri="{FF2B5EF4-FFF2-40B4-BE49-F238E27FC236}">
                <a16:creationId xmlns:a16="http://schemas.microsoft.com/office/drawing/2014/main" id="{AD48D450-0009-FF7A-CE17-2E339C407D41}"/>
              </a:ext>
            </a:extLst>
          </p:cNvPr>
          <p:cNvPicPr>
            <a:picLocks noChangeAspect="1"/>
          </p:cNvPicPr>
          <p:nvPr/>
        </p:nvPicPr>
        <p:blipFill rotWithShape="1">
          <a:blip r:embed="rId2"/>
          <a:srcRect l="9808" t="41432" r="54077" b="14445"/>
          <a:stretch/>
        </p:blipFill>
        <p:spPr>
          <a:xfrm>
            <a:off x="1078568" y="3593803"/>
            <a:ext cx="10755393" cy="3024554"/>
          </a:xfrm>
          <a:prstGeom prst="rect">
            <a:avLst/>
          </a:prstGeom>
        </p:spPr>
      </p:pic>
    </p:spTree>
    <p:extLst>
      <p:ext uri="{BB962C8B-B14F-4D97-AF65-F5344CB8AC3E}">
        <p14:creationId xmlns:p14="http://schemas.microsoft.com/office/powerpoint/2010/main" val="11464083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585693" y="113405"/>
            <a:ext cx="9404723" cy="1400530"/>
          </a:xfrm>
        </p:spPr>
        <p:txBody>
          <a:bodyPr/>
          <a:lstStyle/>
          <a:p>
            <a:pPr algn="r"/>
            <a:r>
              <a:rPr lang="en-US" b="1" dirty="0"/>
              <a:t>Accumulators</a:t>
            </a:r>
            <a:endParaRPr lang="he-IL" b="1" dirty="0"/>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1050876" y="1040043"/>
            <a:ext cx="10939540" cy="1754326"/>
          </a:xfrm>
          <a:prstGeom prst="rect">
            <a:avLst/>
          </a:prstGeom>
          <a:noFill/>
        </p:spPr>
        <p:txBody>
          <a:bodyPr wrap="square" rtlCol="1">
            <a:spAutoFit/>
          </a:bodyPr>
          <a:lstStyle/>
          <a:p>
            <a:pPr marL="342900" indent="-342900">
              <a:buAutoNum type="arabicPeriod"/>
            </a:pPr>
            <a:r>
              <a:rPr lang="he-IL" dirty="0">
                <a:latin typeface="Amasis MT Pro Black" panose="02040A04050005020304" pitchFamily="18" charset="0"/>
                <a:ea typeface="ADLaM Display" panose="02010000000000000000" pitchFamily="2" charset="0"/>
                <a:cs typeface="+mj-cs"/>
              </a:rPr>
              <a:t>צבירה של ערכים – ספירת אלמנטים העומדים בקריטריונים ספציפיים על פני משימות מרובות.</a:t>
            </a:r>
          </a:p>
          <a:p>
            <a:pPr marL="342900" indent="-342900">
              <a:buAutoNum type="arabicPeriod"/>
            </a:pPr>
            <a:r>
              <a:rPr lang="he-IL" dirty="0">
                <a:latin typeface="Amasis MT Pro Black" panose="02040A04050005020304" pitchFamily="18" charset="0"/>
                <a:ea typeface="ADLaM Display" panose="02010000000000000000" pitchFamily="2" charset="0"/>
                <a:cs typeface="+mj-cs"/>
              </a:rPr>
              <a:t>ספירת רשומות לא תקינות .</a:t>
            </a:r>
          </a:p>
          <a:p>
            <a:pPr marL="342900" indent="-342900">
              <a:buAutoNum type="arabicPeriod"/>
            </a:pPr>
            <a:r>
              <a:rPr lang="he-IL" dirty="0">
                <a:latin typeface="Amasis MT Pro Black" panose="02040A04050005020304" pitchFamily="18" charset="0"/>
                <a:ea typeface="ADLaM Display" panose="02010000000000000000" pitchFamily="2" charset="0"/>
                <a:cs typeface="+mj-cs"/>
              </a:rPr>
              <a:t>כמה פעמים ספריית </a:t>
            </a:r>
            <a:r>
              <a:rPr lang="en-US" dirty="0">
                <a:latin typeface="Amasis MT Pro Black" panose="02040A04050005020304" pitchFamily="18" charset="0"/>
                <a:ea typeface="ADLaM Display" panose="02010000000000000000" pitchFamily="2" charset="0"/>
                <a:cs typeface="+mj-cs"/>
              </a:rPr>
              <a:t>API</a:t>
            </a:r>
            <a:r>
              <a:rPr lang="he-IL" dirty="0">
                <a:latin typeface="Amasis MT Pro Black" panose="02040A04050005020304" pitchFamily="18" charset="0"/>
                <a:ea typeface="ADLaM Display" panose="02010000000000000000" pitchFamily="2" charset="0"/>
                <a:cs typeface="+mj-cs"/>
              </a:rPr>
              <a:t> מסוימת נקראה? </a:t>
            </a: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pic>
        <p:nvPicPr>
          <p:cNvPr id="3" name="תמונה 2">
            <a:extLst>
              <a:ext uri="{FF2B5EF4-FFF2-40B4-BE49-F238E27FC236}">
                <a16:creationId xmlns:a16="http://schemas.microsoft.com/office/drawing/2014/main" id="{38C2F84B-65D6-966E-BA2D-413813B059BF}"/>
              </a:ext>
            </a:extLst>
          </p:cNvPr>
          <p:cNvPicPr>
            <a:picLocks noChangeAspect="1"/>
          </p:cNvPicPr>
          <p:nvPr/>
        </p:nvPicPr>
        <p:blipFill rotWithShape="1">
          <a:blip r:embed="rId2"/>
          <a:srcRect l="24077" t="22726" r="24577" b="3785"/>
          <a:stretch/>
        </p:blipFill>
        <p:spPr>
          <a:xfrm>
            <a:off x="2340843" y="1987826"/>
            <a:ext cx="9546357" cy="4611757"/>
          </a:xfrm>
          <a:prstGeom prst="rect">
            <a:avLst/>
          </a:prstGeom>
        </p:spPr>
      </p:pic>
    </p:spTree>
    <p:extLst>
      <p:ext uri="{BB962C8B-B14F-4D97-AF65-F5344CB8AC3E}">
        <p14:creationId xmlns:p14="http://schemas.microsoft.com/office/powerpoint/2010/main" val="238809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E758F9-2D99-9945-9E1E-31DC3EC206CA}"/>
              </a:ext>
            </a:extLst>
          </p:cNvPr>
          <p:cNvSpPr>
            <a:spLocks noGrp="1"/>
          </p:cNvSpPr>
          <p:nvPr>
            <p:ph type="title"/>
          </p:nvPr>
        </p:nvSpPr>
        <p:spPr>
          <a:xfrm>
            <a:off x="-936583" y="0"/>
            <a:ext cx="9404723" cy="1400530"/>
          </a:xfrm>
        </p:spPr>
        <p:txBody>
          <a:bodyPr/>
          <a:lstStyle/>
          <a:p>
            <a:pPr algn="r"/>
            <a:r>
              <a:rPr lang="he-IL" b="1" dirty="0"/>
              <a:t>מהו תהליך </a:t>
            </a:r>
            <a:r>
              <a:rPr lang="en-US" b="1" dirty="0"/>
              <a:t>ETL</a:t>
            </a:r>
            <a:r>
              <a:rPr lang="he-IL" b="1" dirty="0"/>
              <a:t> </a:t>
            </a:r>
          </a:p>
        </p:txBody>
      </p:sp>
      <p:pic>
        <p:nvPicPr>
          <p:cNvPr id="5" name="מציין מיקום תוכן 4" descr="תמונה שמכילה טקסט, תוכנה, תכונות מולטימדיה, מולטימדיה">
            <a:extLst>
              <a:ext uri="{FF2B5EF4-FFF2-40B4-BE49-F238E27FC236}">
                <a16:creationId xmlns:a16="http://schemas.microsoft.com/office/drawing/2014/main" id="{9708EE49-2564-75BB-790D-9D4873C577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175" t="20470" r="19897" b="16482"/>
          <a:stretch/>
        </p:blipFill>
        <p:spPr>
          <a:xfrm>
            <a:off x="778632" y="3187147"/>
            <a:ext cx="11147612" cy="3511827"/>
          </a:xfrm>
        </p:spPr>
      </p:pic>
      <p:sp>
        <p:nvSpPr>
          <p:cNvPr id="3" name="תיבת טקסט 2">
            <a:extLst>
              <a:ext uri="{FF2B5EF4-FFF2-40B4-BE49-F238E27FC236}">
                <a16:creationId xmlns:a16="http://schemas.microsoft.com/office/drawing/2014/main" id="{3DA9775A-DC28-8C25-9864-F1B8708C55A3}"/>
              </a:ext>
            </a:extLst>
          </p:cNvPr>
          <p:cNvSpPr txBox="1"/>
          <p:nvPr/>
        </p:nvSpPr>
        <p:spPr>
          <a:xfrm>
            <a:off x="712484" y="700265"/>
            <a:ext cx="11279907" cy="2585323"/>
          </a:xfrm>
          <a:prstGeom prst="rect">
            <a:avLst/>
          </a:prstGeom>
          <a:noFill/>
        </p:spPr>
        <p:txBody>
          <a:bodyPr wrap="square" rtlCol="1">
            <a:spAutoFit/>
          </a:bodyPr>
          <a:lstStyle/>
          <a:p>
            <a:r>
              <a:rPr lang="en-US" dirty="0">
                <a:latin typeface="Amasis MT Pro Black" panose="02040A04050005020304" pitchFamily="18" charset="0"/>
              </a:rPr>
              <a:t>ETL</a:t>
            </a:r>
            <a:r>
              <a:rPr lang="he-IL" dirty="0">
                <a:latin typeface="Amasis MT Pro Black" panose="02040A04050005020304" pitchFamily="18" charset="0"/>
              </a:rPr>
              <a:t> הוא תהליך מבוסס תוכנה באמצעותו מועברים נתונים ממערכות תפעוליות למחסן נתונים. התהליך כולל שלושה שלבים:</a:t>
            </a:r>
          </a:p>
          <a:p>
            <a:endParaRPr lang="he-IL" dirty="0">
              <a:latin typeface="Amasis MT Pro Black" panose="02040A04050005020304" pitchFamily="18" charset="0"/>
            </a:endParaRPr>
          </a:p>
          <a:p>
            <a:pPr marL="342900" indent="-342900">
              <a:buAutoNum type="arabicPeriod"/>
            </a:pPr>
            <a:r>
              <a:rPr lang="en-US" dirty="0">
                <a:solidFill>
                  <a:srgbClr val="FFC000"/>
                </a:solidFill>
                <a:latin typeface="Amasis MT Pro Black" panose="02040A04050005020304" pitchFamily="18" charset="0"/>
              </a:rPr>
              <a:t>Extract</a:t>
            </a:r>
            <a:r>
              <a:rPr lang="he-IL" dirty="0">
                <a:latin typeface="Amasis MT Pro Black" panose="02040A04050005020304" pitchFamily="18" charset="0"/>
              </a:rPr>
              <a:t> – הוצאת נתונים מקבצי המקור – בשלב זה מועתקים נתונים מהמקורות לבסיס נתונים ביניים –</a:t>
            </a:r>
            <a:r>
              <a:rPr lang="en-US" dirty="0">
                <a:solidFill>
                  <a:srgbClr val="FFFF00"/>
                </a:solidFill>
                <a:latin typeface="Amasis MT Pro Black" panose="02040A04050005020304" pitchFamily="18" charset="0"/>
              </a:rPr>
              <a:t>Staging</a:t>
            </a:r>
            <a:endParaRPr lang="he-IL" dirty="0">
              <a:solidFill>
                <a:srgbClr val="FFFF00"/>
              </a:solidFill>
              <a:latin typeface="Amasis MT Pro Black" panose="02040A04050005020304" pitchFamily="18" charset="0"/>
            </a:endParaRPr>
          </a:p>
          <a:p>
            <a:pPr marL="342900" indent="-342900">
              <a:buAutoNum type="arabicPeriod"/>
            </a:pPr>
            <a:r>
              <a:rPr lang="en-US" dirty="0">
                <a:solidFill>
                  <a:srgbClr val="FFC000"/>
                </a:solidFill>
                <a:latin typeface="Amasis MT Pro Black" panose="02040A04050005020304" pitchFamily="18" charset="0"/>
              </a:rPr>
              <a:t>Transform</a:t>
            </a:r>
            <a:r>
              <a:rPr lang="he-IL" dirty="0">
                <a:latin typeface="Amasis MT Pro Black" panose="02040A04050005020304" pitchFamily="18" charset="0"/>
              </a:rPr>
              <a:t> – הנתונים עוברים שינויים, כמו: סיכום נתונים פרטניים למידע אחד חשוב לשם בינה עסקית, שינוי מבנה נתונים.  לדוגמא: נתון על מכירה בודדת של מכשיר מסוים עשוי להיות מידע לא אידיאלי ולא מספיק כללי לצורך קבלת החלטות עסקיות ולכן הוא מסוכם לנתון כולל של כל המכירות באזור גאוגרפי מסוים.</a:t>
            </a:r>
          </a:p>
          <a:p>
            <a:pPr marL="342900" indent="-342900">
              <a:buAutoNum type="arabicPeriod"/>
            </a:pPr>
            <a:r>
              <a:rPr lang="en-US" dirty="0">
                <a:solidFill>
                  <a:srgbClr val="FFC000"/>
                </a:solidFill>
                <a:latin typeface="Amasis MT Pro Black" panose="02040A04050005020304" pitchFamily="18" charset="0"/>
              </a:rPr>
              <a:t>Load</a:t>
            </a:r>
            <a:r>
              <a:rPr lang="he-IL" dirty="0">
                <a:latin typeface="Amasis MT Pro Black" panose="02040A04050005020304" pitchFamily="18" charset="0"/>
              </a:rPr>
              <a:t> – בשלב זה נטענים הנתונים שעברו טרנספורמציה למחסן הנתונים , ובהמשך מוצגים בדוחות אשר משמשים את מקבלי ההחלטות בארגון. </a:t>
            </a:r>
          </a:p>
          <a:p>
            <a:pPr marL="342900" indent="-342900">
              <a:buAutoNum type="arabicPeriod"/>
            </a:pPr>
            <a:endParaRPr lang="he-IL" dirty="0"/>
          </a:p>
        </p:txBody>
      </p:sp>
    </p:spTree>
    <p:extLst>
      <p:ext uri="{BB962C8B-B14F-4D97-AF65-F5344CB8AC3E}">
        <p14:creationId xmlns:p14="http://schemas.microsoft.com/office/powerpoint/2010/main" val="2110237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63209" y="121413"/>
            <a:ext cx="9404723" cy="1400530"/>
          </a:xfrm>
        </p:spPr>
        <p:txBody>
          <a:bodyPr/>
          <a:lstStyle/>
          <a:p>
            <a:pPr algn="r"/>
            <a:r>
              <a:rPr lang="he-IL" b="1" dirty="0"/>
              <a:t>צמצום סריקות – </a:t>
            </a:r>
            <a:r>
              <a:rPr lang="en-US" b="1" dirty="0"/>
              <a:t>Minimize Scans</a:t>
            </a:r>
            <a:r>
              <a:rPr lang="he-IL" b="1" dirty="0"/>
              <a:t> </a:t>
            </a:r>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424068" y="1272252"/>
            <a:ext cx="11606103" cy="6401753"/>
          </a:xfrm>
          <a:prstGeom prst="rect">
            <a:avLst/>
          </a:prstGeom>
          <a:noFill/>
        </p:spPr>
        <p:txBody>
          <a:bodyPr wrap="square" rtlCol="1">
            <a:spAutoFit/>
          </a:bodyPr>
          <a:lstStyle/>
          <a:p>
            <a:r>
              <a:rPr lang="he-IL" dirty="0">
                <a:latin typeface="Aharoni" panose="02010803020104030203" pitchFamily="2" charset="-79"/>
                <a:ea typeface="ADLaM Display" panose="02010000000000000000" pitchFamily="2" charset="0"/>
                <a:cs typeface="+mj-cs"/>
              </a:rPr>
              <a:t>    </a:t>
            </a:r>
            <a:r>
              <a:rPr lang="he-IL" dirty="0">
                <a:latin typeface="Amasis MT Pro Black" panose="02040A04050005020304" pitchFamily="18" charset="0"/>
                <a:ea typeface="ADLaM Display" panose="02010000000000000000" pitchFamily="2" charset="0"/>
                <a:cs typeface="+mj-cs"/>
              </a:rPr>
              <a:t>מזעור סריקות היא אסטרטגיית אופטימיזציה מרכזית בעיבוד נתונים שמטרתה לצמצם את כמות הפעמים שמערך נתונים נקרא או נסרק.</a:t>
            </a:r>
          </a:p>
          <a:p>
            <a:r>
              <a:rPr lang="he-IL" dirty="0">
                <a:latin typeface="Amasis MT Pro Black" panose="02040A04050005020304" pitchFamily="18" charset="0"/>
                <a:ea typeface="ADLaM Display" panose="02010000000000000000" pitchFamily="2" charset="0"/>
                <a:cs typeface="+mj-cs"/>
              </a:rPr>
              <a:t>    אופטימיזציה זו חשובה במיוחד כאשר נתונים מבוזרים ומשתרעים על פני מספר צמתים במקביל. קריאת נתונים יכולה להיות פעולה עתירת משאבים. </a:t>
            </a:r>
          </a:p>
          <a:p>
            <a:endParaRPr lang="he-IL" dirty="0">
              <a:latin typeface="Amasis MT Pro Black" panose="02040A04050005020304" pitchFamily="18" charset="0"/>
              <a:ea typeface="ADLaM Display" panose="02010000000000000000" pitchFamily="2" charset="0"/>
              <a:cs typeface="+mj-cs"/>
            </a:endParaRPr>
          </a:p>
          <a:p>
            <a:r>
              <a:rPr lang="he-IL" sz="3200" dirty="0">
                <a:latin typeface="Amasis MT Pro Black" panose="02040A04050005020304" pitchFamily="18" charset="0"/>
                <a:ea typeface="ADLaM Display" panose="02010000000000000000" pitchFamily="2" charset="0"/>
                <a:cs typeface="+mj-cs"/>
              </a:rPr>
              <a:t>  </a:t>
            </a:r>
            <a:r>
              <a:rPr lang="he-IL" sz="3200" u="sng" dirty="0">
                <a:latin typeface="Amasis MT Pro Black" panose="02040A04050005020304" pitchFamily="18" charset="0"/>
                <a:ea typeface="ADLaM Display" panose="02010000000000000000" pitchFamily="2" charset="0"/>
                <a:cs typeface="+mj-cs"/>
              </a:rPr>
              <a:t>אסטרטגיות</a:t>
            </a:r>
            <a:r>
              <a:rPr lang="he-IL" dirty="0">
                <a:latin typeface="Amasis MT Pro Black" panose="02040A04050005020304" pitchFamily="18" charset="0"/>
                <a:ea typeface="ADLaM Display" panose="02010000000000000000" pitchFamily="2" charset="0"/>
                <a:cs typeface="+mj-cs"/>
              </a:rPr>
              <a:t> :</a:t>
            </a:r>
          </a:p>
          <a:p>
            <a:endParaRPr lang="he-IL" dirty="0">
              <a:latin typeface="Amasis MT Pro Black" panose="02040A04050005020304" pitchFamily="18" charset="0"/>
              <a:ea typeface="ADLaM Display" panose="02010000000000000000" pitchFamily="2" charset="0"/>
              <a:cs typeface="+mj-cs"/>
            </a:endParaRPr>
          </a:p>
          <a:p>
            <a:pPr marL="342900" indent="-342900">
              <a:buAutoNum type="arabicPeriod"/>
            </a:pPr>
            <a:r>
              <a:rPr lang="en-US" b="1" u="sng" dirty="0">
                <a:solidFill>
                  <a:schemeClr val="accent3"/>
                </a:solidFill>
                <a:latin typeface="Amasis MT Pro Black" panose="02040A04050005020304" pitchFamily="18" charset="0"/>
                <a:ea typeface="ADLaM Display" panose="02010000000000000000" pitchFamily="2" charset="0"/>
                <a:cs typeface="+mj-cs"/>
              </a:rPr>
              <a:t>Caching</a:t>
            </a:r>
            <a:r>
              <a:rPr lang="he-IL" dirty="0">
                <a:latin typeface="Amasis MT Pro Black" panose="02040A04050005020304" pitchFamily="18" charset="0"/>
                <a:ea typeface="ADLaM Display" panose="02010000000000000000" pitchFamily="2" charset="0"/>
                <a:cs typeface="+mj-cs"/>
              </a:rPr>
              <a:t> – אחסון נתונים וערכי ביניים בזיכרון כדי להימנע מסריקות חוזרות וקריאת הנתונים שוב ושוב ממקורות אחסון שונים.</a:t>
            </a:r>
          </a:p>
          <a:p>
            <a:pPr marL="342900" indent="-342900">
              <a:buAutoNum type="arabicPeriod"/>
            </a:pPr>
            <a:r>
              <a:rPr lang="en-US" b="1" u="sng" dirty="0">
                <a:solidFill>
                  <a:schemeClr val="accent3"/>
                </a:solidFill>
                <a:latin typeface="Amasis MT Pro Black" panose="02040A04050005020304" pitchFamily="18" charset="0"/>
                <a:ea typeface="ADLaM Display" panose="02010000000000000000" pitchFamily="2" charset="0"/>
                <a:cs typeface="+mj-cs"/>
              </a:rPr>
              <a:t>Indexing</a:t>
            </a:r>
            <a:r>
              <a:rPr lang="he-IL" dirty="0">
                <a:latin typeface="Amasis MT Pro Black" panose="02040A04050005020304" pitchFamily="18" charset="0"/>
                <a:ea typeface="ADLaM Display" panose="02010000000000000000" pitchFamily="2" charset="0"/>
                <a:cs typeface="+mj-cs"/>
              </a:rPr>
              <a:t> – יצירת אינדקסים לעמודות המשמשות בדרך כלל לפעולות כמו </a:t>
            </a:r>
            <a:r>
              <a:rPr lang="en-US" dirty="0">
                <a:latin typeface="Amasis MT Pro Black" panose="02040A04050005020304" pitchFamily="18" charset="0"/>
                <a:ea typeface="ADLaM Display" panose="02010000000000000000" pitchFamily="2" charset="0"/>
                <a:cs typeface="+mj-cs"/>
              </a:rPr>
              <a:t>join</a:t>
            </a:r>
            <a:r>
              <a:rPr lang="he-IL" dirty="0">
                <a:latin typeface="Amasis MT Pro Black" panose="02040A04050005020304" pitchFamily="18" charset="0"/>
                <a:ea typeface="ADLaM Display" panose="02010000000000000000" pitchFamily="2" charset="0"/>
                <a:cs typeface="+mj-cs"/>
              </a:rPr>
              <a:t> או סינון . יצירת אינדקסים מאפשרת אחזור נתונים מהיר יותר ללא צורך לסרוק את כל סט הנתונים.</a:t>
            </a:r>
          </a:p>
          <a:p>
            <a:pPr marL="342900" indent="-342900">
              <a:buAutoNum type="arabicPeriod"/>
            </a:pPr>
            <a:r>
              <a:rPr lang="he-IL" b="1" u="sng" dirty="0">
                <a:solidFill>
                  <a:schemeClr val="accent3"/>
                </a:solidFill>
                <a:latin typeface="Amasis MT Pro Black" panose="02040A04050005020304" pitchFamily="18" charset="0"/>
                <a:ea typeface="ADLaM Display" panose="02010000000000000000" pitchFamily="2" charset="0"/>
                <a:cs typeface="+mj-cs"/>
              </a:rPr>
              <a:t>הימנעות מ-</a:t>
            </a:r>
            <a:r>
              <a:rPr lang="en-US" b="1" u="sng" dirty="0">
                <a:solidFill>
                  <a:schemeClr val="accent3"/>
                </a:solidFill>
                <a:latin typeface="Amasis MT Pro Black" panose="02040A04050005020304" pitchFamily="18" charset="0"/>
                <a:ea typeface="ADLaM Display" panose="02010000000000000000" pitchFamily="2" charset="0"/>
                <a:cs typeface="+mj-cs"/>
              </a:rPr>
              <a:t>collect</a:t>
            </a:r>
            <a:r>
              <a:rPr lang="he-IL" b="1" dirty="0">
                <a:latin typeface="Amasis MT Pro Black" panose="02040A04050005020304" pitchFamily="18" charset="0"/>
                <a:ea typeface="ADLaM Display" panose="02010000000000000000" pitchFamily="2" charset="0"/>
                <a:cs typeface="+mj-cs"/>
              </a:rPr>
              <a:t> </a:t>
            </a:r>
            <a:r>
              <a:rPr lang="he-IL" dirty="0">
                <a:latin typeface="Amasis MT Pro Black" panose="02040A04050005020304" pitchFamily="18" charset="0"/>
                <a:ea typeface="ADLaM Display" panose="02010000000000000000" pitchFamily="2" charset="0"/>
                <a:cs typeface="+mj-cs"/>
              </a:rPr>
              <a:t>– אם אין צורך לאסוף את כל הנתונים על פני כל המחיצות אז פעולה זו אינה מומלצת בכלל. פעולה זו מצריכה מהדרייבר לאסוף את כל הנתונים על פני כל המחיצות בצמתים השונים ויכולה ליצור תקורה בזיכרון . אם כמות הנתונים היא גדולה מאוד, פעולה זו יכולה לגרום לבעיות בביצועים. אם יש צורך רק לבדוק שינויים על פי 100 עמודות ראשונות למשל אז רצוי להשתמש ב-</a:t>
            </a:r>
            <a:r>
              <a:rPr lang="en-US" dirty="0">
                <a:latin typeface="Amasis MT Pro Black" panose="02040A04050005020304" pitchFamily="18" charset="0"/>
                <a:ea typeface="ADLaM Display" panose="02010000000000000000" pitchFamily="2" charset="0"/>
                <a:cs typeface="+mj-cs"/>
              </a:rPr>
              <a:t>take(100)</a:t>
            </a:r>
            <a:r>
              <a:rPr lang="he-IL" dirty="0">
                <a:latin typeface="Amasis MT Pro Black" panose="02040A04050005020304" pitchFamily="18" charset="0"/>
                <a:ea typeface="ADLaM Display" panose="02010000000000000000" pitchFamily="2" charset="0"/>
                <a:cs typeface="+mj-cs"/>
              </a:rPr>
              <a:t> .</a:t>
            </a:r>
          </a:p>
          <a:p>
            <a:pPr marL="342900" indent="-342900">
              <a:buFontTx/>
              <a:buAutoNum type="arabicPeriod"/>
            </a:pPr>
            <a:r>
              <a:rPr lang="he-IL" b="1" u="sng" dirty="0">
                <a:solidFill>
                  <a:schemeClr val="accent3"/>
                </a:solidFill>
                <a:latin typeface="Amasis MT Pro Black" panose="02040A04050005020304" pitchFamily="18" charset="0"/>
                <a:ea typeface="ADLaM Display" panose="02010000000000000000" pitchFamily="2" charset="0"/>
                <a:cs typeface="+mj-cs"/>
              </a:rPr>
              <a:t>הימנעות מ-</a:t>
            </a:r>
            <a:r>
              <a:rPr lang="en-US" b="1" u="sng" dirty="0">
                <a:solidFill>
                  <a:schemeClr val="accent3"/>
                </a:solidFill>
                <a:latin typeface="Amasis MT Pro Black" panose="02040A04050005020304" pitchFamily="18" charset="0"/>
                <a:ea typeface="ADLaM Display" panose="02010000000000000000" pitchFamily="2" charset="0"/>
                <a:cs typeface="+mj-cs"/>
              </a:rPr>
              <a:t>count</a:t>
            </a:r>
            <a:r>
              <a:rPr lang="he-IL" u="sng" dirty="0">
                <a:solidFill>
                  <a:srgbClr val="00B0F0"/>
                </a:solidFill>
                <a:latin typeface="Amasis MT Pro Black" panose="02040A04050005020304" pitchFamily="18" charset="0"/>
                <a:ea typeface="ADLaM Display" panose="02010000000000000000" pitchFamily="2" charset="0"/>
                <a:cs typeface="+mj-cs"/>
              </a:rPr>
              <a:t> </a:t>
            </a:r>
            <a:r>
              <a:rPr lang="he-IL" dirty="0">
                <a:latin typeface="Amasis MT Pro Black" panose="02040A04050005020304" pitchFamily="18" charset="0"/>
                <a:ea typeface="ADLaM Display" panose="02010000000000000000" pitchFamily="2" charset="0"/>
                <a:cs typeface="+mj-cs"/>
              </a:rPr>
              <a:t>– בדומה להימנעות מ-</a:t>
            </a:r>
            <a:r>
              <a:rPr lang="en-US" dirty="0">
                <a:latin typeface="Amasis MT Pro Black" panose="02040A04050005020304" pitchFamily="18" charset="0"/>
                <a:ea typeface="ADLaM Display" panose="02010000000000000000" pitchFamily="2" charset="0"/>
                <a:cs typeface="+mj-cs"/>
              </a:rPr>
              <a:t>collect</a:t>
            </a:r>
            <a:r>
              <a:rPr lang="he-IL" dirty="0">
                <a:latin typeface="Amasis MT Pro Black" panose="02040A04050005020304" pitchFamily="18" charset="0"/>
                <a:ea typeface="ADLaM Display" panose="02010000000000000000" pitchFamily="2" charset="0"/>
                <a:cs typeface="+mj-cs"/>
              </a:rPr>
              <a:t> , אם אין צורך לבצע ספירה של כל הנתונים אז יש להימנע.</a:t>
            </a:r>
          </a:p>
          <a:p>
            <a:pPr marL="342900" indent="-342900">
              <a:buAutoNum type="arabicPeriod"/>
            </a:pPr>
            <a:r>
              <a:rPr lang="he-IL" b="1" u="sng" dirty="0">
                <a:solidFill>
                  <a:schemeClr val="accent3"/>
                </a:solidFill>
                <a:latin typeface="Amasis MT Pro Black" panose="02040A04050005020304" pitchFamily="18" charset="0"/>
                <a:ea typeface="ADLaM Display" panose="02010000000000000000" pitchFamily="2" charset="0"/>
                <a:cs typeface="+mj-cs"/>
              </a:rPr>
              <a:t>שימוש ב-</a:t>
            </a:r>
            <a:r>
              <a:rPr lang="en-US" b="1" u="sng" dirty="0">
                <a:solidFill>
                  <a:schemeClr val="accent3"/>
                </a:solidFill>
                <a:latin typeface="Amasis MT Pro Black" panose="02040A04050005020304" pitchFamily="18" charset="0"/>
                <a:ea typeface="ADLaM Display" panose="02010000000000000000" pitchFamily="2" charset="0"/>
                <a:cs typeface="+mj-cs"/>
              </a:rPr>
              <a:t>broadcast</a:t>
            </a:r>
            <a:r>
              <a:rPr lang="he-IL" dirty="0">
                <a:solidFill>
                  <a:srgbClr val="00B0F0"/>
                </a:solidFill>
                <a:latin typeface="Amasis MT Pro Black" panose="02040A04050005020304" pitchFamily="18" charset="0"/>
                <a:ea typeface="ADLaM Display" panose="02010000000000000000" pitchFamily="2" charset="0"/>
                <a:cs typeface="+mj-cs"/>
              </a:rPr>
              <a:t> </a:t>
            </a:r>
            <a:r>
              <a:rPr lang="he-IL" dirty="0">
                <a:latin typeface="Amasis MT Pro Black" panose="02040A04050005020304" pitchFamily="18" charset="0"/>
                <a:ea typeface="ADLaM Display" panose="02010000000000000000" pitchFamily="2" charset="0"/>
                <a:cs typeface="+mj-cs"/>
              </a:rPr>
              <a:t>– ממזער את שחזור הנתונים ואת סריקתם על ידי העתק חישוב ספציפי מראש לכל הצמתים</a:t>
            </a:r>
          </a:p>
          <a:p>
            <a:pPr marL="342900" indent="-342900">
              <a:buAutoNum type="arabicPeriod"/>
            </a:pPr>
            <a:r>
              <a:rPr lang="en-US" b="1" u="sng" dirty="0">
                <a:solidFill>
                  <a:schemeClr val="accent3"/>
                </a:solidFill>
                <a:latin typeface="Amasis MT Pro Black" panose="02040A04050005020304" pitchFamily="18" charset="0"/>
                <a:ea typeface="ADLaM Display" panose="02010000000000000000" pitchFamily="2" charset="0"/>
                <a:cs typeface="+mj-cs"/>
              </a:rPr>
              <a:t>predicate pushDown</a:t>
            </a:r>
            <a:r>
              <a:rPr lang="he-IL" u="sng" dirty="0">
                <a:solidFill>
                  <a:srgbClr val="00B0F0"/>
                </a:solidFill>
                <a:latin typeface="Amasis MT Pro Black" panose="02040A04050005020304" pitchFamily="18" charset="0"/>
                <a:ea typeface="ADLaM Display" panose="02010000000000000000" pitchFamily="2" charset="0"/>
                <a:cs typeface="+mj-cs"/>
              </a:rPr>
              <a:t> </a:t>
            </a:r>
            <a:r>
              <a:rPr lang="he-IL" dirty="0">
                <a:latin typeface="Amasis MT Pro Black" panose="02040A04050005020304" pitchFamily="18" charset="0"/>
                <a:ea typeface="ADLaM Display" panose="02010000000000000000" pitchFamily="2" charset="0"/>
                <a:cs typeface="+mj-cs"/>
              </a:rPr>
              <a:t>– בגישות המסורתיות , כל סט הנתונים היו נטענים למנוע העיבוד ואז הסינון היה מוחל בזיכרון במהלך ביצוע פעולות ספארק. דבר זה היה כרוך בהעברה מאסיבית  של נתונים דרך הרשת. באמצעות </a:t>
            </a:r>
            <a:r>
              <a:rPr lang="en-US" dirty="0">
                <a:latin typeface="Amasis MT Pro Black" panose="02040A04050005020304" pitchFamily="18" charset="0"/>
                <a:ea typeface="ADLaM Display" panose="02010000000000000000" pitchFamily="2" charset="0"/>
                <a:cs typeface="+mj-cs"/>
              </a:rPr>
              <a:t>predicate PushDown</a:t>
            </a:r>
            <a:r>
              <a:rPr lang="he-IL" dirty="0">
                <a:latin typeface="Amasis MT Pro Black" panose="02040A04050005020304" pitchFamily="18" charset="0"/>
                <a:ea typeface="ADLaM Display" panose="02010000000000000000" pitchFamily="2" charset="0"/>
                <a:cs typeface="+mj-cs"/>
              </a:rPr>
              <a:t> תנאי הסינון (הפרדיקט) מיושם קרוב למקור הדאטה שבו הוא אוחסן (כמו </a:t>
            </a:r>
            <a:r>
              <a:rPr lang="en-US" dirty="0">
                <a:latin typeface="Amasis MT Pro Black" panose="02040A04050005020304" pitchFamily="18" charset="0"/>
                <a:ea typeface="ADLaM Display" panose="02010000000000000000" pitchFamily="2" charset="0"/>
                <a:cs typeface="+mj-cs"/>
              </a:rPr>
              <a:t>HDFS</a:t>
            </a:r>
            <a:r>
              <a:rPr lang="he-IL" dirty="0">
                <a:latin typeface="Amasis MT Pro Black" panose="02040A04050005020304" pitchFamily="18" charset="0"/>
                <a:ea typeface="ADLaM Display" panose="02010000000000000000" pitchFamily="2" charset="0"/>
                <a:cs typeface="+mj-cs"/>
              </a:rPr>
              <a:t> למשל) . במקום לייבא את כל הנתונים למנוע העיבוד , מנוע העיבוד שולח שאילתה או בקשה לשכבת האחסון ומגדירה באופן ספציפי את תנאי הסינון, ורק סט נתונים רלוונטי מיישמים את התנאי. דבר זה מפחית את כמות העברת הנתונים מעל הרשת ואת פעולות ה-</a:t>
            </a:r>
            <a:r>
              <a:rPr lang="en-US" dirty="0">
                <a:latin typeface="Amasis MT Pro Black" panose="02040A04050005020304" pitchFamily="18" charset="0"/>
                <a:ea typeface="ADLaM Display" panose="02010000000000000000" pitchFamily="2" charset="0"/>
                <a:cs typeface="+mj-cs"/>
              </a:rPr>
              <a:t>I/O</a:t>
            </a:r>
            <a:r>
              <a:rPr lang="he-IL" dirty="0">
                <a:latin typeface="Amasis MT Pro Black" panose="02040A04050005020304" pitchFamily="18" charset="0"/>
                <a:ea typeface="ADLaM Display" panose="02010000000000000000" pitchFamily="2" charset="0"/>
                <a:cs typeface="+mj-cs"/>
              </a:rPr>
              <a:t> .</a:t>
            </a:r>
          </a:p>
          <a:p>
            <a:pPr marL="342900" indent="-342900">
              <a:buAutoNum type="arabicPeriod"/>
            </a:pPr>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spTree>
    <p:extLst>
      <p:ext uri="{BB962C8B-B14F-4D97-AF65-F5344CB8AC3E}">
        <p14:creationId xmlns:p14="http://schemas.microsoft.com/office/powerpoint/2010/main" val="35748285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50433" y="212734"/>
            <a:ext cx="9404723" cy="1400530"/>
          </a:xfrm>
        </p:spPr>
        <p:txBody>
          <a:bodyPr/>
          <a:lstStyle/>
          <a:p>
            <a:pPr algn="r"/>
            <a:r>
              <a:rPr lang="he-IL" b="1" dirty="0"/>
              <a:t>צמצום סריקות – </a:t>
            </a:r>
            <a:r>
              <a:rPr lang="en-US" b="1" dirty="0"/>
              <a:t>Minimize Scans</a:t>
            </a:r>
            <a:r>
              <a:rPr lang="he-IL" b="1" dirty="0"/>
              <a:t> </a:t>
            </a:r>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449053" y="1613264"/>
            <a:ext cx="11606103" cy="5632311"/>
          </a:xfrm>
          <a:prstGeom prst="rect">
            <a:avLst/>
          </a:prstGeom>
          <a:noFill/>
        </p:spPr>
        <p:txBody>
          <a:bodyPr wrap="square" rtlCol="1">
            <a:spAutoFit/>
          </a:bodyPr>
          <a:lstStyle/>
          <a:p>
            <a:r>
              <a:rPr lang="he-IL" sz="2400" dirty="0">
                <a:latin typeface="Aharoni" panose="02010803020104030203" pitchFamily="2" charset="-79"/>
                <a:ea typeface="ADLaM Display" panose="02010000000000000000" pitchFamily="2" charset="0"/>
                <a:cs typeface="+mj-cs"/>
              </a:rPr>
              <a:t>דוגמא פשוטה ל-</a:t>
            </a:r>
            <a:r>
              <a:rPr lang="en-US" sz="2400" dirty="0">
                <a:latin typeface="Aharoni" panose="02010803020104030203" pitchFamily="2" charset="-79"/>
                <a:ea typeface="ADLaM Display" panose="02010000000000000000" pitchFamily="2" charset="0"/>
                <a:cs typeface="+mj-cs"/>
              </a:rPr>
              <a:t>Predicate PushDown</a:t>
            </a:r>
            <a:r>
              <a:rPr lang="he-IL" sz="2400" dirty="0">
                <a:latin typeface="Aharoni" panose="02010803020104030203" pitchFamily="2" charset="-79"/>
                <a:ea typeface="ADLaM Display" panose="02010000000000000000" pitchFamily="2" charset="0"/>
                <a:cs typeface="+mj-cs"/>
              </a:rPr>
              <a:t> :</a:t>
            </a: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sz="2400" dirty="0">
              <a:latin typeface="Aharoni" panose="02010803020104030203" pitchFamily="2" charset="-79"/>
              <a:ea typeface="ADLaM Display" panose="02010000000000000000" pitchFamily="2" charset="0"/>
              <a:cs typeface="+mj-cs"/>
            </a:endParaRPr>
          </a:p>
          <a:p>
            <a:r>
              <a:rPr lang="he-IL" sz="2400" dirty="0">
                <a:latin typeface="Aharoni" panose="02010803020104030203" pitchFamily="2" charset="-79"/>
                <a:ea typeface="ADLaM Display" panose="02010000000000000000" pitchFamily="2" charset="0"/>
                <a:cs typeface="+mj-cs"/>
              </a:rPr>
              <a:t>בדוגמא זו ספארק קורא מקובץ </a:t>
            </a:r>
            <a:r>
              <a:rPr lang="en-US" sz="2400" dirty="0">
                <a:latin typeface="Aharoni" panose="02010803020104030203" pitchFamily="2" charset="-79"/>
                <a:ea typeface="ADLaM Display" panose="02010000000000000000" pitchFamily="2" charset="0"/>
                <a:cs typeface="+mj-cs"/>
              </a:rPr>
              <a:t>parquet</a:t>
            </a:r>
            <a:r>
              <a:rPr lang="he-IL" sz="2400" dirty="0">
                <a:latin typeface="Aharoni" panose="02010803020104030203" pitchFamily="2" charset="-79"/>
                <a:ea typeface="ADLaM Display" panose="02010000000000000000" pitchFamily="2" charset="0"/>
                <a:cs typeface="+mj-cs"/>
              </a:rPr>
              <a:t> רק שורות מעמודה 100 ואילך, ולמעשה מבצע </a:t>
            </a:r>
            <a:r>
              <a:rPr lang="en-US" sz="2400" dirty="0">
                <a:latin typeface="Aharoni" panose="02010803020104030203" pitchFamily="2" charset="-79"/>
                <a:ea typeface="ADLaM Display" panose="02010000000000000000" pitchFamily="2" charset="0"/>
                <a:cs typeface="+mj-cs"/>
              </a:rPr>
              <a:t>pushDown</a:t>
            </a:r>
            <a:r>
              <a:rPr lang="he-IL" sz="2400" dirty="0">
                <a:latin typeface="Aharoni" panose="02010803020104030203" pitchFamily="2" charset="-79"/>
                <a:ea typeface="ADLaM Display" panose="02010000000000000000" pitchFamily="2" charset="0"/>
                <a:cs typeface="+mj-cs"/>
              </a:rPr>
              <a:t> של תנאי סינון לקורא ה-</a:t>
            </a:r>
            <a:r>
              <a:rPr lang="en-US" sz="2400" dirty="0">
                <a:latin typeface="Aharoni" panose="02010803020104030203" pitchFamily="2" charset="-79"/>
                <a:ea typeface="ADLaM Display" panose="02010000000000000000" pitchFamily="2" charset="0"/>
                <a:cs typeface="+mj-cs"/>
              </a:rPr>
              <a:t>parquet</a:t>
            </a:r>
            <a:r>
              <a:rPr lang="he-IL" sz="2400" dirty="0">
                <a:latin typeface="Aharoni" panose="02010803020104030203" pitchFamily="2" charset="-79"/>
                <a:ea typeface="ADLaM Display" panose="02010000000000000000" pitchFamily="2" charset="0"/>
                <a:cs typeface="+mj-cs"/>
              </a:rPr>
              <a:t>.</a:t>
            </a:r>
          </a:p>
          <a:p>
            <a:pPr marL="342900" indent="-342900">
              <a:buAutoNum type="arabicPeriod"/>
            </a:pPr>
            <a:endParaRPr lang="he-IL" sz="2400" dirty="0">
              <a:latin typeface="Aharoni" panose="02010803020104030203" pitchFamily="2" charset="-79"/>
              <a:ea typeface="ADLaM Display" panose="02010000000000000000" pitchFamily="2" charset="0"/>
              <a:cs typeface="+mj-cs"/>
            </a:endParaRPr>
          </a:p>
          <a:p>
            <a:r>
              <a:rPr lang="he-IL" sz="2400" dirty="0">
                <a:latin typeface="Aharoni" panose="02010803020104030203" pitchFamily="2" charset="-79"/>
                <a:ea typeface="ADLaM Display" panose="02010000000000000000" pitchFamily="2" charset="0"/>
                <a:cs typeface="+mj-cs"/>
              </a:rPr>
              <a:t>7. </a:t>
            </a:r>
            <a:r>
              <a:rPr lang="en-US" sz="2400" b="1" u="sng" dirty="0">
                <a:solidFill>
                  <a:schemeClr val="accent3"/>
                </a:solidFill>
                <a:latin typeface="Aharoni" panose="02010803020104030203" pitchFamily="2" charset="-79"/>
                <a:ea typeface="ADLaM Display" panose="02010000000000000000" pitchFamily="2" charset="0"/>
                <a:cs typeface="+mj-cs"/>
              </a:rPr>
              <a:t>projection-pushDown</a:t>
            </a:r>
            <a:r>
              <a:rPr lang="he-IL" sz="2400" dirty="0">
                <a:latin typeface="Aharoni" panose="02010803020104030203" pitchFamily="2" charset="-79"/>
                <a:ea typeface="ADLaM Display" panose="02010000000000000000" pitchFamily="2" charset="0"/>
                <a:cs typeface="+mj-cs"/>
              </a:rPr>
              <a:t> – אותו עיקרון אך מבצע בחירה ספציפית של עמודות.</a:t>
            </a: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pic>
        <p:nvPicPr>
          <p:cNvPr id="4" name="תמונה 3">
            <a:extLst>
              <a:ext uri="{FF2B5EF4-FFF2-40B4-BE49-F238E27FC236}">
                <a16:creationId xmlns:a16="http://schemas.microsoft.com/office/drawing/2014/main" id="{4ACAC3B5-063A-01B3-0D51-4F76E9E8FADE}"/>
              </a:ext>
            </a:extLst>
          </p:cNvPr>
          <p:cNvPicPr>
            <a:picLocks noChangeAspect="1"/>
          </p:cNvPicPr>
          <p:nvPr/>
        </p:nvPicPr>
        <p:blipFill rotWithShape="1">
          <a:blip r:embed="rId2"/>
          <a:srcRect l="36604" t="43731" r="23657" b="38502"/>
          <a:stretch/>
        </p:blipFill>
        <p:spPr>
          <a:xfrm>
            <a:off x="4908734" y="2105926"/>
            <a:ext cx="7047948" cy="1815736"/>
          </a:xfrm>
          <a:prstGeom prst="rect">
            <a:avLst/>
          </a:prstGeom>
        </p:spPr>
      </p:pic>
    </p:spTree>
    <p:extLst>
      <p:ext uri="{BB962C8B-B14F-4D97-AF65-F5344CB8AC3E}">
        <p14:creationId xmlns:p14="http://schemas.microsoft.com/office/powerpoint/2010/main" val="2530557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51953" y="203299"/>
            <a:ext cx="9404723" cy="1400530"/>
          </a:xfrm>
        </p:spPr>
        <p:txBody>
          <a:bodyPr/>
          <a:lstStyle/>
          <a:p>
            <a:pPr algn="r"/>
            <a:r>
              <a:rPr lang="he-IL" b="1" dirty="0"/>
              <a:t>ניהול נכון של מחיצות</a:t>
            </a:r>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450573" y="1252472"/>
            <a:ext cx="11606103" cy="5816977"/>
          </a:xfrm>
          <a:prstGeom prst="rect">
            <a:avLst/>
          </a:prstGeom>
          <a:noFill/>
        </p:spPr>
        <p:txBody>
          <a:bodyPr wrap="square" rtlCol="1">
            <a:spAutoFit/>
          </a:bodyPr>
          <a:lstStyle/>
          <a:p>
            <a:pPr marL="285750" indent="-285750">
              <a:buFont typeface="Wingdings" panose="05000000000000000000" pitchFamily="2" charset="2"/>
              <a:buChar char="v"/>
            </a:pPr>
            <a:r>
              <a:rPr lang="he-IL" sz="2400" dirty="0">
                <a:latin typeface="Aharoni" panose="02010803020104030203" pitchFamily="2" charset="-79"/>
                <a:ea typeface="ADLaM Display" panose="02010000000000000000" pitchFamily="2" charset="0"/>
                <a:cs typeface="+mj-cs"/>
              </a:rPr>
              <a:t>השתמש ב-</a:t>
            </a:r>
            <a:r>
              <a:rPr lang="en-US" sz="2400" dirty="0">
                <a:latin typeface="Aharoni" panose="02010803020104030203" pitchFamily="2" charset="-79"/>
                <a:ea typeface="ADLaM Display" panose="02010000000000000000" pitchFamily="2" charset="0"/>
                <a:cs typeface="+mj-cs"/>
              </a:rPr>
              <a:t>Repartition</a:t>
            </a:r>
            <a:r>
              <a:rPr lang="he-IL" sz="2400" dirty="0">
                <a:latin typeface="Aharoni" panose="02010803020104030203" pitchFamily="2" charset="-79"/>
                <a:ea typeface="ADLaM Display" panose="02010000000000000000" pitchFamily="2" charset="0"/>
                <a:cs typeface="+mj-cs"/>
              </a:rPr>
              <a:t> אם ברצונך להגדיל את מספר המחיצות על מנת ליצור אוסף נתונים מבוזר ומקביל בצורה אחידה.</a:t>
            </a:r>
          </a:p>
          <a:p>
            <a:endParaRPr lang="he-IL" sz="2400" dirty="0">
              <a:latin typeface="Aharoni" panose="02010803020104030203" pitchFamily="2" charset="-79"/>
              <a:ea typeface="ADLaM Display" panose="02010000000000000000" pitchFamily="2" charset="0"/>
              <a:cs typeface="+mj-cs"/>
            </a:endParaRPr>
          </a:p>
          <a:p>
            <a:pPr marL="285750" indent="-285750">
              <a:buFont typeface="Wingdings" panose="05000000000000000000" pitchFamily="2" charset="2"/>
              <a:buChar char="v"/>
            </a:pPr>
            <a:r>
              <a:rPr lang="he-IL" sz="2400" dirty="0">
                <a:latin typeface="Aharoni" panose="02010803020104030203" pitchFamily="2" charset="-79"/>
                <a:ea typeface="ADLaM Display" panose="02010000000000000000" pitchFamily="2" charset="0"/>
                <a:cs typeface="+mj-cs"/>
              </a:rPr>
              <a:t>השתמש בזה כשהינך מזהה שחלק מהמחיצות שלך מאחסנות </a:t>
            </a:r>
            <a:r>
              <a:rPr lang="en-US" sz="2400" dirty="0">
                <a:latin typeface="Aharoni" panose="02010803020104030203" pitchFamily="2" charset="-79"/>
                <a:ea typeface="ADLaM Display" panose="02010000000000000000" pitchFamily="2" charset="0"/>
                <a:cs typeface="+mj-cs"/>
              </a:rPr>
              <a:t>Data</a:t>
            </a:r>
            <a:r>
              <a:rPr lang="he-IL" sz="2400" dirty="0">
                <a:latin typeface="Aharoni" panose="02010803020104030203" pitchFamily="2" charset="-79"/>
                <a:ea typeface="ADLaM Display" panose="02010000000000000000" pitchFamily="2" charset="0"/>
                <a:cs typeface="+mj-cs"/>
              </a:rPr>
              <a:t> בכמות משמעותית יותר ממחיצות אחרות על מנת ליצור איזון ומקביליות טובה.</a:t>
            </a:r>
          </a:p>
          <a:p>
            <a:endParaRPr lang="he-IL" sz="2400" dirty="0">
              <a:latin typeface="Aharoni" panose="02010803020104030203" pitchFamily="2" charset="-79"/>
              <a:ea typeface="ADLaM Display" panose="02010000000000000000" pitchFamily="2" charset="0"/>
              <a:cs typeface="+mj-cs"/>
            </a:endParaRPr>
          </a:p>
          <a:p>
            <a:pPr marL="285750" indent="-285750">
              <a:buFont typeface="Wingdings" panose="05000000000000000000" pitchFamily="2" charset="2"/>
              <a:buChar char="v"/>
            </a:pPr>
            <a:r>
              <a:rPr lang="he-IL" sz="2400" dirty="0">
                <a:latin typeface="Aharoni" panose="02010803020104030203" pitchFamily="2" charset="-79"/>
                <a:ea typeface="ADLaM Display" panose="02010000000000000000" pitchFamily="2" charset="0"/>
                <a:cs typeface="+mj-cs"/>
              </a:rPr>
              <a:t>יש לזכור שעל חשבון המקביליות והאחידות </a:t>
            </a:r>
            <a:r>
              <a:rPr lang="en-US" sz="2400" dirty="0">
                <a:latin typeface="Aharoni" panose="02010803020104030203" pitchFamily="2" charset="-79"/>
                <a:ea typeface="ADLaM Display" panose="02010000000000000000" pitchFamily="2" charset="0"/>
                <a:cs typeface="+mj-cs"/>
              </a:rPr>
              <a:t>Repartition</a:t>
            </a:r>
            <a:r>
              <a:rPr lang="he-IL" sz="2400" dirty="0">
                <a:latin typeface="Aharoni" panose="02010803020104030203" pitchFamily="2" charset="-79"/>
                <a:ea typeface="ADLaM Display" panose="02010000000000000000" pitchFamily="2" charset="0"/>
                <a:cs typeface="+mj-cs"/>
              </a:rPr>
              <a:t> מבצע </a:t>
            </a:r>
            <a:r>
              <a:rPr lang="en-US" sz="2400" dirty="0">
                <a:latin typeface="Aharoni" panose="02010803020104030203" pitchFamily="2" charset="-79"/>
                <a:ea typeface="ADLaM Display" panose="02010000000000000000" pitchFamily="2" charset="0"/>
                <a:cs typeface="+mj-cs"/>
              </a:rPr>
              <a:t>full-shuffling</a:t>
            </a:r>
            <a:r>
              <a:rPr lang="he-IL" sz="2400" dirty="0">
                <a:latin typeface="Aharoni" panose="02010803020104030203" pitchFamily="2" charset="-79"/>
                <a:ea typeface="ADLaM Display" panose="02010000000000000000" pitchFamily="2" charset="0"/>
                <a:cs typeface="+mj-cs"/>
              </a:rPr>
              <a:t> ולכן יש לקחת זאת בחשבון.</a:t>
            </a:r>
          </a:p>
          <a:p>
            <a:pPr marL="285750" indent="-285750">
              <a:buFont typeface="Wingdings" panose="05000000000000000000" pitchFamily="2" charset="2"/>
              <a:buChar char="v"/>
            </a:pPr>
            <a:endParaRPr lang="he-IL" sz="2400" dirty="0">
              <a:latin typeface="Aharoni" panose="02010803020104030203" pitchFamily="2" charset="-79"/>
              <a:ea typeface="ADLaM Display" panose="02010000000000000000" pitchFamily="2" charset="0"/>
              <a:cs typeface="+mj-cs"/>
            </a:endParaRPr>
          </a:p>
          <a:p>
            <a:pPr marL="285750" indent="-285750">
              <a:buFont typeface="Wingdings" panose="05000000000000000000" pitchFamily="2" charset="2"/>
              <a:buChar char="v"/>
            </a:pPr>
            <a:r>
              <a:rPr lang="he-IL" sz="2400" dirty="0">
                <a:latin typeface="Aharoni" panose="02010803020104030203" pitchFamily="2" charset="-79"/>
                <a:ea typeface="ADLaM Display" panose="02010000000000000000" pitchFamily="2" charset="0"/>
                <a:cs typeface="+mj-cs"/>
              </a:rPr>
              <a:t>השתמש ב-</a:t>
            </a:r>
            <a:r>
              <a:rPr lang="en-US" sz="2400" dirty="0">
                <a:latin typeface="Aharoni" panose="02010803020104030203" pitchFamily="2" charset="-79"/>
                <a:ea typeface="ADLaM Display" panose="02010000000000000000" pitchFamily="2" charset="0"/>
                <a:cs typeface="+mj-cs"/>
              </a:rPr>
              <a:t>coalesce</a:t>
            </a:r>
            <a:r>
              <a:rPr lang="he-IL" sz="2400" dirty="0">
                <a:latin typeface="Aharoni" panose="02010803020104030203" pitchFamily="2" charset="-79"/>
                <a:ea typeface="ADLaM Display" panose="02010000000000000000" pitchFamily="2" charset="0"/>
                <a:cs typeface="+mj-cs"/>
              </a:rPr>
              <a:t> אם ברצונך להקטין את מספר המחיצות. אמנם </a:t>
            </a:r>
            <a:r>
              <a:rPr lang="en-US" sz="2400" dirty="0">
                <a:latin typeface="Aharoni" panose="02010803020104030203" pitchFamily="2" charset="-79"/>
                <a:ea typeface="ADLaM Display" panose="02010000000000000000" pitchFamily="2" charset="0"/>
                <a:cs typeface="+mj-cs"/>
              </a:rPr>
              <a:t>Repartition</a:t>
            </a:r>
            <a:r>
              <a:rPr lang="he-IL" sz="2400" dirty="0">
                <a:latin typeface="Aharoni" panose="02010803020104030203" pitchFamily="2" charset="-79"/>
                <a:ea typeface="ADLaM Display" panose="02010000000000000000" pitchFamily="2" charset="0"/>
                <a:cs typeface="+mj-cs"/>
              </a:rPr>
              <a:t> גם יכול להקטין את מספר המחיצות אבל למשימה זו </a:t>
            </a:r>
            <a:r>
              <a:rPr lang="en-US" sz="2400" dirty="0">
                <a:latin typeface="Aharoni" panose="02010803020104030203" pitchFamily="2" charset="-79"/>
                <a:ea typeface="ADLaM Display" panose="02010000000000000000" pitchFamily="2" charset="0"/>
                <a:cs typeface="+mj-cs"/>
              </a:rPr>
              <a:t>coalesce</a:t>
            </a:r>
            <a:r>
              <a:rPr lang="he-IL" sz="2400" dirty="0">
                <a:latin typeface="Aharoni" panose="02010803020104030203" pitchFamily="2" charset="-79"/>
                <a:ea typeface="ADLaM Display" panose="02010000000000000000" pitchFamily="2" charset="0"/>
                <a:cs typeface="+mj-cs"/>
              </a:rPr>
              <a:t> עדיף בהרבה כיוון שהוא מנסה להימנע מ-</a:t>
            </a:r>
            <a:r>
              <a:rPr lang="en-US" sz="2400" dirty="0">
                <a:latin typeface="Aharoni" panose="02010803020104030203" pitchFamily="2" charset="-79"/>
                <a:ea typeface="ADLaM Display" panose="02010000000000000000" pitchFamily="2" charset="0"/>
                <a:cs typeface="+mj-cs"/>
              </a:rPr>
              <a:t>shuffling</a:t>
            </a:r>
            <a:r>
              <a:rPr lang="he-IL" sz="2400" dirty="0">
                <a:latin typeface="Aharoni" panose="02010803020104030203" pitchFamily="2" charset="-79"/>
                <a:ea typeface="ADLaM Display" panose="02010000000000000000" pitchFamily="2" charset="0"/>
                <a:cs typeface="+mj-cs"/>
              </a:rPr>
              <a:t> . שימוש ב-</a:t>
            </a:r>
            <a:r>
              <a:rPr lang="en-US" sz="2400" dirty="0">
                <a:latin typeface="Aharoni" panose="02010803020104030203" pitchFamily="2" charset="-79"/>
                <a:ea typeface="ADLaM Display" panose="02010000000000000000" pitchFamily="2" charset="0"/>
                <a:cs typeface="+mj-cs"/>
              </a:rPr>
              <a:t>coalesce</a:t>
            </a:r>
            <a:r>
              <a:rPr lang="he-IL" sz="2400" dirty="0">
                <a:latin typeface="Aharoni" panose="02010803020104030203" pitchFamily="2" charset="-79"/>
                <a:ea typeface="ADLaM Display" panose="02010000000000000000" pitchFamily="2" charset="0"/>
                <a:cs typeface="+mj-cs"/>
              </a:rPr>
              <a:t> בעל ביצועים טובים יותר .</a:t>
            </a:r>
          </a:p>
          <a:p>
            <a:pPr marL="285750" indent="-285750">
              <a:buFont typeface="Wingdings" panose="05000000000000000000" pitchFamily="2" charset="2"/>
              <a:buChar char="v"/>
            </a:pPr>
            <a:endParaRPr lang="he-IL" sz="2400" dirty="0">
              <a:latin typeface="Aharoni" panose="02010803020104030203" pitchFamily="2" charset="-79"/>
              <a:ea typeface="ADLaM Display" panose="02010000000000000000" pitchFamily="2" charset="0"/>
              <a:cs typeface="+mj-cs"/>
            </a:endParaRPr>
          </a:p>
          <a:p>
            <a:pPr marL="285750" indent="-285750">
              <a:buFont typeface="Wingdings" panose="05000000000000000000" pitchFamily="2" charset="2"/>
              <a:buChar char="v"/>
            </a:pPr>
            <a:r>
              <a:rPr lang="he-IL" sz="2400" dirty="0">
                <a:latin typeface="Aharoni" panose="02010803020104030203" pitchFamily="2" charset="-79"/>
                <a:ea typeface="ADLaM Display" panose="02010000000000000000" pitchFamily="2" charset="0"/>
                <a:cs typeface="+mj-cs"/>
              </a:rPr>
              <a:t>זכור שהבחירה תמיד תלויה בצרכים הספציפיים ביישום הספארק שלך ובאופי הנתונים!</a:t>
            </a: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spTree>
    <p:extLst>
      <p:ext uri="{BB962C8B-B14F-4D97-AF65-F5344CB8AC3E}">
        <p14:creationId xmlns:p14="http://schemas.microsoft.com/office/powerpoint/2010/main" val="32121857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781455" y="0"/>
            <a:ext cx="9404723" cy="1400530"/>
          </a:xfrm>
        </p:spPr>
        <p:txBody>
          <a:bodyPr/>
          <a:lstStyle/>
          <a:p>
            <a:pPr algn="r"/>
            <a:r>
              <a:rPr lang="he-IL" b="1" dirty="0"/>
              <a:t>הימנעות מ-</a:t>
            </a:r>
            <a:r>
              <a:rPr lang="en-US" b="1" dirty="0"/>
              <a:t>UDF</a:t>
            </a:r>
            <a:r>
              <a:rPr lang="he-IL" b="1" dirty="0"/>
              <a:t> ושימוש ב-</a:t>
            </a:r>
            <a:r>
              <a:rPr lang="en-US" b="1" dirty="0"/>
              <a:t>lambda</a:t>
            </a:r>
            <a:r>
              <a:rPr lang="he-IL" b="1" dirty="0"/>
              <a:t> </a:t>
            </a:r>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450573" y="1053690"/>
            <a:ext cx="11606103" cy="4862870"/>
          </a:xfrm>
          <a:prstGeom prst="rect">
            <a:avLst/>
          </a:prstGeom>
          <a:noFill/>
        </p:spPr>
        <p:txBody>
          <a:bodyPr wrap="square" rtlCol="1">
            <a:spAutoFit/>
          </a:bodyPr>
          <a:lstStyle/>
          <a:p>
            <a:r>
              <a:rPr lang="he-IL" sz="3200" dirty="0">
                <a:latin typeface="Aharoni" panose="02010803020104030203" pitchFamily="2" charset="-79"/>
                <a:ea typeface="ADLaM Display" panose="02010000000000000000" pitchFamily="2" charset="0"/>
                <a:cs typeface="+mj-cs"/>
              </a:rPr>
              <a:t>בנייה של פונקציות ידניות הן הכרחיות כאשר יש צורך לפרוס את הקוד שלנו לכמה שורות ידניות שקשה לכתוב אותן בשורה אחת .פונקציות </a:t>
            </a:r>
            <a:r>
              <a:rPr lang="en-US" sz="3200" dirty="0">
                <a:latin typeface="Aharoni" panose="02010803020104030203" pitchFamily="2" charset="-79"/>
                <a:ea typeface="ADLaM Display" panose="02010000000000000000" pitchFamily="2" charset="0"/>
                <a:cs typeface="+mj-cs"/>
              </a:rPr>
              <a:t>UDF</a:t>
            </a:r>
            <a:r>
              <a:rPr lang="he-IL" sz="3200" dirty="0">
                <a:latin typeface="Aharoni" panose="02010803020104030203" pitchFamily="2" charset="-79"/>
                <a:ea typeface="ADLaM Display" panose="02010000000000000000" pitchFamily="2" charset="0"/>
                <a:cs typeface="+mj-cs"/>
              </a:rPr>
              <a:t> גמישות ונוחות לעין.</a:t>
            </a:r>
          </a:p>
          <a:p>
            <a:r>
              <a:rPr lang="he-IL" sz="3200" dirty="0">
                <a:latin typeface="Aharoni" panose="02010803020104030203" pitchFamily="2" charset="-79"/>
                <a:ea typeface="ADLaM Display" panose="02010000000000000000" pitchFamily="2" charset="0"/>
                <a:cs typeface="+mj-cs"/>
              </a:rPr>
              <a:t>הבעייתיות היא ש</a:t>
            </a:r>
            <a:r>
              <a:rPr lang="en-US" sz="3200" dirty="0">
                <a:latin typeface="Aharoni" panose="02010803020104030203" pitchFamily="2" charset="-79"/>
                <a:ea typeface="ADLaM Display" panose="02010000000000000000" pitchFamily="2" charset="0"/>
                <a:cs typeface="+mj-cs"/>
              </a:rPr>
              <a:t>UDF </a:t>
            </a:r>
            <a:r>
              <a:rPr lang="he-IL" sz="3200" dirty="0">
                <a:latin typeface="Aharoni" panose="02010803020104030203" pitchFamily="2" charset="-79"/>
                <a:ea typeface="ADLaM Display" panose="02010000000000000000" pitchFamily="2" charset="0"/>
                <a:cs typeface="+mj-cs"/>
              </a:rPr>
              <a:t> עלול ליצור לוגיקות ופעולות שאינן </a:t>
            </a:r>
            <a:r>
              <a:rPr lang="en-US" sz="3200" dirty="0">
                <a:latin typeface="Aharoni" panose="02010803020104030203" pitchFamily="2" charset="-79"/>
                <a:ea typeface="ADLaM Display" panose="02010000000000000000" pitchFamily="2" charset="0"/>
                <a:cs typeface="+mj-cs"/>
              </a:rPr>
              <a:t>built in</a:t>
            </a:r>
            <a:r>
              <a:rPr lang="he-IL" sz="3200" dirty="0">
                <a:latin typeface="Aharoni" panose="02010803020104030203" pitchFamily="2" charset="-79"/>
                <a:ea typeface="ADLaM Display" panose="02010000000000000000" pitchFamily="2" charset="0"/>
                <a:cs typeface="+mj-cs"/>
              </a:rPr>
              <a:t> .</a:t>
            </a:r>
          </a:p>
          <a:p>
            <a:r>
              <a:rPr lang="he-IL" sz="3200" dirty="0">
                <a:latin typeface="Aharoni" panose="02010803020104030203" pitchFamily="2" charset="-79"/>
                <a:ea typeface="ADLaM Display" panose="02010000000000000000" pitchFamily="2" charset="0"/>
                <a:cs typeface="+mj-cs"/>
              </a:rPr>
              <a:t>ככל שיהיו יותר שורות קוד , טרנספורמציות, לוגיקות מורכבות , ה-</a:t>
            </a:r>
            <a:r>
              <a:rPr lang="en-US" sz="3200" dirty="0">
                <a:latin typeface="Aharoni" panose="02010803020104030203" pitchFamily="2" charset="-79"/>
                <a:ea typeface="ADLaM Display" panose="02010000000000000000" pitchFamily="2" charset="0"/>
                <a:cs typeface="+mj-cs"/>
              </a:rPr>
              <a:t>driver</a:t>
            </a:r>
            <a:r>
              <a:rPr lang="he-IL" sz="3200" dirty="0">
                <a:latin typeface="Aharoni" panose="02010803020104030203" pitchFamily="2" charset="-79"/>
                <a:ea typeface="ADLaM Display" panose="02010000000000000000" pitchFamily="2" charset="0"/>
                <a:cs typeface="+mj-cs"/>
              </a:rPr>
              <a:t> יבצע סיריאליזציה ודה-סיריאליזציה בתכיפות יותר כאשר הוא מעביר</a:t>
            </a:r>
          </a:p>
          <a:p>
            <a:r>
              <a:rPr lang="he-IL" sz="3200" dirty="0">
                <a:latin typeface="Aharoni" panose="02010803020104030203" pitchFamily="2" charset="-79"/>
                <a:ea typeface="ADLaM Display" panose="02010000000000000000" pitchFamily="2" charset="0"/>
                <a:cs typeface="+mj-cs"/>
              </a:rPr>
              <a:t>אותם לצמתי העבודה.</a:t>
            </a:r>
          </a:p>
          <a:p>
            <a:r>
              <a:rPr lang="he-IL" sz="3200" dirty="0">
                <a:latin typeface="Aharoni" panose="02010803020104030203" pitchFamily="2" charset="-79"/>
                <a:ea typeface="ADLaM Display" panose="02010000000000000000" pitchFamily="2" charset="0"/>
                <a:cs typeface="+mj-cs"/>
              </a:rPr>
              <a:t>בפונקציות </a:t>
            </a:r>
            <a:r>
              <a:rPr lang="en-US" sz="3200" dirty="0">
                <a:latin typeface="Aharoni" panose="02010803020104030203" pitchFamily="2" charset="-79"/>
                <a:ea typeface="ADLaM Display" panose="02010000000000000000" pitchFamily="2" charset="0"/>
                <a:cs typeface="+mj-cs"/>
              </a:rPr>
              <a:t>lambda</a:t>
            </a:r>
            <a:r>
              <a:rPr lang="he-IL" sz="3200" dirty="0">
                <a:latin typeface="Aharoni" panose="02010803020104030203" pitchFamily="2" charset="-79"/>
                <a:ea typeface="ADLaM Display" panose="02010000000000000000" pitchFamily="2" charset="0"/>
                <a:cs typeface="+mj-cs"/>
              </a:rPr>
              <a:t> הטרנספורמציות והלוגיקה מובנים בתוכה והאופטימיזציה טובה וקומפקטית יותר.</a:t>
            </a: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spTree>
    <p:extLst>
      <p:ext uri="{BB962C8B-B14F-4D97-AF65-F5344CB8AC3E}">
        <p14:creationId xmlns:p14="http://schemas.microsoft.com/office/powerpoint/2010/main" val="1532648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285037" y="0"/>
            <a:ext cx="9404723" cy="1400530"/>
          </a:xfrm>
        </p:spPr>
        <p:txBody>
          <a:bodyPr/>
          <a:lstStyle/>
          <a:p>
            <a:pPr algn="r"/>
            <a:r>
              <a:rPr lang="he-IL" b="1" dirty="0"/>
              <a:t>הבנה מעמיקה וביצוע מעקבים ב-</a:t>
            </a:r>
            <a:r>
              <a:rPr lang="en-US" b="1" dirty="0"/>
              <a:t>Spark UI</a:t>
            </a:r>
            <a:endParaRPr lang="he-IL" b="1" dirty="0"/>
          </a:p>
        </p:txBody>
      </p:sp>
      <p:sp>
        <p:nvSpPr>
          <p:cNvPr id="8" name="תיבת טקסט 7">
            <a:extLst>
              <a:ext uri="{FF2B5EF4-FFF2-40B4-BE49-F238E27FC236}">
                <a16:creationId xmlns:a16="http://schemas.microsoft.com/office/drawing/2014/main" id="{47B86BCC-0391-34B1-A623-ED39C8E969E8}"/>
              </a:ext>
            </a:extLst>
          </p:cNvPr>
          <p:cNvSpPr txBox="1"/>
          <p:nvPr/>
        </p:nvSpPr>
        <p:spPr>
          <a:xfrm>
            <a:off x="450573" y="1053690"/>
            <a:ext cx="11606103" cy="4370427"/>
          </a:xfrm>
          <a:prstGeom prst="rect">
            <a:avLst/>
          </a:prstGeom>
          <a:noFill/>
        </p:spPr>
        <p:txBody>
          <a:bodyPr wrap="square" rtlCol="1">
            <a:spAutoFit/>
          </a:bodyPr>
          <a:lstStyle/>
          <a:p>
            <a:endParaRPr lang="he-IL" dirty="0">
              <a:latin typeface="Aharoni" panose="02010803020104030203" pitchFamily="2" charset="-79"/>
              <a:ea typeface="ADLaM Display" panose="02010000000000000000" pitchFamily="2" charset="0"/>
              <a:cs typeface="+mj-cs"/>
            </a:endParaRPr>
          </a:p>
          <a:p>
            <a:r>
              <a:rPr lang="en-US" sz="3200" dirty="0">
                <a:latin typeface="Aharoni" panose="02010803020104030203" pitchFamily="2" charset="-79"/>
                <a:ea typeface="ADLaM Display" panose="02010000000000000000" pitchFamily="2" charset="0"/>
                <a:cs typeface="+mj-cs"/>
              </a:rPr>
              <a:t>Spark UI</a:t>
            </a:r>
            <a:r>
              <a:rPr lang="he-IL" sz="3200" dirty="0">
                <a:latin typeface="Aharoni" panose="02010803020104030203" pitchFamily="2" charset="-79"/>
                <a:ea typeface="ADLaM Display" panose="02010000000000000000" pitchFamily="2" charset="0"/>
                <a:cs typeface="+mj-cs"/>
              </a:rPr>
              <a:t> הוא הדפדפן שמציג לנו את כל הנתונים לגבי היישום שלנו בספארק:  מסלול ה-</a:t>
            </a:r>
            <a:r>
              <a:rPr lang="en-US" sz="3200" dirty="0">
                <a:latin typeface="Aharoni" panose="02010803020104030203" pitchFamily="2" charset="-79"/>
                <a:ea typeface="ADLaM Display" panose="02010000000000000000" pitchFamily="2" charset="0"/>
                <a:cs typeface="+mj-cs"/>
              </a:rPr>
              <a:t>DAG</a:t>
            </a:r>
            <a:r>
              <a:rPr lang="he-IL" sz="3200" dirty="0">
                <a:latin typeface="Aharoni" panose="02010803020104030203" pitchFamily="2" charset="-79"/>
                <a:ea typeface="ADLaM Display" panose="02010000000000000000" pitchFamily="2" charset="0"/>
                <a:cs typeface="+mj-cs"/>
              </a:rPr>
              <a:t> , </a:t>
            </a:r>
            <a:r>
              <a:rPr lang="en-US" sz="3200" dirty="0">
                <a:latin typeface="Aharoni" panose="02010803020104030203" pitchFamily="2" charset="-79"/>
                <a:ea typeface="ADLaM Display" panose="02010000000000000000" pitchFamily="2" charset="0"/>
                <a:cs typeface="+mj-cs"/>
              </a:rPr>
              <a:t>stages</a:t>
            </a:r>
            <a:r>
              <a:rPr lang="he-IL" sz="3200" dirty="0">
                <a:latin typeface="Aharoni" panose="02010803020104030203" pitchFamily="2" charset="-79"/>
                <a:ea typeface="ADLaM Display" panose="02010000000000000000" pitchFamily="2" charset="0"/>
                <a:cs typeface="+mj-cs"/>
              </a:rPr>
              <a:t> ,</a:t>
            </a:r>
            <a:r>
              <a:rPr lang="en-US" sz="3200" dirty="0">
                <a:latin typeface="Aharoni" panose="02010803020104030203" pitchFamily="2" charset="-79"/>
                <a:ea typeface="ADLaM Display" panose="02010000000000000000" pitchFamily="2" charset="0"/>
                <a:cs typeface="+mj-cs"/>
              </a:rPr>
              <a:t>job</a:t>
            </a:r>
            <a:r>
              <a:rPr lang="he-IL" sz="3200" dirty="0">
                <a:latin typeface="Aharoni" panose="02010803020104030203" pitchFamily="2" charset="-79"/>
                <a:ea typeface="ADLaM Display" panose="02010000000000000000" pitchFamily="2" charset="0"/>
                <a:cs typeface="+mj-cs"/>
              </a:rPr>
              <a:t> , משימות, פעולות קריאה וכתיבה,</a:t>
            </a:r>
          </a:p>
          <a:p>
            <a:r>
              <a:rPr lang="he-IL" sz="3200" dirty="0">
                <a:latin typeface="Aharoni" panose="02010803020104030203" pitchFamily="2" charset="-79"/>
                <a:ea typeface="ADLaM Display" panose="02010000000000000000" pitchFamily="2" charset="0"/>
                <a:cs typeface="+mj-cs"/>
              </a:rPr>
              <a:t>פעולות </a:t>
            </a:r>
            <a:r>
              <a:rPr lang="en-US" sz="3200" dirty="0">
                <a:latin typeface="Aharoni" panose="02010803020104030203" pitchFamily="2" charset="-79"/>
                <a:ea typeface="ADLaM Display" panose="02010000000000000000" pitchFamily="2" charset="0"/>
                <a:cs typeface="+mj-cs"/>
              </a:rPr>
              <a:t>shuffle</a:t>
            </a:r>
            <a:r>
              <a:rPr lang="he-IL" sz="3200" dirty="0">
                <a:latin typeface="Aharoni" panose="02010803020104030203" pitchFamily="2" charset="-79"/>
                <a:ea typeface="ADLaM Display" panose="02010000000000000000" pitchFamily="2" charset="0"/>
                <a:cs typeface="+mj-cs"/>
              </a:rPr>
              <a:t> , זיכרון , מחיצות ,פעולת המעבד, פעולת ה-</a:t>
            </a:r>
            <a:r>
              <a:rPr lang="en-US" sz="3200" dirty="0">
                <a:latin typeface="Aharoni" panose="02010803020104030203" pitchFamily="2" charset="-79"/>
                <a:ea typeface="ADLaM Display" panose="02010000000000000000" pitchFamily="2" charset="0"/>
                <a:cs typeface="+mj-cs"/>
              </a:rPr>
              <a:t>executor</a:t>
            </a:r>
            <a:r>
              <a:rPr lang="he-IL" sz="3200" dirty="0">
                <a:latin typeface="Aharoni" panose="02010803020104030203" pitchFamily="2" charset="-79"/>
                <a:ea typeface="ADLaM Display" panose="02010000000000000000" pitchFamily="2" charset="0"/>
                <a:cs typeface="+mj-cs"/>
              </a:rPr>
              <a:t> , הזמן שלקח לכל משימה , כמה משימות הושלמו והמון מידע לגבי איך היישום שלנו רץ וכיצד הוא משתמש במשאביו. הבנה עמוקה של כיצד פועלת כל קטגוריה ב-</a:t>
            </a:r>
            <a:r>
              <a:rPr lang="en-US" sz="3200" dirty="0">
                <a:latin typeface="Aharoni" panose="02010803020104030203" pitchFamily="2" charset="-79"/>
                <a:ea typeface="ADLaM Display" panose="02010000000000000000" pitchFamily="2" charset="0"/>
                <a:cs typeface="+mj-cs"/>
              </a:rPr>
              <a:t>Spark UI</a:t>
            </a:r>
            <a:r>
              <a:rPr lang="he-IL" sz="3200" dirty="0">
                <a:latin typeface="Aharoni" panose="02010803020104030203" pitchFamily="2" charset="-79"/>
                <a:ea typeface="ADLaM Display" panose="02010000000000000000" pitchFamily="2" charset="0"/>
                <a:cs typeface="+mj-cs"/>
              </a:rPr>
              <a:t> היא קריטית כדי לנהל את היישום שלנו בצורה מקבילית, יעילה, חכמה וחסכונית בהתאם לדרישות ואופי הנתונים שלנו.</a:t>
            </a:r>
          </a:p>
          <a:p>
            <a:endParaRPr lang="he-IL" dirty="0">
              <a:latin typeface="Aharoni" panose="02010803020104030203" pitchFamily="2" charset="-79"/>
              <a:ea typeface="ADLaM Display" panose="02010000000000000000" pitchFamily="2" charset="0"/>
              <a:cs typeface="+mj-cs"/>
            </a:endParaRPr>
          </a:p>
          <a:p>
            <a:endParaRPr lang="he-IL" dirty="0">
              <a:latin typeface="Aharoni" panose="02010803020104030203" pitchFamily="2" charset="-79"/>
              <a:ea typeface="ADLaM Display" panose="02010000000000000000" pitchFamily="2" charset="0"/>
              <a:cs typeface="+mj-cs"/>
            </a:endParaRPr>
          </a:p>
        </p:txBody>
      </p:sp>
    </p:spTree>
    <p:extLst>
      <p:ext uri="{BB962C8B-B14F-4D97-AF65-F5344CB8AC3E}">
        <p14:creationId xmlns:p14="http://schemas.microsoft.com/office/powerpoint/2010/main" val="3999392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cxnSp>
        <p:nvCxnSpPr>
          <p:cNvPr id="24" name="Straight Connector 2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Firework effect">
            <a:extLst>
              <a:ext uri="{FF2B5EF4-FFF2-40B4-BE49-F238E27FC236}">
                <a16:creationId xmlns:a16="http://schemas.microsoft.com/office/drawing/2014/main" id="{B76B566D-CD43-5FAD-CA6B-05F132C23C39}"/>
              </a:ext>
            </a:extLst>
          </p:cNvPr>
          <p:cNvPicPr>
            <a:picLocks noChangeAspect="1"/>
          </p:cNvPicPr>
          <p:nvPr/>
        </p:nvPicPr>
        <p:blipFill rotWithShape="1">
          <a:blip r:embed="rId2"/>
          <a:srcRect t="219" b="15512"/>
          <a:stretch/>
        </p:blipFill>
        <p:spPr>
          <a:xfrm>
            <a:off x="3293" y="0"/>
            <a:ext cx="12191980" cy="6858000"/>
          </a:xfrm>
          <a:prstGeom prst="rect">
            <a:avLst/>
          </a:prstGeom>
        </p:spPr>
      </p:pic>
      <p:sp>
        <p:nvSpPr>
          <p:cNvPr id="28" name="Rectangle 27">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DBC07B9-F4B7-EFB1-4A95-84C2D0DED901}"/>
              </a:ext>
            </a:extLst>
          </p:cNvPr>
          <p:cNvSpPr>
            <a:spLocks noGrp="1"/>
          </p:cNvSpPr>
          <p:nvPr>
            <p:ph type="title"/>
          </p:nvPr>
        </p:nvSpPr>
        <p:spPr>
          <a:xfrm>
            <a:off x="4309349" y="3429000"/>
            <a:ext cx="7501651" cy="1090938"/>
          </a:xfrm>
        </p:spPr>
        <p:txBody>
          <a:bodyPr vert="horz" lIns="91440" tIns="45720" rIns="91440" bIns="45720" rtlCol="0" anchor="b">
            <a:normAutofit/>
          </a:bodyPr>
          <a:lstStyle/>
          <a:p>
            <a:pPr rtl="0"/>
            <a:r>
              <a:rPr lang="en-US" kern="1200" cap="all" spc="200" baseline="0" dirty="0">
                <a:solidFill>
                  <a:srgbClr val="FFFFFF"/>
                </a:solidFill>
                <a:latin typeface="+mj-lt"/>
                <a:ea typeface="+mj-ea"/>
                <a:cs typeface="+mj-cs"/>
              </a:rPr>
              <a:t>SPARK Streaming</a:t>
            </a:r>
          </a:p>
        </p:txBody>
      </p:sp>
      <p:cxnSp>
        <p:nvCxnSpPr>
          <p:cNvPr id="30" name="Straight Connector 29">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816840"/>
            </a:solidFill>
          </a:ln>
        </p:spPr>
        <p:style>
          <a:lnRef idx="3">
            <a:schemeClr val="accent1"/>
          </a:lnRef>
          <a:fillRef idx="0">
            <a:schemeClr val="accent1"/>
          </a:fillRef>
          <a:effectRef idx="2">
            <a:schemeClr val="accent1"/>
          </a:effectRef>
          <a:fontRef idx="minor">
            <a:schemeClr val="tx1"/>
          </a:fontRef>
        </p:style>
      </p:cxnSp>
      <p:pic>
        <p:nvPicPr>
          <p:cNvPr id="4" name="Picture 2" descr="Analyzing Real-time Data With Spark Streaming In Python – Perpetual Enigma">
            <a:extLst>
              <a:ext uri="{FF2B5EF4-FFF2-40B4-BE49-F238E27FC236}">
                <a16:creationId xmlns:a16="http://schemas.microsoft.com/office/drawing/2014/main" id="{923825D4-687D-1E97-9C54-E48D60E4B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 y="3063956"/>
            <a:ext cx="3896787" cy="248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04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874220" y="293691"/>
            <a:ext cx="9404723" cy="1400530"/>
          </a:xfrm>
        </p:spPr>
        <p:txBody>
          <a:bodyPr/>
          <a:lstStyle/>
          <a:p>
            <a:pPr algn="r"/>
            <a:r>
              <a:rPr lang="he-IL" b="1" dirty="0"/>
              <a:t>מדוע להשתמש ב-</a:t>
            </a:r>
            <a:r>
              <a:rPr lang="en-US" b="1" dirty="0"/>
              <a:t>Streaming</a:t>
            </a:r>
            <a:r>
              <a:rPr lang="he-IL" b="1" dirty="0"/>
              <a:t> ?</a:t>
            </a:r>
          </a:p>
        </p:txBody>
      </p:sp>
      <p:sp>
        <p:nvSpPr>
          <p:cNvPr id="3" name="תיבת טקסט 2">
            <a:extLst>
              <a:ext uri="{FF2B5EF4-FFF2-40B4-BE49-F238E27FC236}">
                <a16:creationId xmlns:a16="http://schemas.microsoft.com/office/drawing/2014/main" id="{EC07348F-E5C8-6320-704F-646ED6C8AEDA}"/>
              </a:ext>
            </a:extLst>
          </p:cNvPr>
          <p:cNvSpPr txBox="1"/>
          <p:nvPr/>
        </p:nvSpPr>
        <p:spPr>
          <a:xfrm>
            <a:off x="2019074" y="1362916"/>
            <a:ext cx="9952383" cy="7663636"/>
          </a:xfrm>
          <a:prstGeom prst="rect">
            <a:avLst/>
          </a:prstGeom>
          <a:noFill/>
        </p:spPr>
        <p:txBody>
          <a:bodyPr wrap="square" rtlCol="1">
            <a:spAutoFit/>
          </a:bodyPr>
          <a:lstStyle/>
          <a:p>
            <a:r>
              <a:rPr lang="he-IL" sz="2400" dirty="0">
                <a:latin typeface="Aharoni" panose="02010803020104030203" pitchFamily="2" charset="-79"/>
                <a:cs typeface="Aharoni" panose="02010803020104030203" pitchFamily="2" charset="-79"/>
              </a:rPr>
              <a:t>בעולם שבו המון דברים קורים בזמן אמת , יש צורך בלנהל אותם, לעבד אותם במהירות, לנתח אותם ולהפיק מהם משמעויות .</a:t>
            </a:r>
          </a:p>
          <a:p>
            <a:r>
              <a:rPr lang="he-IL" sz="2400" dirty="0">
                <a:latin typeface="Aharoni" panose="02010803020104030203" pitchFamily="2" charset="-79"/>
                <a:cs typeface="Aharoni" panose="02010803020104030203" pitchFamily="2" charset="-79"/>
              </a:rPr>
              <a:t>המון יישומים משתמשים בנתונים שמתעדכנים באופן שוטף –בזמן אמת .</a:t>
            </a:r>
          </a:p>
          <a:p>
            <a:endParaRPr lang="he-IL" sz="2400" dirty="0">
              <a:latin typeface="Aharoni" panose="02010803020104030203" pitchFamily="2" charset="-79"/>
              <a:cs typeface="Aharoni" panose="02010803020104030203" pitchFamily="2" charset="-79"/>
            </a:endParaRPr>
          </a:p>
          <a:p>
            <a:r>
              <a:rPr lang="he-IL" sz="2400" u="sng" dirty="0">
                <a:latin typeface="Aharoni" panose="02010803020104030203" pitchFamily="2" charset="-79"/>
                <a:cs typeface="Aharoni" panose="02010803020104030203" pitchFamily="2" charset="-79"/>
              </a:rPr>
              <a:t>דוגמאות</a:t>
            </a:r>
            <a:r>
              <a:rPr lang="he-IL" sz="2400" dirty="0">
                <a:latin typeface="Aharoni" panose="02010803020104030203" pitchFamily="2" charset="-79"/>
                <a:cs typeface="Aharoni" panose="02010803020104030203" pitchFamily="2" charset="-79"/>
              </a:rPr>
              <a:t> :</a:t>
            </a:r>
          </a:p>
          <a:p>
            <a:endParaRPr lang="he-IL" sz="2400" dirty="0">
              <a:latin typeface="Aharoni" panose="02010803020104030203" pitchFamily="2" charset="-79"/>
              <a:cs typeface="Aharoni" panose="02010803020104030203" pitchFamily="2" charset="-79"/>
            </a:endParaRPr>
          </a:p>
          <a:p>
            <a:pPr marL="285750" indent="-285750">
              <a:buFont typeface="Wingdings" panose="05000000000000000000" pitchFamily="2" charset="2"/>
              <a:buChar char="q"/>
            </a:pPr>
            <a:r>
              <a:rPr lang="he-IL" sz="2400" dirty="0">
                <a:latin typeface="Aharoni" panose="02010803020104030203" pitchFamily="2" charset="-79"/>
                <a:cs typeface="Aharoni" panose="02010803020104030203" pitchFamily="2" charset="-79"/>
              </a:rPr>
              <a:t>חיישנים ברכבים , ציוד תעשייתי, מכונות שולחים מידע ל-</a:t>
            </a:r>
            <a:r>
              <a:rPr lang="en-US" sz="2400" dirty="0">
                <a:latin typeface="Aharoni" panose="02010803020104030203" pitchFamily="2" charset="-79"/>
                <a:cs typeface="Aharoni" panose="02010803020104030203" pitchFamily="2" charset="-79"/>
              </a:rPr>
              <a:t>streaming</a:t>
            </a:r>
            <a:r>
              <a:rPr lang="he-IL" sz="2400" dirty="0">
                <a:latin typeface="Aharoni" panose="02010803020104030203" pitchFamily="2" charset="-79"/>
                <a:cs typeface="Aharoni" panose="02010803020104030203" pitchFamily="2" charset="-79"/>
              </a:rPr>
              <a:t> למדידות ביצועים.</a:t>
            </a:r>
          </a:p>
          <a:p>
            <a:pPr marL="285750" indent="-285750">
              <a:buFont typeface="Wingdings" panose="05000000000000000000" pitchFamily="2" charset="2"/>
              <a:buChar char="q"/>
            </a:pPr>
            <a:r>
              <a:rPr lang="he-IL" sz="2400" dirty="0">
                <a:latin typeface="Aharoni" panose="02010803020104030203" pitchFamily="2" charset="-79"/>
                <a:cs typeface="Aharoni" panose="02010803020104030203" pitchFamily="2" charset="-79"/>
              </a:rPr>
              <a:t>אתרי אינטרנט העוקבים אחר נתוני מיקום גאוגרפי מהטלפונים של הלקוחות הנאספים באמצעות סטרימינג, כך שהאתר יכול להמליץ באילו מסעדות לבקר.</a:t>
            </a:r>
          </a:p>
          <a:p>
            <a:pPr marL="285750" indent="-285750">
              <a:buFont typeface="Wingdings" panose="05000000000000000000" pitchFamily="2" charset="2"/>
              <a:buChar char="q"/>
            </a:pPr>
            <a:r>
              <a:rPr lang="he-IL" sz="2400" dirty="0">
                <a:latin typeface="Aharoni" panose="02010803020104030203" pitchFamily="2" charset="-79"/>
                <a:cs typeface="Aharoni" panose="02010803020104030203" pitchFamily="2" charset="-79"/>
              </a:rPr>
              <a:t>חברות אנרגיה סולארית מנטרות ביצועי פאנל באמצעות סטרימינג</a:t>
            </a:r>
          </a:p>
          <a:p>
            <a:pPr marL="285750" indent="-285750">
              <a:buFont typeface="Wingdings" panose="05000000000000000000" pitchFamily="2" charset="2"/>
              <a:buChar char="q"/>
            </a:pPr>
            <a:r>
              <a:rPr lang="he-IL" sz="2400" dirty="0">
                <a:latin typeface="Aharoni" panose="02010803020104030203" pitchFamily="2" charset="-79"/>
                <a:cs typeface="Aharoni" panose="02010803020104030203" pitchFamily="2" charset="-79"/>
              </a:rPr>
              <a:t>חברות אונליין גיימינג אוספות דאטה סטרימינג לגבי אינטראקציות בין שחקנים </a:t>
            </a:r>
          </a:p>
          <a:p>
            <a:pPr marL="285750" indent="-285750">
              <a:buFont typeface="Wingdings" panose="05000000000000000000" pitchFamily="2" charset="2"/>
              <a:buChar char="q"/>
            </a:pPr>
            <a:r>
              <a:rPr lang="he-IL" sz="2400" dirty="0">
                <a:latin typeface="Aharoni" panose="02010803020104030203" pitchFamily="2" charset="-79"/>
                <a:cs typeface="Aharoni" panose="02010803020104030203" pitchFamily="2" charset="-79"/>
              </a:rPr>
              <a:t>חברות מדיה כמו אינסטגרם , יוטיוב , פייסבוק, טיקטוק שבהם יש פעולות אונליין של פוסטים, העלאת תמונות, לייבים, לייקים, תגובות וכו' צריכות לנהל ולעבד נתונים בזמן אמת</a:t>
            </a:r>
          </a:p>
          <a:p>
            <a:pPr marL="285750" indent="-285750">
              <a:buFont typeface="Wingdings" panose="05000000000000000000" pitchFamily="2" charset="2"/>
              <a:buChar char="q"/>
            </a:pPr>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287598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283694" y="134665"/>
            <a:ext cx="9404723" cy="1400530"/>
          </a:xfrm>
        </p:spPr>
        <p:txBody>
          <a:bodyPr/>
          <a:lstStyle/>
          <a:p>
            <a:pPr algn="r"/>
            <a:r>
              <a:rPr lang="he-IL" b="1" dirty="0"/>
              <a:t>כלי סטרימינג פופולאריים</a:t>
            </a:r>
          </a:p>
        </p:txBody>
      </p:sp>
      <p:pic>
        <p:nvPicPr>
          <p:cNvPr id="5" name="תמונה 4">
            <a:extLst>
              <a:ext uri="{FF2B5EF4-FFF2-40B4-BE49-F238E27FC236}">
                <a16:creationId xmlns:a16="http://schemas.microsoft.com/office/drawing/2014/main" id="{72D59511-542B-9E36-0C2D-56245C4B4432}"/>
              </a:ext>
            </a:extLst>
          </p:cNvPr>
          <p:cNvPicPr>
            <a:picLocks noChangeAspect="1"/>
          </p:cNvPicPr>
          <p:nvPr/>
        </p:nvPicPr>
        <p:blipFill rotWithShape="1">
          <a:blip r:embed="rId2"/>
          <a:srcRect l="5218" t="20275" r="4130" b="8387"/>
          <a:stretch/>
        </p:blipFill>
        <p:spPr>
          <a:xfrm>
            <a:off x="636104" y="1391478"/>
            <a:ext cx="11052313" cy="4890052"/>
          </a:xfrm>
          <a:prstGeom prst="rect">
            <a:avLst/>
          </a:prstGeom>
        </p:spPr>
      </p:pic>
    </p:spTree>
    <p:extLst>
      <p:ext uri="{BB962C8B-B14F-4D97-AF65-F5344CB8AC3E}">
        <p14:creationId xmlns:p14="http://schemas.microsoft.com/office/powerpoint/2010/main" val="37854278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874220" y="293691"/>
            <a:ext cx="9404723" cy="1400530"/>
          </a:xfrm>
        </p:spPr>
        <p:txBody>
          <a:bodyPr/>
          <a:lstStyle/>
          <a:p>
            <a:pPr algn="r"/>
            <a:r>
              <a:rPr lang="he-IL" b="1" dirty="0"/>
              <a:t>מהו </a:t>
            </a:r>
            <a:r>
              <a:rPr lang="en-US" b="1" dirty="0"/>
              <a:t>spark Streaming</a:t>
            </a:r>
            <a:r>
              <a:rPr lang="he-IL" b="1" dirty="0"/>
              <a:t> ?</a:t>
            </a:r>
          </a:p>
        </p:txBody>
      </p:sp>
      <p:sp>
        <p:nvSpPr>
          <p:cNvPr id="3" name="תיבת טקסט 2">
            <a:extLst>
              <a:ext uri="{FF2B5EF4-FFF2-40B4-BE49-F238E27FC236}">
                <a16:creationId xmlns:a16="http://schemas.microsoft.com/office/drawing/2014/main" id="{EC07348F-E5C8-6320-704F-646ED6C8AEDA}"/>
              </a:ext>
            </a:extLst>
          </p:cNvPr>
          <p:cNvSpPr txBox="1"/>
          <p:nvPr/>
        </p:nvSpPr>
        <p:spPr>
          <a:xfrm>
            <a:off x="2067339" y="1509555"/>
            <a:ext cx="9515061" cy="4247317"/>
          </a:xfrm>
          <a:prstGeom prst="rect">
            <a:avLst/>
          </a:prstGeom>
          <a:noFill/>
        </p:spPr>
        <p:txBody>
          <a:bodyPr wrap="square" rtlCol="1">
            <a:spAutoFit/>
          </a:bodyPr>
          <a:lstStyle/>
          <a:p>
            <a:r>
              <a:rPr lang="he-IL" dirty="0">
                <a:latin typeface="Aharoni" panose="02010803020104030203" pitchFamily="2" charset="-79"/>
                <a:cs typeface="Aharoni" panose="02010803020104030203" pitchFamily="2" charset="-79"/>
              </a:rPr>
              <a:t>ספריית עיבוד </a:t>
            </a:r>
            <a:r>
              <a:rPr lang="en-US" dirty="0">
                <a:latin typeface="Aharoni" panose="02010803020104030203" pitchFamily="2" charset="-79"/>
                <a:cs typeface="Aharoni" panose="02010803020104030203" pitchFamily="2" charset="-79"/>
              </a:rPr>
              <a:t>micro-batch</a:t>
            </a:r>
            <a:r>
              <a:rPr lang="he-IL" dirty="0">
                <a:latin typeface="Aharoni" panose="02010803020104030203" pitchFamily="2" charset="-79"/>
                <a:cs typeface="Aharoni" panose="02010803020104030203" pitchFamily="2" charset="-79"/>
              </a:rPr>
              <a:t> בזמן אמת ומהווה הרחבה של </a:t>
            </a:r>
            <a:r>
              <a:rPr lang="en-US" dirty="0">
                <a:latin typeface="Aharoni" panose="02010803020104030203" pitchFamily="2" charset="-79"/>
                <a:cs typeface="Aharoni" panose="02010803020104030203" pitchFamily="2" charset="-79"/>
              </a:rPr>
              <a:t>Apache Spark</a:t>
            </a:r>
            <a:r>
              <a:rPr lang="he-IL" dirty="0">
                <a:latin typeface="Aharoni" panose="02010803020104030203" pitchFamily="2" charset="-79"/>
                <a:cs typeface="Aharoni" panose="02010803020104030203" pitchFamily="2" charset="-79"/>
              </a:rPr>
              <a:t> , ניתנת להרחבה </a:t>
            </a:r>
            <a:r>
              <a:rPr lang="en-US" dirty="0">
                <a:latin typeface="Aharoni" panose="02010803020104030203" pitchFamily="2" charset="-79"/>
                <a:cs typeface="Aharoni" panose="02010803020104030203" pitchFamily="2" charset="-79"/>
              </a:rPr>
              <a:t>(scalable)</a:t>
            </a:r>
            <a:r>
              <a:rPr lang="he-IL" dirty="0">
                <a:latin typeface="Aharoni" panose="02010803020104030203" pitchFamily="2" charset="-79"/>
                <a:cs typeface="Aharoni" panose="02010803020104030203" pitchFamily="2" charset="-79"/>
              </a:rPr>
              <a:t> , עמידה בפני תקלות </a:t>
            </a:r>
            <a:r>
              <a:rPr lang="en-US" dirty="0">
                <a:latin typeface="Aharoni" panose="02010803020104030203" pitchFamily="2" charset="-79"/>
                <a:cs typeface="Aharoni" panose="02010803020104030203" pitchFamily="2" charset="-79"/>
              </a:rPr>
              <a:t>(fault-tolerant)</a:t>
            </a:r>
            <a:r>
              <a:rPr lang="he-IL" dirty="0">
                <a:latin typeface="Aharoni" panose="02010803020104030203" pitchFamily="2" charset="-79"/>
                <a:cs typeface="Aharoni" panose="02010803020104030203" pitchFamily="2" charset="-79"/>
              </a:rPr>
              <a:t> ובעלת תפוקה גבוהה </a:t>
            </a:r>
            <a:r>
              <a:rPr lang="en-US" dirty="0">
                <a:latin typeface="Aharoni" panose="02010803020104030203" pitchFamily="2" charset="-79"/>
                <a:cs typeface="Aharoni" panose="02010803020104030203" pitchFamily="2" charset="-79"/>
              </a:rPr>
              <a:t>(high-throughput)</a:t>
            </a:r>
            <a:r>
              <a:rPr lang="he-IL" dirty="0">
                <a:latin typeface="Aharoni" panose="02010803020104030203" pitchFamily="2" charset="-79"/>
                <a:cs typeface="Aharoni" panose="02010803020104030203" pitchFamily="2" charset="-79"/>
              </a:rPr>
              <a:t> .</a:t>
            </a: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endParaRPr lang="he-IL" dirty="0">
              <a:latin typeface="Aharoni" panose="02010803020104030203" pitchFamily="2" charset="-79"/>
              <a:cs typeface="Aharoni" panose="02010803020104030203" pitchFamily="2" charset="-79"/>
            </a:endParaRPr>
          </a:p>
          <a:p>
            <a:r>
              <a:rPr lang="he-IL" dirty="0">
                <a:latin typeface="Aharoni" panose="02010803020104030203" pitchFamily="2" charset="-79"/>
                <a:cs typeface="Aharoni" panose="02010803020104030203" pitchFamily="2" charset="-79"/>
              </a:rPr>
              <a:t>      מעבדת במקביל                                       מחלקת את זרם הנתונים                            מקבלת כקלט </a:t>
            </a:r>
          </a:p>
          <a:p>
            <a:r>
              <a:rPr lang="he-IL" dirty="0">
                <a:latin typeface="Aharoni" panose="02010803020104030203" pitchFamily="2" charset="-79"/>
                <a:cs typeface="Aharoni" panose="02010803020104030203" pitchFamily="2" charset="-79"/>
              </a:rPr>
              <a:t>                                                                לאצוות קטנות                                        זרמי נתונים</a:t>
            </a:r>
          </a:p>
          <a:p>
            <a:endParaRPr lang="he-IL" dirty="0">
              <a:latin typeface="Aharoni" panose="02010803020104030203" pitchFamily="2" charset="-79"/>
              <a:cs typeface="Aharoni" panose="02010803020104030203" pitchFamily="2" charset="-79"/>
            </a:endParaRPr>
          </a:p>
        </p:txBody>
      </p:sp>
      <p:pic>
        <p:nvPicPr>
          <p:cNvPr id="7" name="תמונה 6">
            <a:extLst>
              <a:ext uri="{FF2B5EF4-FFF2-40B4-BE49-F238E27FC236}">
                <a16:creationId xmlns:a16="http://schemas.microsoft.com/office/drawing/2014/main" id="{480F2294-A793-DD95-E736-C95ABAEC6807}"/>
              </a:ext>
            </a:extLst>
          </p:cNvPr>
          <p:cNvPicPr>
            <a:picLocks noChangeAspect="1"/>
          </p:cNvPicPr>
          <p:nvPr/>
        </p:nvPicPr>
        <p:blipFill rotWithShape="1">
          <a:blip r:embed="rId2"/>
          <a:srcRect l="21156" t="48357" r="20859" b="18790"/>
          <a:stretch/>
        </p:blipFill>
        <p:spPr>
          <a:xfrm>
            <a:off x="2320119" y="2303059"/>
            <a:ext cx="9262281" cy="2251881"/>
          </a:xfrm>
          <a:prstGeom prst="rect">
            <a:avLst/>
          </a:prstGeom>
        </p:spPr>
      </p:pic>
      <p:sp>
        <p:nvSpPr>
          <p:cNvPr id="8" name="חץ: למטה 7">
            <a:extLst>
              <a:ext uri="{FF2B5EF4-FFF2-40B4-BE49-F238E27FC236}">
                <a16:creationId xmlns:a16="http://schemas.microsoft.com/office/drawing/2014/main" id="{EC8E0C2B-A4A1-E54E-CED4-5B6A460BAB1A}"/>
              </a:ext>
            </a:extLst>
          </p:cNvPr>
          <p:cNvSpPr/>
          <p:nvPr/>
        </p:nvSpPr>
        <p:spPr>
          <a:xfrm>
            <a:off x="3074504" y="382987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חץ: למטה 8">
            <a:extLst>
              <a:ext uri="{FF2B5EF4-FFF2-40B4-BE49-F238E27FC236}">
                <a16:creationId xmlns:a16="http://schemas.microsoft.com/office/drawing/2014/main" id="{0F08A04E-7F1D-9105-FB46-B985E3536E61}"/>
              </a:ext>
            </a:extLst>
          </p:cNvPr>
          <p:cNvSpPr/>
          <p:nvPr/>
        </p:nvSpPr>
        <p:spPr>
          <a:xfrm>
            <a:off x="6582553" y="3879079"/>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חץ: למטה 9">
            <a:extLst>
              <a:ext uri="{FF2B5EF4-FFF2-40B4-BE49-F238E27FC236}">
                <a16:creationId xmlns:a16="http://schemas.microsoft.com/office/drawing/2014/main" id="{BE516870-7527-F624-3B01-1F986DFA392F}"/>
              </a:ext>
            </a:extLst>
          </p:cNvPr>
          <p:cNvSpPr/>
          <p:nvPr/>
        </p:nvSpPr>
        <p:spPr>
          <a:xfrm>
            <a:off x="10220236" y="3929835"/>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315048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066916" y="121413"/>
            <a:ext cx="9404723" cy="1400530"/>
          </a:xfrm>
        </p:spPr>
        <p:txBody>
          <a:bodyPr/>
          <a:lstStyle/>
          <a:p>
            <a:pPr algn="r"/>
            <a:r>
              <a:rPr lang="en-US" b="1" dirty="0"/>
              <a:t>Data Sources</a:t>
            </a:r>
            <a:r>
              <a:rPr lang="he-IL" b="1" dirty="0"/>
              <a:t> - ספארק סטרימינג</a:t>
            </a:r>
          </a:p>
        </p:txBody>
      </p:sp>
      <p:pic>
        <p:nvPicPr>
          <p:cNvPr id="5" name="תמונה 4">
            <a:extLst>
              <a:ext uri="{FF2B5EF4-FFF2-40B4-BE49-F238E27FC236}">
                <a16:creationId xmlns:a16="http://schemas.microsoft.com/office/drawing/2014/main" id="{B10BD0A2-70C5-C43A-3AA2-8E25356461DB}"/>
              </a:ext>
            </a:extLst>
          </p:cNvPr>
          <p:cNvPicPr>
            <a:picLocks noChangeAspect="1"/>
          </p:cNvPicPr>
          <p:nvPr/>
        </p:nvPicPr>
        <p:blipFill rotWithShape="1">
          <a:blip r:embed="rId2"/>
          <a:srcRect l="6305" t="20276" r="7170" b="7419"/>
          <a:stretch/>
        </p:blipFill>
        <p:spPr>
          <a:xfrm>
            <a:off x="1073426" y="1099930"/>
            <a:ext cx="10549154" cy="5221357"/>
          </a:xfrm>
          <a:prstGeom prst="rect">
            <a:avLst/>
          </a:prstGeom>
        </p:spPr>
      </p:pic>
    </p:spTree>
    <p:extLst>
      <p:ext uri="{BB962C8B-B14F-4D97-AF65-F5344CB8AC3E}">
        <p14:creationId xmlns:p14="http://schemas.microsoft.com/office/powerpoint/2010/main" val="411491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52674CCF-F684-2EE6-0944-A5EF55D03D14}"/>
              </a:ext>
            </a:extLst>
          </p:cNvPr>
          <p:cNvSpPr>
            <a:spLocks noGrp="1"/>
          </p:cNvSpPr>
          <p:nvPr>
            <p:ph idx="1"/>
          </p:nvPr>
        </p:nvSpPr>
        <p:spPr>
          <a:xfrm>
            <a:off x="1311966" y="1042821"/>
            <a:ext cx="10619696" cy="4195481"/>
          </a:xfrm>
        </p:spPr>
        <p:txBody>
          <a:bodyPr>
            <a:noAutofit/>
          </a:bodyPr>
          <a:lstStyle/>
          <a:p>
            <a:r>
              <a:rPr lang="en-US" dirty="0">
                <a:solidFill>
                  <a:srgbClr val="FFC000"/>
                </a:solidFill>
                <a:latin typeface="Amasis MT Pro Black" panose="02040A04050005020304" pitchFamily="18" charset="0"/>
              </a:rPr>
              <a:t>Batch processing</a:t>
            </a:r>
            <a:r>
              <a:rPr lang="he-IL" dirty="0">
                <a:solidFill>
                  <a:srgbClr val="FFC000"/>
                </a:solidFill>
                <a:latin typeface="Amasis MT Pro Black" panose="02040A04050005020304" pitchFamily="18" charset="0"/>
              </a:rPr>
              <a:t> </a:t>
            </a:r>
            <a:r>
              <a:rPr lang="he-IL" dirty="0">
                <a:latin typeface="Amasis MT Pro Black" panose="02040A04050005020304" pitchFamily="18" charset="0"/>
              </a:rPr>
              <a:t>– זהו עיבוד וניתוח של אוסף נתונים בבת אחת. הנתונים נאספים על פני תקופה של זמן</a:t>
            </a:r>
          </a:p>
          <a:p>
            <a:pPr marL="0" indent="0">
              <a:buNone/>
            </a:pPr>
            <a:r>
              <a:rPr lang="he-IL" dirty="0">
                <a:latin typeface="Amasis MT Pro Black" panose="02040A04050005020304" pitchFamily="18" charset="0"/>
              </a:rPr>
              <a:t>      המוגדרת מראש, מאוחסנים ולאחר מכן מעובדים בנתחים או קבוצות גדולות. משמש בדרך כלל לתרחישים שבהם </a:t>
            </a:r>
          </a:p>
          <a:p>
            <a:pPr marL="0" indent="0">
              <a:buNone/>
            </a:pPr>
            <a:r>
              <a:rPr lang="he-IL" dirty="0">
                <a:latin typeface="Amasis MT Pro Black" panose="02040A04050005020304" pitchFamily="18" charset="0"/>
              </a:rPr>
              <a:t>      ניתן לעבד נתונים ללא צורך בתוצאות מיידיות.</a:t>
            </a:r>
            <a:r>
              <a:rPr lang="en-US" dirty="0">
                <a:latin typeface="Amasis MT Pro Black" panose="02040A04050005020304" pitchFamily="18" charset="0"/>
              </a:rPr>
              <a:t> </a:t>
            </a:r>
            <a:r>
              <a:rPr lang="he-IL" dirty="0">
                <a:latin typeface="Amasis MT Pro Black" panose="02040A04050005020304" pitchFamily="18" charset="0"/>
              </a:rPr>
              <a:t> מתאים לעיבוד נתונים בקנה מידה גדול. דוגמאות: </a:t>
            </a:r>
          </a:p>
          <a:p>
            <a:pPr marL="0" indent="0">
              <a:buNone/>
            </a:pPr>
            <a:endParaRPr lang="he-IL" dirty="0">
              <a:latin typeface="Amasis MT Pro Black" panose="02040A04050005020304" pitchFamily="18" charset="0"/>
            </a:endParaRPr>
          </a:p>
          <a:p>
            <a:pPr marL="0" indent="0">
              <a:buNone/>
            </a:pPr>
            <a:r>
              <a:rPr lang="he-IL" dirty="0">
                <a:latin typeface="Amasis MT Pro Black" panose="02040A04050005020304" pitchFamily="18" charset="0"/>
              </a:rPr>
              <a:t>         ניתוח קבצי </a:t>
            </a:r>
            <a:r>
              <a:rPr lang="en-US" dirty="0">
                <a:latin typeface="Amasis MT Pro Black" panose="02040A04050005020304" pitchFamily="18" charset="0"/>
              </a:rPr>
              <a:t>Log</a:t>
            </a:r>
            <a:r>
              <a:rPr lang="he-IL" dirty="0">
                <a:latin typeface="Amasis MT Pro Black" panose="02040A04050005020304" pitchFamily="18" charset="0"/>
              </a:rPr>
              <a:t> – יומני שרת, יומני יישום, או יומני אתרים מעובדים לעיתים קרובות ב-</a:t>
            </a:r>
            <a:r>
              <a:rPr lang="en-US" dirty="0">
                <a:latin typeface="Amasis MT Pro Black" panose="02040A04050005020304" pitchFamily="18" charset="0"/>
              </a:rPr>
              <a:t>batch</a:t>
            </a:r>
            <a:r>
              <a:rPr lang="he-IL" dirty="0">
                <a:latin typeface="Amasis MT Pro Black" panose="02040A04050005020304" pitchFamily="18" charset="0"/>
              </a:rPr>
              <a:t> כדי לחלץ </a:t>
            </a:r>
          </a:p>
          <a:p>
            <a:pPr marL="0" indent="0">
              <a:buNone/>
            </a:pPr>
            <a:r>
              <a:rPr lang="he-IL" dirty="0">
                <a:latin typeface="Amasis MT Pro Black" panose="02040A04050005020304" pitchFamily="18" charset="0"/>
              </a:rPr>
              <a:t>         תובנות משמעותיות כמו זיהוי </a:t>
            </a:r>
            <a:r>
              <a:rPr lang="en-US" dirty="0">
                <a:latin typeface="Amasis MT Pro Black" panose="02040A04050005020304" pitchFamily="18" charset="0"/>
              </a:rPr>
              <a:t>trends</a:t>
            </a:r>
            <a:r>
              <a:rPr lang="he-IL" dirty="0">
                <a:latin typeface="Amasis MT Pro Black" panose="02040A04050005020304" pitchFamily="18" charset="0"/>
              </a:rPr>
              <a:t> , ניטור שגיאות, ניתוח התנהגות משתמשים על פני מרווחי זמן מוגדרים.</a:t>
            </a:r>
          </a:p>
          <a:p>
            <a:pPr marL="0" indent="0">
              <a:buNone/>
            </a:pPr>
            <a:endParaRPr lang="he-IL" dirty="0">
              <a:latin typeface="Amasis MT Pro Black" panose="02040A04050005020304" pitchFamily="18" charset="0"/>
            </a:endParaRPr>
          </a:p>
          <a:p>
            <a:pPr marL="0" indent="0">
              <a:buNone/>
            </a:pPr>
            <a:r>
              <a:rPr lang="he-IL" dirty="0">
                <a:latin typeface="Amasis MT Pro Black" panose="02040A04050005020304" pitchFamily="18" charset="0"/>
              </a:rPr>
              <a:t>         מוסדות פיננסיים מבצעים עיבוד </a:t>
            </a:r>
            <a:r>
              <a:rPr lang="en-US" dirty="0">
                <a:latin typeface="Amasis MT Pro Black" panose="02040A04050005020304" pitchFamily="18" charset="0"/>
              </a:rPr>
              <a:t>batch</a:t>
            </a:r>
            <a:r>
              <a:rPr lang="he-IL" dirty="0">
                <a:latin typeface="Amasis MT Pro Black" panose="02040A04050005020304" pitchFamily="18" charset="0"/>
              </a:rPr>
              <a:t> לניתוח סיכונים בשימוש באשראי הכולל ניתוח נתונים פיננסיים </a:t>
            </a:r>
          </a:p>
          <a:p>
            <a:pPr marL="0" indent="0">
              <a:buNone/>
            </a:pPr>
            <a:r>
              <a:rPr lang="he-IL" dirty="0">
                <a:latin typeface="Amasis MT Pro Black" panose="02040A04050005020304" pitchFamily="18" charset="0"/>
              </a:rPr>
              <a:t>         היסטוריים והתנהגות הצרכן כדי להעריך את אמינות האשראי ולנהל סיכונים בשימוש בו.</a:t>
            </a:r>
          </a:p>
          <a:p>
            <a:pPr marL="0" indent="0">
              <a:buNone/>
            </a:pPr>
            <a:endParaRPr lang="he-IL" dirty="0">
              <a:latin typeface="Amasis MT Pro Black" panose="02040A04050005020304" pitchFamily="18" charset="0"/>
            </a:endParaRPr>
          </a:p>
          <a:p>
            <a:pPr marL="0" indent="0">
              <a:buNone/>
            </a:pPr>
            <a:r>
              <a:rPr lang="he-IL" dirty="0">
                <a:latin typeface="Amasis MT Pro Black" panose="02040A04050005020304" pitchFamily="18" charset="0"/>
              </a:rPr>
              <a:t>         צוותי שיווק עשויים להשתמש בעיבוד </a:t>
            </a:r>
            <a:r>
              <a:rPr lang="en-US" dirty="0">
                <a:latin typeface="Amasis MT Pro Black" panose="02040A04050005020304" pitchFamily="18" charset="0"/>
              </a:rPr>
              <a:t>batch</a:t>
            </a:r>
            <a:r>
              <a:rPr lang="he-IL" dirty="0">
                <a:latin typeface="Amasis MT Pro Black" panose="02040A04050005020304" pitchFamily="18" charset="0"/>
              </a:rPr>
              <a:t> כדי להפיק מידע על הלקוחות , על רכישות היסטוריות ,</a:t>
            </a:r>
          </a:p>
          <a:p>
            <a:pPr marL="0" indent="0">
              <a:buNone/>
            </a:pPr>
            <a:r>
              <a:rPr lang="he-IL" dirty="0">
                <a:latin typeface="Amasis MT Pro Black" panose="02040A04050005020304" pitchFamily="18" charset="0"/>
              </a:rPr>
              <a:t>         העדפותיהם ברכישותיהם והתנהגותם במהלך תקופה מסוימת ובכך לבצע מיקוד שיווקי</a:t>
            </a:r>
            <a:endParaRPr lang="en-US" dirty="0">
              <a:latin typeface="Amasis MT Pro Black" panose="02040A04050005020304" pitchFamily="18" charset="0"/>
            </a:endParaRPr>
          </a:p>
          <a:p>
            <a:pPr marL="0" indent="0">
              <a:buNone/>
            </a:pPr>
            <a:r>
              <a:rPr lang="he-IL" dirty="0"/>
              <a:t>  </a:t>
            </a:r>
          </a:p>
        </p:txBody>
      </p:sp>
      <p:sp>
        <p:nvSpPr>
          <p:cNvPr id="4" name="משולש שווה-שוקיים 3">
            <a:extLst>
              <a:ext uri="{FF2B5EF4-FFF2-40B4-BE49-F238E27FC236}">
                <a16:creationId xmlns:a16="http://schemas.microsoft.com/office/drawing/2014/main" id="{AABCE1CE-E68C-3DE6-729A-64CCBD25096A}"/>
              </a:ext>
            </a:extLst>
          </p:cNvPr>
          <p:cNvSpPr/>
          <p:nvPr/>
        </p:nvSpPr>
        <p:spPr>
          <a:xfrm>
            <a:off x="11384620" y="2900486"/>
            <a:ext cx="232012" cy="14671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שולש שווה-שוקיים 4">
            <a:extLst>
              <a:ext uri="{FF2B5EF4-FFF2-40B4-BE49-F238E27FC236}">
                <a16:creationId xmlns:a16="http://schemas.microsoft.com/office/drawing/2014/main" id="{3484B918-FF91-ACEC-FFD3-0003B8CF9218}"/>
              </a:ext>
            </a:extLst>
          </p:cNvPr>
          <p:cNvSpPr/>
          <p:nvPr/>
        </p:nvSpPr>
        <p:spPr>
          <a:xfrm>
            <a:off x="11384620" y="4198514"/>
            <a:ext cx="232012" cy="14671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שולש שווה-שוקיים 5">
            <a:extLst>
              <a:ext uri="{FF2B5EF4-FFF2-40B4-BE49-F238E27FC236}">
                <a16:creationId xmlns:a16="http://schemas.microsoft.com/office/drawing/2014/main" id="{6EDA5B4C-A84D-B0EF-625C-1F7846B1158D}"/>
              </a:ext>
            </a:extLst>
          </p:cNvPr>
          <p:cNvSpPr/>
          <p:nvPr/>
        </p:nvSpPr>
        <p:spPr>
          <a:xfrm>
            <a:off x="11384620" y="5464770"/>
            <a:ext cx="232012" cy="14671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כותרת 7">
            <a:extLst>
              <a:ext uri="{FF2B5EF4-FFF2-40B4-BE49-F238E27FC236}">
                <a16:creationId xmlns:a16="http://schemas.microsoft.com/office/drawing/2014/main" id="{AA477D55-CFC1-AEC5-2AB7-3C5C5BC10DC4}"/>
              </a:ext>
            </a:extLst>
          </p:cNvPr>
          <p:cNvSpPr>
            <a:spLocks noGrp="1"/>
          </p:cNvSpPr>
          <p:nvPr>
            <p:ph type="title"/>
          </p:nvPr>
        </p:nvSpPr>
        <p:spPr>
          <a:xfrm>
            <a:off x="2685486" y="4085"/>
            <a:ext cx="9404723" cy="1400530"/>
          </a:xfrm>
        </p:spPr>
        <p:txBody>
          <a:bodyPr/>
          <a:lstStyle/>
          <a:p>
            <a:pPr algn="r"/>
            <a:r>
              <a:rPr lang="he-IL" b="1" dirty="0"/>
              <a:t>עיבוד </a:t>
            </a:r>
            <a:r>
              <a:rPr lang="en-US" b="1" dirty="0"/>
              <a:t>Batch</a:t>
            </a:r>
            <a:r>
              <a:rPr lang="he-IL" b="1" dirty="0"/>
              <a:t> ועיבוד </a:t>
            </a:r>
            <a:r>
              <a:rPr lang="en-US" b="1" dirty="0"/>
              <a:t>Real-Time</a:t>
            </a:r>
            <a:endParaRPr lang="he-IL" b="1" dirty="0"/>
          </a:p>
        </p:txBody>
      </p:sp>
    </p:spTree>
    <p:extLst>
      <p:ext uri="{BB962C8B-B14F-4D97-AF65-F5344CB8AC3E}">
        <p14:creationId xmlns:p14="http://schemas.microsoft.com/office/powerpoint/2010/main" val="35670271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066916" y="121413"/>
            <a:ext cx="9404723" cy="1400530"/>
          </a:xfrm>
        </p:spPr>
        <p:txBody>
          <a:bodyPr/>
          <a:lstStyle/>
          <a:p>
            <a:pPr algn="r"/>
            <a:r>
              <a:rPr lang="en-US" b="1" dirty="0"/>
              <a:t>Discretized Streams(DStreams)</a:t>
            </a:r>
            <a:endParaRPr lang="he-IL" b="1" dirty="0"/>
          </a:p>
        </p:txBody>
      </p:sp>
      <p:sp>
        <p:nvSpPr>
          <p:cNvPr id="3" name="תיבת טקסט 2">
            <a:extLst>
              <a:ext uri="{FF2B5EF4-FFF2-40B4-BE49-F238E27FC236}">
                <a16:creationId xmlns:a16="http://schemas.microsoft.com/office/drawing/2014/main" id="{963EB2E9-F024-AE80-CB36-F822C32C9C2C}"/>
              </a:ext>
            </a:extLst>
          </p:cNvPr>
          <p:cNvSpPr txBox="1"/>
          <p:nvPr/>
        </p:nvSpPr>
        <p:spPr>
          <a:xfrm>
            <a:off x="3246784" y="1284357"/>
            <a:ext cx="8622220" cy="923330"/>
          </a:xfrm>
          <a:prstGeom prst="rect">
            <a:avLst/>
          </a:prstGeom>
          <a:noFill/>
        </p:spPr>
        <p:txBody>
          <a:bodyPr wrap="square" rtlCol="1">
            <a:spAutoFit/>
          </a:bodyPr>
          <a:lstStyle/>
          <a:p>
            <a:r>
              <a:rPr lang="en-US" dirty="0" err="1">
                <a:latin typeface="Amasis MT Pro Black" panose="02040A04050005020304" pitchFamily="18" charset="0"/>
                <a:cs typeface="Aharoni" panose="02010803020104030203" pitchFamily="2" charset="-79"/>
              </a:rPr>
              <a:t>Dstreams</a:t>
            </a:r>
            <a:r>
              <a:rPr lang="he-IL" dirty="0">
                <a:latin typeface="Amasis MT Pro Black" panose="02040A04050005020304" pitchFamily="18" charset="0"/>
                <a:cs typeface="Aharoni" panose="02010803020104030203" pitchFamily="2" charset="-79"/>
              </a:rPr>
              <a:t> זוהי האבסטרקציה הראשית ב-</a:t>
            </a:r>
            <a:r>
              <a:rPr lang="en-US" dirty="0">
                <a:latin typeface="Amasis MT Pro Black" panose="02040A04050005020304" pitchFamily="18" charset="0"/>
                <a:cs typeface="Aharoni" panose="02010803020104030203" pitchFamily="2" charset="-79"/>
              </a:rPr>
              <a:t>spark-streaming</a:t>
            </a:r>
            <a:r>
              <a:rPr lang="he-IL" dirty="0">
                <a:latin typeface="Amasis MT Pro Black" panose="02040A04050005020304" pitchFamily="18" charset="0"/>
                <a:cs typeface="Aharoni" panose="02010803020104030203" pitchFamily="2" charset="-79"/>
              </a:rPr>
              <a:t> המייצגת זרימת נתונים רציפה המחולקת לקבוצות קטנות של </a:t>
            </a:r>
            <a:r>
              <a:rPr lang="en-US" dirty="0">
                <a:latin typeface="Amasis MT Pro Black" panose="02040A04050005020304" pitchFamily="18" charset="0"/>
                <a:cs typeface="Aharoni" panose="02010803020104030203" pitchFamily="2" charset="-79"/>
              </a:rPr>
              <a:t>batches</a:t>
            </a:r>
            <a:r>
              <a:rPr lang="he-IL" dirty="0">
                <a:latin typeface="Amasis MT Pro Black" panose="02040A04050005020304" pitchFamily="18" charset="0"/>
                <a:cs typeface="Aharoni" panose="02010803020104030203" pitchFamily="2" charset="-79"/>
              </a:rPr>
              <a:t> . כל </a:t>
            </a:r>
            <a:r>
              <a:rPr lang="en-US" dirty="0">
                <a:latin typeface="Amasis MT Pro Black" panose="02040A04050005020304" pitchFamily="18" charset="0"/>
                <a:cs typeface="Aharoni" panose="02010803020104030203" pitchFamily="2" charset="-79"/>
              </a:rPr>
              <a:t>batch </a:t>
            </a:r>
            <a:r>
              <a:rPr lang="he-IL" dirty="0">
                <a:latin typeface="Amasis MT Pro Black" panose="02040A04050005020304" pitchFamily="18" charset="0"/>
                <a:cs typeface="Aharoni" panose="02010803020104030203" pitchFamily="2" charset="-79"/>
              </a:rPr>
              <a:t> כזה מייצג נקודת זמן (כמו למשל , שניה) . למעשה זהו אוסף של </a:t>
            </a:r>
            <a:r>
              <a:rPr lang="en-US" dirty="0">
                <a:latin typeface="Amasis MT Pro Black" panose="02040A04050005020304" pitchFamily="18" charset="0"/>
                <a:cs typeface="Aharoni" panose="02010803020104030203" pitchFamily="2" charset="-79"/>
              </a:rPr>
              <a:t>RDDs</a:t>
            </a:r>
            <a:r>
              <a:rPr lang="he-IL" dirty="0">
                <a:latin typeface="Amasis MT Pro Black" panose="02040A04050005020304" pitchFamily="18" charset="0"/>
                <a:cs typeface="Aharoni" panose="02010803020104030203" pitchFamily="2" charset="-79"/>
              </a:rPr>
              <a:t> המכילים זרמי נתונים במרווחי זמן.</a:t>
            </a:r>
          </a:p>
        </p:txBody>
      </p:sp>
      <p:pic>
        <p:nvPicPr>
          <p:cNvPr id="8" name="תמונה 7">
            <a:extLst>
              <a:ext uri="{FF2B5EF4-FFF2-40B4-BE49-F238E27FC236}">
                <a16:creationId xmlns:a16="http://schemas.microsoft.com/office/drawing/2014/main" id="{8AC5B434-0BBD-030F-0A6C-E0927F0520F2}"/>
              </a:ext>
            </a:extLst>
          </p:cNvPr>
          <p:cNvPicPr>
            <a:picLocks noChangeAspect="1"/>
          </p:cNvPicPr>
          <p:nvPr/>
        </p:nvPicPr>
        <p:blipFill rotWithShape="1">
          <a:blip r:embed="rId2"/>
          <a:srcRect l="2686" t="39916" r="2612" b="21180"/>
          <a:stretch/>
        </p:blipFill>
        <p:spPr>
          <a:xfrm>
            <a:off x="322998" y="2565495"/>
            <a:ext cx="11546006" cy="3742540"/>
          </a:xfrm>
          <a:prstGeom prst="rect">
            <a:avLst/>
          </a:prstGeom>
        </p:spPr>
      </p:pic>
    </p:spTree>
    <p:extLst>
      <p:ext uri="{BB962C8B-B14F-4D97-AF65-F5344CB8AC3E}">
        <p14:creationId xmlns:p14="http://schemas.microsoft.com/office/powerpoint/2010/main" val="6233600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066916" y="121413"/>
            <a:ext cx="9404723" cy="1400530"/>
          </a:xfrm>
        </p:spPr>
        <p:txBody>
          <a:bodyPr/>
          <a:lstStyle/>
          <a:p>
            <a:pPr algn="r"/>
            <a:r>
              <a:rPr lang="he-IL" b="1" dirty="0"/>
              <a:t>שטף עבודה של </a:t>
            </a:r>
            <a:r>
              <a:rPr lang="en-US" b="1" dirty="0"/>
              <a:t>Spark-Streaming</a:t>
            </a:r>
            <a:r>
              <a:rPr lang="he-IL" b="1" dirty="0"/>
              <a:t> </a:t>
            </a:r>
          </a:p>
        </p:txBody>
      </p:sp>
      <p:pic>
        <p:nvPicPr>
          <p:cNvPr id="6" name="תמונה 5">
            <a:extLst>
              <a:ext uri="{FF2B5EF4-FFF2-40B4-BE49-F238E27FC236}">
                <a16:creationId xmlns:a16="http://schemas.microsoft.com/office/drawing/2014/main" id="{9267CD0A-21BE-6AF1-0D7D-8CDAC8DAAED6}"/>
              </a:ext>
            </a:extLst>
          </p:cNvPr>
          <p:cNvPicPr>
            <a:picLocks noChangeAspect="1"/>
          </p:cNvPicPr>
          <p:nvPr/>
        </p:nvPicPr>
        <p:blipFill rotWithShape="1">
          <a:blip r:embed="rId2"/>
          <a:srcRect t="22179" r="1493" b="12220"/>
          <a:stretch/>
        </p:blipFill>
        <p:spPr>
          <a:xfrm>
            <a:off x="300111" y="1124369"/>
            <a:ext cx="11591778" cy="5383933"/>
          </a:xfrm>
          <a:prstGeom prst="rect">
            <a:avLst/>
          </a:prstGeom>
        </p:spPr>
      </p:pic>
    </p:spTree>
    <p:extLst>
      <p:ext uri="{BB962C8B-B14F-4D97-AF65-F5344CB8AC3E}">
        <p14:creationId xmlns:p14="http://schemas.microsoft.com/office/powerpoint/2010/main" val="14573034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066916" y="121413"/>
            <a:ext cx="9404723" cy="1400530"/>
          </a:xfrm>
        </p:spPr>
        <p:txBody>
          <a:bodyPr/>
          <a:lstStyle/>
          <a:p>
            <a:pPr algn="r"/>
            <a:r>
              <a:rPr lang="en-US" b="1" dirty="0"/>
              <a:t>Windowed Stream Processing</a:t>
            </a:r>
            <a:endParaRPr lang="he-IL" b="1" dirty="0"/>
          </a:p>
        </p:txBody>
      </p:sp>
      <p:sp>
        <p:nvSpPr>
          <p:cNvPr id="3" name="תיבת טקסט 2">
            <a:extLst>
              <a:ext uri="{FF2B5EF4-FFF2-40B4-BE49-F238E27FC236}">
                <a16:creationId xmlns:a16="http://schemas.microsoft.com/office/drawing/2014/main" id="{5FBDB58F-7683-BCD2-F9B6-B605C5EB2D59}"/>
              </a:ext>
            </a:extLst>
          </p:cNvPr>
          <p:cNvSpPr txBox="1"/>
          <p:nvPr/>
        </p:nvSpPr>
        <p:spPr>
          <a:xfrm>
            <a:off x="1351723" y="1198777"/>
            <a:ext cx="10601740" cy="5447645"/>
          </a:xfrm>
          <a:prstGeom prst="rect">
            <a:avLst/>
          </a:prstGeom>
          <a:noFill/>
        </p:spPr>
        <p:txBody>
          <a:bodyPr wrap="square" rtlCol="1">
            <a:spAutoFit/>
          </a:bodyPr>
          <a:lstStyle/>
          <a:p>
            <a:r>
              <a:rPr lang="he-IL" dirty="0">
                <a:latin typeface="Aharoni" panose="02010803020104030203" pitchFamily="2" charset="-79"/>
                <a:cs typeface="Aharoni" panose="02010803020104030203" pitchFamily="2" charset="-79"/>
              </a:rPr>
              <a:t>עיבוד זרם חלונות מתייחס ליכולת לעבד נתונים בחלונות זמן בגודל קבוע </a:t>
            </a:r>
            <a:r>
              <a:rPr lang="en-US" dirty="0">
                <a:latin typeface="Aharoni" panose="02010803020104030203" pitchFamily="2" charset="-79"/>
                <a:cs typeface="Aharoni" panose="02010803020104030203" pitchFamily="2" charset="-79"/>
              </a:rPr>
              <a:t>(fixed-size)</a:t>
            </a:r>
            <a:r>
              <a:rPr lang="he-IL" dirty="0">
                <a:latin typeface="Aharoni" panose="02010803020104030203" pitchFamily="2" charset="-79"/>
                <a:cs typeface="Aharoni" panose="02010803020104030203" pitchFamily="2" charset="-79"/>
              </a:rPr>
              <a:t> או ב-</a:t>
            </a:r>
            <a:r>
              <a:rPr lang="en-US" dirty="0">
                <a:latin typeface="Aharoni" panose="02010803020104030203" pitchFamily="2" charset="-79"/>
                <a:cs typeface="Aharoni" panose="02010803020104030203" pitchFamily="2" charset="-79"/>
              </a:rPr>
              <a:t>sliding</a:t>
            </a:r>
          </a:p>
          <a:p>
            <a:r>
              <a:rPr lang="he-IL" dirty="0">
                <a:latin typeface="Aharoni" panose="02010803020104030203" pitchFamily="2" charset="-79"/>
                <a:cs typeface="Aharoni" panose="02010803020104030203" pitchFamily="2" charset="-79"/>
              </a:rPr>
              <a:t>שימוש זה מאפשר לבצע חישובים על פני פרקי זמן מסוימים או מרווח של זמן ומאפשר ניתוחים</a:t>
            </a:r>
          </a:p>
          <a:p>
            <a:r>
              <a:rPr lang="he-IL" dirty="0">
                <a:latin typeface="Aharoni" panose="02010803020104030203" pitchFamily="2" charset="-79"/>
                <a:cs typeface="Aharoni" panose="02010803020104030203" pitchFamily="2" charset="-79"/>
              </a:rPr>
              <a:t>של דפוסים זמניים בתוך זרם הנתונים.</a:t>
            </a:r>
          </a:p>
          <a:p>
            <a:endParaRPr lang="he-IL" dirty="0">
              <a:latin typeface="Aharoni" panose="02010803020104030203" pitchFamily="2" charset="-79"/>
              <a:cs typeface="Aharoni" panose="02010803020104030203" pitchFamily="2" charset="-79"/>
            </a:endParaRPr>
          </a:p>
          <a:p>
            <a:r>
              <a:rPr lang="he-IL" sz="2400" b="1" dirty="0">
                <a:solidFill>
                  <a:schemeClr val="bg1"/>
                </a:solidFill>
                <a:latin typeface="Amasis MT Pro Black" panose="02040A04050005020304" pitchFamily="18" charset="0"/>
                <a:cs typeface="Aharoni" panose="02010803020104030203" pitchFamily="2" charset="-79"/>
              </a:rPr>
              <a:t>     </a:t>
            </a:r>
            <a:r>
              <a:rPr lang="he-IL" sz="2400" b="1" u="sng" dirty="0">
                <a:solidFill>
                  <a:schemeClr val="bg1"/>
                </a:solidFill>
                <a:latin typeface="Amasis MT Pro Black" panose="02040A04050005020304" pitchFamily="18" charset="0"/>
                <a:cs typeface="Aharoni" panose="02010803020104030203" pitchFamily="2" charset="-79"/>
              </a:rPr>
              <a:t>נקודות מפתח</a:t>
            </a:r>
            <a:endParaRPr lang="he-IL" dirty="0">
              <a:latin typeface="Amasis MT Pro Black" panose="02040A04050005020304" pitchFamily="18" charset="0"/>
              <a:cs typeface="Aharoni" panose="02010803020104030203" pitchFamily="2" charset="-79"/>
            </a:endParaRPr>
          </a:p>
          <a:p>
            <a:endParaRPr lang="he-IL" dirty="0">
              <a:latin typeface="Aharoni" panose="02010803020104030203" pitchFamily="2" charset="-79"/>
              <a:cs typeface="Aharoni" panose="02010803020104030203" pitchFamily="2" charset="-79"/>
            </a:endParaRPr>
          </a:p>
          <a:p>
            <a:pPr marL="342900" indent="-342900">
              <a:buFont typeface="+mj-lt"/>
              <a:buAutoNum type="arabicPeriod"/>
            </a:pPr>
            <a:r>
              <a:rPr lang="en-US" dirty="0">
                <a:solidFill>
                  <a:srgbClr val="FFC000"/>
                </a:solidFill>
                <a:latin typeface="Aharoni" panose="02010803020104030203" pitchFamily="2" charset="-79"/>
                <a:cs typeface="Aharoni" panose="02010803020104030203" pitchFamily="2" charset="-79"/>
              </a:rPr>
              <a:t>Batch Interval</a:t>
            </a:r>
            <a:r>
              <a:rPr lang="he-IL" dirty="0">
                <a:solidFill>
                  <a:srgbClr val="FFC000"/>
                </a:solidFill>
                <a:latin typeface="Aharoni" panose="02010803020104030203" pitchFamily="2" charset="-79"/>
                <a:cs typeface="Aharoni" panose="02010803020104030203" pitchFamily="2" charset="-79"/>
              </a:rPr>
              <a:t> </a:t>
            </a:r>
            <a:r>
              <a:rPr lang="he-IL" dirty="0">
                <a:latin typeface="Aharoni" panose="02010803020104030203" pitchFamily="2" charset="-79"/>
                <a:cs typeface="Aharoni" panose="02010803020104030203" pitchFamily="2" charset="-79"/>
              </a:rPr>
              <a:t>– בספארק סטרימינג, הנתונים מעובדים ב-</a:t>
            </a:r>
            <a:r>
              <a:rPr lang="en-US" dirty="0">
                <a:latin typeface="Aharoni" panose="02010803020104030203" pitchFamily="2" charset="-79"/>
                <a:cs typeface="Aharoni" panose="02010803020104030203" pitchFamily="2" charset="-79"/>
              </a:rPr>
              <a:t>batches</a:t>
            </a:r>
            <a:r>
              <a:rPr lang="he-IL" dirty="0">
                <a:latin typeface="Aharoni" panose="02010803020104030203" pitchFamily="2" charset="-79"/>
                <a:cs typeface="Aharoni" panose="02010803020104030203" pitchFamily="2" charset="-79"/>
              </a:rPr>
              <a:t> עם מרווח זמן מוגדר מראש . כל </a:t>
            </a:r>
            <a:r>
              <a:rPr lang="en-US" dirty="0">
                <a:latin typeface="Aharoni" panose="02010803020104030203" pitchFamily="2" charset="-79"/>
                <a:cs typeface="Aharoni" panose="02010803020104030203" pitchFamily="2" charset="-79"/>
              </a:rPr>
              <a:t>batch</a:t>
            </a:r>
            <a:r>
              <a:rPr lang="he-IL" dirty="0">
                <a:latin typeface="Aharoni" panose="02010803020104030203" pitchFamily="2" charset="-79"/>
                <a:cs typeface="Aharoni" panose="02010803020104030203" pitchFamily="2" charset="-79"/>
              </a:rPr>
              <a:t> מכיל את הנתונים שהתקבלו במהלך אותו מרווח הזמן שהוגדר ו-</a:t>
            </a:r>
            <a:r>
              <a:rPr lang="en-US" dirty="0">
                <a:latin typeface="Aharoni" panose="02010803020104030203" pitchFamily="2" charset="-79"/>
                <a:cs typeface="Aharoni" panose="02010803020104030203" pitchFamily="2" charset="-79"/>
              </a:rPr>
              <a:t>spark streaming</a:t>
            </a:r>
            <a:r>
              <a:rPr lang="he-IL" dirty="0">
                <a:latin typeface="Aharoni" panose="02010803020104030203" pitchFamily="2" charset="-79"/>
                <a:cs typeface="Aharoni" panose="02010803020104030203" pitchFamily="2" charset="-79"/>
              </a:rPr>
              <a:t> מעבד כל </a:t>
            </a:r>
            <a:r>
              <a:rPr lang="en-US" dirty="0">
                <a:latin typeface="Aharoni" panose="02010803020104030203" pitchFamily="2" charset="-79"/>
                <a:cs typeface="Aharoni" panose="02010803020104030203" pitchFamily="2" charset="-79"/>
              </a:rPr>
              <a:t>batch</a:t>
            </a:r>
            <a:r>
              <a:rPr lang="he-IL" dirty="0">
                <a:latin typeface="Aharoni" panose="02010803020104030203" pitchFamily="2" charset="-79"/>
                <a:cs typeface="Aharoni" panose="02010803020104030203" pitchFamily="2" charset="-79"/>
              </a:rPr>
              <a:t> באופן עצמאי.</a:t>
            </a:r>
          </a:p>
          <a:p>
            <a:endParaRPr lang="he-IL" dirty="0">
              <a:latin typeface="Aharoni" panose="02010803020104030203" pitchFamily="2" charset="-79"/>
              <a:cs typeface="Aharoni" panose="02010803020104030203" pitchFamily="2" charset="-79"/>
            </a:endParaRPr>
          </a:p>
          <a:p>
            <a:pPr marL="342900" indent="-342900">
              <a:buAutoNum type="arabicPeriod" startAt="2"/>
            </a:pPr>
            <a:r>
              <a:rPr lang="he-IL" dirty="0">
                <a:solidFill>
                  <a:srgbClr val="FFC000"/>
                </a:solidFill>
                <a:latin typeface="Aharoni" panose="02010803020104030203" pitchFamily="2" charset="-79"/>
                <a:cs typeface="Aharoni" panose="02010803020104030203" pitchFamily="2" charset="-79"/>
              </a:rPr>
              <a:t>פעולת החלון </a:t>
            </a:r>
            <a:r>
              <a:rPr lang="he-IL" dirty="0">
                <a:latin typeface="Aharoni" panose="02010803020104030203" pitchFamily="2" charset="-79"/>
                <a:cs typeface="Aharoni" panose="02010803020104030203" pitchFamily="2" charset="-79"/>
              </a:rPr>
              <a:t>– מציג את הרעיון של חלונות מבוססי זמן. פעולת החלון מאפשרת להגדיר מרווח זמן בגודל קבוע או על ידי </a:t>
            </a:r>
            <a:r>
              <a:rPr lang="en-US" dirty="0">
                <a:latin typeface="Aharoni" panose="02010803020104030203" pitchFamily="2" charset="-79"/>
                <a:cs typeface="Aharoni" panose="02010803020104030203" pitchFamily="2" charset="-79"/>
              </a:rPr>
              <a:t>sliding</a:t>
            </a:r>
            <a:r>
              <a:rPr lang="he-IL" dirty="0">
                <a:latin typeface="Aharoni" panose="02010803020104030203" pitchFamily="2" charset="-79"/>
                <a:cs typeface="Aharoni" panose="02010803020104030203" pitchFamily="2" charset="-79"/>
              </a:rPr>
              <a:t> שעליו מתבצעים החישובים.</a:t>
            </a:r>
          </a:p>
          <a:p>
            <a:endParaRPr lang="he-IL" dirty="0">
              <a:latin typeface="Aharoni" panose="02010803020104030203" pitchFamily="2" charset="-79"/>
              <a:cs typeface="Aharoni" panose="02010803020104030203" pitchFamily="2" charset="-79"/>
            </a:endParaRPr>
          </a:p>
          <a:p>
            <a:pPr marL="342900" indent="-342900">
              <a:buAutoNum type="arabicPeriod" startAt="3"/>
            </a:pPr>
            <a:r>
              <a:rPr lang="en-US" dirty="0">
                <a:solidFill>
                  <a:srgbClr val="FFC000"/>
                </a:solidFill>
                <a:latin typeface="Aharoni" panose="02010803020104030203" pitchFamily="2" charset="-79"/>
                <a:cs typeface="Aharoni" panose="02010803020104030203" pitchFamily="2" charset="-79"/>
              </a:rPr>
              <a:t>fixed-size Windows</a:t>
            </a:r>
            <a:r>
              <a:rPr lang="he-IL" dirty="0">
                <a:latin typeface="Aharoni" panose="02010803020104030203" pitchFamily="2" charset="-79"/>
                <a:cs typeface="Aharoni" panose="02010803020104030203" pitchFamily="2" charset="-79"/>
              </a:rPr>
              <a:t> – בחלונות בגודל קבוע, הנתונים מחולקים למרווחי זמן שאינם חופפים למשך זמן מוגדר מראש. </a:t>
            </a:r>
          </a:p>
          <a:p>
            <a:r>
              <a:rPr lang="he-IL" dirty="0">
                <a:latin typeface="Aharoni" panose="02010803020104030203" pitchFamily="2" charset="-79"/>
                <a:cs typeface="Aharoni" panose="02010803020104030203" pitchFamily="2" charset="-79"/>
              </a:rPr>
              <a:t>      הכוונה היא שאם למשל מרווח ה-</a:t>
            </a:r>
            <a:r>
              <a:rPr lang="en-US" dirty="0">
                <a:latin typeface="Aharoni" panose="02010803020104030203" pitchFamily="2" charset="-79"/>
                <a:cs typeface="Aharoni" panose="02010803020104030203" pitchFamily="2" charset="-79"/>
              </a:rPr>
              <a:t>batch</a:t>
            </a:r>
            <a:r>
              <a:rPr lang="he-IL" dirty="0">
                <a:latin typeface="Aharoni" panose="02010803020104030203" pitchFamily="2" charset="-79"/>
                <a:cs typeface="Aharoni" panose="02010803020104030203" pitchFamily="2" charset="-79"/>
              </a:rPr>
              <a:t> הוא שנייה אחת , נוכל להגדיר חלון של 5 שניות לביצוע חישובים על פני מרווחים</a:t>
            </a:r>
          </a:p>
          <a:p>
            <a:r>
              <a:rPr lang="he-IL" dirty="0">
                <a:latin typeface="Aharoni" panose="02010803020104030203" pitchFamily="2" charset="-79"/>
                <a:cs typeface="Aharoni" panose="02010803020104030203" pitchFamily="2" charset="-79"/>
              </a:rPr>
              <a:t>      של 5 שניות שאינם חופפים זה עם זה.</a:t>
            </a:r>
          </a:p>
          <a:p>
            <a:endParaRPr lang="he-IL" dirty="0">
              <a:latin typeface="Aharoni" panose="02010803020104030203" pitchFamily="2" charset="-79"/>
              <a:cs typeface="Aharoni" panose="02010803020104030203" pitchFamily="2" charset="-79"/>
            </a:endParaRPr>
          </a:p>
          <a:p>
            <a:r>
              <a:rPr lang="he-IL" dirty="0">
                <a:solidFill>
                  <a:srgbClr val="FFC000"/>
                </a:solidFill>
                <a:latin typeface="Aharoni" panose="02010803020104030203" pitchFamily="2" charset="-79"/>
                <a:cs typeface="Aharoni" panose="02010803020104030203" pitchFamily="2" charset="-79"/>
              </a:rPr>
              <a:t>4</a:t>
            </a:r>
            <a:r>
              <a:rPr lang="he-IL" dirty="0">
                <a:latin typeface="Aharoni" panose="02010803020104030203" pitchFamily="2" charset="-79"/>
                <a:cs typeface="Aharoni" panose="02010803020104030203" pitchFamily="2" charset="-79"/>
              </a:rPr>
              <a:t>. </a:t>
            </a:r>
            <a:r>
              <a:rPr lang="en-US" dirty="0">
                <a:solidFill>
                  <a:srgbClr val="FFC000"/>
                </a:solidFill>
                <a:latin typeface="Aharoni" panose="02010803020104030203" pitchFamily="2" charset="-79"/>
                <a:cs typeface="Aharoni" panose="02010803020104030203" pitchFamily="2" charset="-79"/>
              </a:rPr>
              <a:t>Sliding Windows </a:t>
            </a:r>
            <a:r>
              <a:rPr lang="he-IL" dirty="0">
                <a:solidFill>
                  <a:srgbClr val="FFC000"/>
                </a:solidFill>
                <a:latin typeface="Aharoni" panose="02010803020104030203" pitchFamily="2" charset="-79"/>
                <a:cs typeface="Aharoni" panose="02010803020104030203" pitchFamily="2" charset="-79"/>
              </a:rPr>
              <a:t> </a:t>
            </a:r>
            <a:r>
              <a:rPr lang="he-IL" dirty="0">
                <a:latin typeface="Aharoni" panose="02010803020104030203" pitchFamily="2" charset="-79"/>
                <a:cs typeface="Aharoni" panose="02010803020104030203" pitchFamily="2" charset="-79"/>
              </a:rPr>
              <a:t>– בחלונות הזזה , החלון נע קדימה בפרק זמן מוגדר בכל שלב. דבר זה מאפשר חלונות חופפים </a:t>
            </a:r>
          </a:p>
          <a:p>
            <a:r>
              <a:rPr lang="he-IL" dirty="0">
                <a:latin typeface="Aharoni" panose="02010803020104030203" pitchFamily="2" charset="-79"/>
                <a:cs typeface="Aharoni" panose="02010803020104030203" pitchFamily="2" charset="-79"/>
              </a:rPr>
              <a:t>     ומספק תצוגה רציפה יותר של הנתונים. למשל, אם מרווח הזמן של </a:t>
            </a:r>
            <a:r>
              <a:rPr lang="en-US" dirty="0">
                <a:latin typeface="Aharoni" panose="02010803020104030203" pitchFamily="2" charset="-79"/>
                <a:cs typeface="Aharoni" panose="02010803020104030203" pitchFamily="2" charset="-79"/>
              </a:rPr>
              <a:t>batch</a:t>
            </a:r>
            <a:r>
              <a:rPr lang="he-IL" dirty="0">
                <a:latin typeface="Aharoni" panose="02010803020104030203" pitchFamily="2" charset="-79"/>
                <a:cs typeface="Aharoni" panose="02010803020104030203" pitchFamily="2" charset="-79"/>
              </a:rPr>
              <a:t> הוא שנייה אחת, נוכל להגדיר חלון הזזה </a:t>
            </a:r>
          </a:p>
          <a:p>
            <a:r>
              <a:rPr lang="he-IL" dirty="0">
                <a:latin typeface="Aharoni" panose="02010803020104030203" pitchFamily="2" charset="-79"/>
                <a:cs typeface="Aharoni" panose="02010803020104030203" pitchFamily="2" charset="-79"/>
              </a:rPr>
              <a:t>     של 5 שניות הזזה כל 2 שניות.</a:t>
            </a:r>
          </a:p>
        </p:txBody>
      </p:sp>
    </p:spTree>
    <p:extLst>
      <p:ext uri="{BB962C8B-B14F-4D97-AF65-F5344CB8AC3E}">
        <p14:creationId xmlns:p14="http://schemas.microsoft.com/office/powerpoint/2010/main" val="23818434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066916" y="121413"/>
            <a:ext cx="9404723" cy="1400530"/>
          </a:xfrm>
        </p:spPr>
        <p:txBody>
          <a:bodyPr/>
          <a:lstStyle/>
          <a:p>
            <a:pPr algn="r"/>
            <a:r>
              <a:rPr lang="en-US" b="1" dirty="0"/>
              <a:t>Windowed Stream Processing</a:t>
            </a:r>
            <a:endParaRPr lang="he-IL" b="1" dirty="0"/>
          </a:p>
        </p:txBody>
      </p:sp>
      <p:pic>
        <p:nvPicPr>
          <p:cNvPr id="6" name="תמונה 5">
            <a:extLst>
              <a:ext uri="{FF2B5EF4-FFF2-40B4-BE49-F238E27FC236}">
                <a16:creationId xmlns:a16="http://schemas.microsoft.com/office/drawing/2014/main" id="{AA7CF375-2B6D-EB52-9BDF-1BBC824B923F}"/>
              </a:ext>
            </a:extLst>
          </p:cNvPr>
          <p:cNvPicPr>
            <a:picLocks noChangeAspect="1"/>
          </p:cNvPicPr>
          <p:nvPr/>
        </p:nvPicPr>
        <p:blipFill rotWithShape="1">
          <a:blip r:embed="rId2"/>
          <a:srcRect l="10187" t="42982" r="22861" b="7805"/>
          <a:stretch/>
        </p:blipFill>
        <p:spPr>
          <a:xfrm>
            <a:off x="3308862" y="1310185"/>
            <a:ext cx="8162777" cy="4308737"/>
          </a:xfrm>
          <a:prstGeom prst="rect">
            <a:avLst/>
          </a:prstGeom>
        </p:spPr>
      </p:pic>
    </p:spTree>
    <p:extLst>
      <p:ext uri="{BB962C8B-B14F-4D97-AF65-F5344CB8AC3E}">
        <p14:creationId xmlns:p14="http://schemas.microsoft.com/office/powerpoint/2010/main" val="9239067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066916" y="121413"/>
            <a:ext cx="9404723" cy="1400530"/>
          </a:xfrm>
        </p:spPr>
        <p:txBody>
          <a:bodyPr/>
          <a:lstStyle/>
          <a:p>
            <a:pPr algn="r"/>
            <a:r>
              <a:rPr lang="he-IL" b="1" dirty="0"/>
              <a:t>טרנספורמציות </a:t>
            </a:r>
            <a:r>
              <a:rPr lang="en-US" b="1" dirty="0"/>
              <a:t>Window</a:t>
            </a:r>
            <a:r>
              <a:rPr lang="he-IL" b="1" dirty="0"/>
              <a:t> </a:t>
            </a:r>
          </a:p>
        </p:txBody>
      </p:sp>
      <p:graphicFrame>
        <p:nvGraphicFramePr>
          <p:cNvPr id="3" name="טבלה 2">
            <a:extLst>
              <a:ext uri="{FF2B5EF4-FFF2-40B4-BE49-F238E27FC236}">
                <a16:creationId xmlns:a16="http://schemas.microsoft.com/office/drawing/2014/main" id="{E063B07B-6666-C715-CEB0-0F68D57CD806}"/>
              </a:ext>
            </a:extLst>
          </p:cNvPr>
          <p:cNvGraphicFramePr>
            <a:graphicFrameLocks noGrp="1"/>
          </p:cNvGraphicFramePr>
          <p:nvPr>
            <p:extLst>
              <p:ext uri="{D42A27DB-BD31-4B8C-83A1-F6EECF244321}">
                <p14:modId xmlns:p14="http://schemas.microsoft.com/office/powerpoint/2010/main" val="366601304"/>
              </p:ext>
            </p:extLst>
          </p:nvPr>
        </p:nvGraphicFramePr>
        <p:xfrm>
          <a:off x="954157" y="1390236"/>
          <a:ext cx="10517482" cy="4077528"/>
        </p:xfrm>
        <a:graphic>
          <a:graphicData uri="http://schemas.openxmlformats.org/drawingml/2006/table">
            <a:tbl>
              <a:tblPr rtl="1" firstRow="1" bandRow="1">
                <a:tableStyleId>{5C22544A-7EE6-4342-B048-85BDC9FD1C3A}</a:tableStyleId>
              </a:tblPr>
              <a:tblGrid>
                <a:gridCol w="5494696">
                  <a:extLst>
                    <a:ext uri="{9D8B030D-6E8A-4147-A177-3AD203B41FA5}">
                      <a16:colId xmlns:a16="http://schemas.microsoft.com/office/drawing/2014/main" val="3967704982"/>
                    </a:ext>
                  </a:extLst>
                </a:gridCol>
                <a:gridCol w="5022786">
                  <a:extLst>
                    <a:ext uri="{9D8B030D-6E8A-4147-A177-3AD203B41FA5}">
                      <a16:colId xmlns:a16="http://schemas.microsoft.com/office/drawing/2014/main" val="455539105"/>
                    </a:ext>
                  </a:extLst>
                </a:gridCol>
              </a:tblGrid>
              <a:tr h="427272">
                <a:tc>
                  <a:txBody>
                    <a:bodyPr/>
                    <a:lstStyle/>
                    <a:p>
                      <a:pPr rtl="1"/>
                      <a:r>
                        <a:rPr lang="he-IL" dirty="0"/>
                        <a:t>שם הטרנספורמציה</a:t>
                      </a:r>
                    </a:p>
                  </a:txBody>
                  <a:tcPr/>
                </a:tc>
                <a:tc>
                  <a:txBody>
                    <a:bodyPr/>
                    <a:lstStyle/>
                    <a:p>
                      <a:pPr rtl="1"/>
                      <a:r>
                        <a:rPr lang="he-IL" dirty="0"/>
                        <a:t>הסבר</a:t>
                      </a:r>
                    </a:p>
                  </a:txBody>
                  <a:tcPr/>
                </a:tc>
                <a:extLst>
                  <a:ext uri="{0D108BD9-81ED-4DB2-BD59-A6C34878D82A}">
                    <a16:rowId xmlns:a16="http://schemas.microsoft.com/office/drawing/2014/main" val="1613246367"/>
                  </a:ext>
                </a:extLst>
              </a:tr>
              <a:tr h="458537">
                <a:tc>
                  <a:txBody>
                    <a:bodyPr/>
                    <a:lstStyle/>
                    <a:p>
                      <a:pPr rtl="1"/>
                      <a:r>
                        <a:rPr lang="en-US" sz="1400" b="1" i="0" kern="1200" dirty="0">
                          <a:solidFill>
                            <a:schemeClr val="dk1"/>
                          </a:solidFill>
                          <a:effectLst/>
                          <a:latin typeface="+mn-lt"/>
                          <a:ea typeface="+mn-ea"/>
                          <a:cs typeface="+mn-cs"/>
                        </a:rPr>
                        <a:t>window(windowDuration, slideDuration)</a:t>
                      </a:r>
                      <a:endParaRPr lang="he-IL" sz="1400" dirty="0"/>
                    </a:p>
                  </a:txBody>
                  <a:tcPr/>
                </a:tc>
                <a:tc>
                  <a:txBody>
                    <a:bodyPr/>
                    <a:lstStyle/>
                    <a:p>
                      <a:pPr rtl="1"/>
                      <a:r>
                        <a:rPr lang="he-IL" sz="1400" b="1" dirty="0"/>
                        <a:t>מקבל את משך זמן החלון ואת מרווח הזמן שבו מתבצעת פעולת החלון ויוצרת</a:t>
                      </a:r>
                      <a:r>
                        <a:rPr lang="en-US" sz="1400" b="1" dirty="0"/>
                        <a:t>Dstream </a:t>
                      </a:r>
                      <a:r>
                        <a:rPr lang="he-IL" sz="1400" b="1" dirty="0"/>
                        <a:t> חדש </a:t>
                      </a:r>
                    </a:p>
                  </a:txBody>
                  <a:tcPr/>
                </a:tc>
                <a:extLst>
                  <a:ext uri="{0D108BD9-81ED-4DB2-BD59-A6C34878D82A}">
                    <a16:rowId xmlns:a16="http://schemas.microsoft.com/office/drawing/2014/main" val="4015259847"/>
                  </a:ext>
                </a:extLst>
              </a:tr>
              <a:tr h="647346">
                <a:tc>
                  <a:txBody>
                    <a:bodyPr/>
                    <a:lstStyle/>
                    <a:p>
                      <a:pPr algn="r" rtl="1"/>
                      <a:r>
                        <a:rPr lang="en-US" sz="1400" b="1" i="0" kern="1200" dirty="0">
                          <a:solidFill>
                            <a:schemeClr val="dk1"/>
                          </a:solidFill>
                          <a:effectLst/>
                          <a:latin typeface="+mn-lt"/>
                          <a:ea typeface="+mn-ea"/>
                          <a:cs typeface="+mn-cs"/>
                        </a:rPr>
                        <a:t>reduceByKeyAndWindow(func, windowDuration, slideDuration)</a:t>
                      </a:r>
                      <a:endParaRPr lang="he-IL" sz="1400" dirty="0"/>
                    </a:p>
                  </a:txBody>
                  <a:tcPr/>
                </a:tc>
                <a:tc>
                  <a:txBody>
                    <a:bodyPr/>
                    <a:lstStyle/>
                    <a:p>
                      <a:pPr rtl="1"/>
                      <a:r>
                        <a:rPr lang="he-IL" sz="1400" b="1" dirty="0"/>
                        <a:t>מקבל פונקציה המצמצמת את כמות הנתונים בכל חלון לפי מפתח ואת זמן החלון לצמצום זה, ואת המרווח של הפעולה ויוצרת </a:t>
                      </a:r>
                      <a:r>
                        <a:rPr lang="en-US" sz="1400" b="1" dirty="0"/>
                        <a:t>Dstream </a:t>
                      </a:r>
                      <a:r>
                        <a:rPr lang="he-IL" sz="1400" b="1" dirty="0"/>
                        <a:t> חדש</a:t>
                      </a:r>
                    </a:p>
                  </a:txBody>
                  <a:tcPr/>
                </a:tc>
                <a:extLst>
                  <a:ext uri="{0D108BD9-81ED-4DB2-BD59-A6C34878D82A}">
                    <a16:rowId xmlns:a16="http://schemas.microsoft.com/office/drawing/2014/main" val="4086545490"/>
                  </a:ext>
                </a:extLst>
              </a:tr>
              <a:tr h="458537">
                <a:tc>
                  <a:txBody>
                    <a:bodyPr/>
                    <a:lstStyle/>
                    <a:p>
                      <a:pPr rtl="1"/>
                      <a:r>
                        <a:rPr lang="en-US" sz="1400" b="1" i="0" kern="1200" dirty="0">
                          <a:solidFill>
                            <a:schemeClr val="dk1"/>
                          </a:solidFill>
                          <a:effectLst/>
                          <a:latin typeface="+mn-lt"/>
                          <a:ea typeface="+mn-ea"/>
                          <a:cs typeface="+mn-cs"/>
                        </a:rPr>
                        <a:t>countByWindow(windowDuration, slideDuration)</a:t>
                      </a:r>
                      <a:endParaRPr lang="he-IL" sz="1400" dirty="0"/>
                    </a:p>
                  </a:txBody>
                  <a:tcPr/>
                </a:tc>
                <a:tc>
                  <a:txBody>
                    <a:bodyPr/>
                    <a:lstStyle/>
                    <a:p>
                      <a:pPr rtl="1"/>
                      <a:r>
                        <a:rPr lang="he-IL" sz="1400" b="1" dirty="0"/>
                        <a:t>יוצר </a:t>
                      </a:r>
                      <a:r>
                        <a:rPr lang="en-US" sz="1400" b="1" dirty="0"/>
                        <a:t>Dstream </a:t>
                      </a:r>
                      <a:r>
                        <a:rPr lang="he-IL" sz="1400" b="1" dirty="0"/>
                        <a:t> חדש על ידי ספירה של אלמנטים בכל חלון הזזה </a:t>
                      </a:r>
                    </a:p>
                  </a:txBody>
                  <a:tcPr/>
                </a:tc>
                <a:extLst>
                  <a:ext uri="{0D108BD9-81ED-4DB2-BD59-A6C34878D82A}">
                    <a16:rowId xmlns:a16="http://schemas.microsoft.com/office/drawing/2014/main" val="3021242524"/>
                  </a:ext>
                </a:extLst>
              </a:tr>
              <a:tr h="458537">
                <a:tc>
                  <a:txBody>
                    <a:bodyPr/>
                    <a:lstStyle/>
                    <a:p>
                      <a:pPr rtl="1"/>
                      <a:r>
                        <a:rPr lang="en-US" sz="1400" b="1" i="0" kern="1200" dirty="0">
                          <a:solidFill>
                            <a:schemeClr val="dk1"/>
                          </a:solidFill>
                          <a:effectLst/>
                          <a:latin typeface="+mn-lt"/>
                          <a:ea typeface="+mn-ea"/>
                          <a:cs typeface="+mn-cs"/>
                        </a:rPr>
                        <a:t>windowed_stream.foreachRDD(lambda rdd, time: ...)</a:t>
                      </a:r>
                      <a:endParaRPr lang="he-IL" sz="1400" dirty="0"/>
                    </a:p>
                  </a:txBody>
                  <a:tcPr/>
                </a:tc>
                <a:tc>
                  <a:txBody>
                    <a:bodyPr/>
                    <a:lstStyle/>
                    <a:p>
                      <a:pPr rtl="1"/>
                      <a:r>
                        <a:rPr lang="he-IL" sz="1400" b="1" dirty="0"/>
                        <a:t>מאפשר לממש פונקציה על כל </a:t>
                      </a:r>
                      <a:r>
                        <a:rPr lang="en-US" sz="1400" b="1" dirty="0"/>
                        <a:t>RDD</a:t>
                      </a:r>
                      <a:r>
                        <a:rPr lang="he-IL" sz="1400" b="1" dirty="0"/>
                        <a:t> בחלון ההזזה</a:t>
                      </a:r>
                    </a:p>
                  </a:txBody>
                  <a:tcPr/>
                </a:tc>
                <a:extLst>
                  <a:ext uri="{0D108BD9-81ED-4DB2-BD59-A6C34878D82A}">
                    <a16:rowId xmlns:a16="http://schemas.microsoft.com/office/drawing/2014/main" val="3915339687"/>
                  </a:ext>
                </a:extLst>
              </a:tr>
              <a:tr h="458537">
                <a:tc>
                  <a:txBody>
                    <a:bodyPr/>
                    <a:lstStyle/>
                    <a:p>
                      <a:pPr rtl="1"/>
                      <a:r>
                        <a:rPr lang="en-US" sz="1400" b="1" i="0" kern="1200" dirty="0">
                          <a:solidFill>
                            <a:schemeClr val="dk1"/>
                          </a:solidFill>
                          <a:effectLst/>
                          <a:latin typeface="+mn-lt"/>
                          <a:ea typeface="+mn-ea"/>
                          <a:cs typeface="+mn-cs"/>
                        </a:rPr>
                        <a:t>reduceByWindow(func, windowDuration, slideDuration)</a:t>
                      </a:r>
                      <a:endParaRPr lang="he-IL" sz="1400" dirty="0"/>
                    </a:p>
                  </a:txBody>
                  <a:tcPr/>
                </a:tc>
                <a:tc>
                  <a:txBody>
                    <a:bodyPr/>
                    <a:lstStyle/>
                    <a:p>
                      <a:pPr rtl="1"/>
                      <a:r>
                        <a:rPr lang="he-IL" sz="1400" b="1" dirty="0"/>
                        <a:t>יוצר </a:t>
                      </a:r>
                      <a:r>
                        <a:rPr lang="en-US" sz="1400" b="1" dirty="0"/>
                        <a:t>Dstream </a:t>
                      </a:r>
                      <a:r>
                        <a:rPr lang="he-IL" sz="1400" b="1" dirty="0"/>
                        <a:t> חדש על ידי צמצום האלמנטים בכל חלון הזזה</a:t>
                      </a:r>
                    </a:p>
                  </a:txBody>
                  <a:tcPr/>
                </a:tc>
                <a:extLst>
                  <a:ext uri="{0D108BD9-81ED-4DB2-BD59-A6C34878D82A}">
                    <a16:rowId xmlns:a16="http://schemas.microsoft.com/office/drawing/2014/main" val="3971199576"/>
                  </a:ext>
                </a:extLst>
              </a:tr>
              <a:tr h="1024965">
                <a:tc>
                  <a:txBody>
                    <a:bodyPr/>
                    <a:lstStyle/>
                    <a:p>
                      <a:pPr rtl="1"/>
                      <a:r>
                        <a:rPr lang="en-US" sz="1400" b="1" i="0" kern="1200" dirty="0">
                          <a:solidFill>
                            <a:schemeClr val="dk1"/>
                          </a:solidFill>
                          <a:effectLst/>
                          <a:latin typeface="+mn-lt"/>
                          <a:ea typeface="+mn-ea"/>
                          <a:cs typeface="+mn-cs"/>
                        </a:rPr>
                        <a:t>aggregateByKeyAndWindow(zeroValue, reduceFunc, combFunc, windowDuration, slideDuration)</a:t>
                      </a:r>
                      <a:endParaRPr lang="he-IL" sz="1400" dirty="0"/>
                    </a:p>
                  </a:txBody>
                  <a:tcPr/>
                </a:tc>
                <a:tc>
                  <a:txBody>
                    <a:bodyPr/>
                    <a:lstStyle/>
                    <a:p>
                      <a:pPr rtl="1"/>
                      <a:r>
                        <a:rPr lang="he-IL" sz="1400" b="1" dirty="0"/>
                        <a:t>מקבל 5 פרמטרים: ערך התחלתי לביצוע אגרגציה עבור כל מפתח בחלון , פונקציית </a:t>
                      </a:r>
                      <a:r>
                        <a:rPr lang="en-US" sz="1400" b="1" dirty="0"/>
                        <a:t>reduce</a:t>
                      </a:r>
                      <a:r>
                        <a:rPr lang="he-IL" sz="1400" b="1" dirty="0"/>
                        <a:t>, פונקציית שילוב של </a:t>
                      </a:r>
                      <a:r>
                        <a:rPr lang="en-US" sz="1400" b="1" dirty="0"/>
                        <a:t>Rdd</a:t>
                      </a:r>
                      <a:r>
                        <a:rPr lang="he-IL" sz="1400" b="1" dirty="0"/>
                        <a:t> לאחד תוצאות ממחיצות שונות, זמן חלון האגרגציה ואת מרווח זמן החלון הזזה</a:t>
                      </a:r>
                    </a:p>
                  </a:txBody>
                  <a:tcPr/>
                </a:tc>
                <a:extLst>
                  <a:ext uri="{0D108BD9-81ED-4DB2-BD59-A6C34878D82A}">
                    <a16:rowId xmlns:a16="http://schemas.microsoft.com/office/drawing/2014/main" val="3828594737"/>
                  </a:ext>
                </a:extLst>
              </a:tr>
            </a:tbl>
          </a:graphicData>
        </a:graphic>
      </p:graphicFrame>
    </p:spTree>
    <p:extLst>
      <p:ext uri="{BB962C8B-B14F-4D97-AF65-F5344CB8AC3E}">
        <p14:creationId xmlns:p14="http://schemas.microsoft.com/office/powerpoint/2010/main" val="24673935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066916" y="121413"/>
            <a:ext cx="9404723" cy="1400530"/>
          </a:xfrm>
        </p:spPr>
        <p:txBody>
          <a:bodyPr/>
          <a:lstStyle/>
          <a:p>
            <a:pPr algn="r"/>
            <a:r>
              <a:rPr lang="en-US" sz="3600" b="1" dirty="0"/>
              <a:t>Actions</a:t>
            </a:r>
            <a:r>
              <a:rPr lang="he-IL" sz="3600" b="1" dirty="0"/>
              <a:t> בספארק סטרימינג (בנוסף למה שאנו מכירים) </a:t>
            </a:r>
          </a:p>
        </p:txBody>
      </p:sp>
      <p:graphicFrame>
        <p:nvGraphicFramePr>
          <p:cNvPr id="3" name="טבלה 2">
            <a:extLst>
              <a:ext uri="{FF2B5EF4-FFF2-40B4-BE49-F238E27FC236}">
                <a16:creationId xmlns:a16="http://schemas.microsoft.com/office/drawing/2014/main" id="{E063B07B-6666-C715-CEB0-0F68D57CD806}"/>
              </a:ext>
            </a:extLst>
          </p:cNvPr>
          <p:cNvGraphicFramePr>
            <a:graphicFrameLocks noGrp="1"/>
          </p:cNvGraphicFramePr>
          <p:nvPr>
            <p:extLst>
              <p:ext uri="{D42A27DB-BD31-4B8C-83A1-F6EECF244321}">
                <p14:modId xmlns:p14="http://schemas.microsoft.com/office/powerpoint/2010/main" val="4122138828"/>
              </p:ext>
            </p:extLst>
          </p:nvPr>
        </p:nvGraphicFramePr>
        <p:xfrm>
          <a:off x="1327590" y="1150773"/>
          <a:ext cx="10517482" cy="3500740"/>
        </p:xfrm>
        <a:graphic>
          <a:graphicData uri="http://schemas.openxmlformats.org/drawingml/2006/table">
            <a:tbl>
              <a:tblPr rtl="1" firstRow="1" bandRow="1">
                <a:tableStyleId>{5C22544A-7EE6-4342-B048-85BDC9FD1C3A}</a:tableStyleId>
              </a:tblPr>
              <a:tblGrid>
                <a:gridCol w="5494696">
                  <a:extLst>
                    <a:ext uri="{9D8B030D-6E8A-4147-A177-3AD203B41FA5}">
                      <a16:colId xmlns:a16="http://schemas.microsoft.com/office/drawing/2014/main" val="3967704982"/>
                    </a:ext>
                  </a:extLst>
                </a:gridCol>
                <a:gridCol w="5022786">
                  <a:extLst>
                    <a:ext uri="{9D8B030D-6E8A-4147-A177-3AD203B41FA5}">
                      <a16:colId xmlns:a16="http://schemas.microsoft.com/office/drawing/2014/main" val="455539105"/>
                    </a:ext>
                  </a:extLst>
                </a:gridCol>
              </a:tblGrid>
              <a:tr h="663374">
                <a:tc>
                  <a:txBody>
                    <a:bodyPr/>
                    <a:lstStyle/>
                    <a:p>
                      <a:pPr rtl="1"/>
                      <a:r>
                        <a:rPr lang="he-IL" dirty="0"/>
                        <a:t>שם הפעולה</a:t>
                      </a:r>
                    </a:p>
                  </a:txBody>
                  <a:tcPr/>
                </a:tc>
                <a:tc>
                  <a:txBody>
                    <a:bodyPr/>
                    <a:lstStyle/>
                    <a:p>
                      <a:pPr rtl="1"/>
                      <a:r>
                        <a:rPr lang="he-IL" dirty="0"/>
                        <a:t>הסבר</a:t>
                      </a:r>
                    </a:p>
                  </a:txBody>
                  <a:tcPr/>
                </a:tc>
                <a:extLst>
                  <a:ext uri="{0D108BD9-81ED-4DB2-BD59-A6C34878D82A}">
                    <a16:rowId xmlns:a16="http://schemas.microsoft.com/office/drawing/2014/main" val="1613246367"/>
                  </a:ext>
                </a:extLst>
              </a:tr>
              <a:tr h="831642">
                <a:tc>
                  <a:txBody>
                    <a:bodyPr/>
                    <a:lstStyle/>
                    <a:p>
                      <a:pPr rtl="1"/>
                      <a:r>
                        <a:rPr lang="en-US" sz="1800" b="1" i="0" kern="1200" dirty="0">
                          <a:solidFill>
                            <a:schemeClr val="dk1"/>
                          </a:solidFill>
                          <a:effectLst/>
                          <a:latin typeface="+mn-lt"/>
                          <a:ea typeface="+mn-ea"/>
                          <a:cs typeface="+mn-cs"/>
                        </a:rPr>
                        <a:t>pprint(num=None)</a:t>
                      </a:r>
                      <a:endParaRPr lang="he-IL" sz="1800" dirty="0"/>
                    </a:p>
                  </a:txBody>
                  <a:tcPr/>
                </a:tc>
                <a:tc>
                  <a:txBody>
                    <a:bodyPr/>
                    <a:lstStyle/>
                    <a:p>
                      <a:pPr rtl="1"/>
                      <a:r>
                        <a:rPr lang="he-IL" sz="1400" b="1" dirty="0"/>
                        <a:t>מדפיס </a:t>
                      </a:r>
                      <a:r>
                        <a:rPr lang="en-US" sz="1400" b="1" dirty="0"/>
                        <a:t>num</a:t>
                      </a:r>
                      <a:r>
                        <a:rPr lang="he-IL" sz="1400" b="1" dirty="0"/>
                        <a:t> פעמים </a:t>
                      </a:r>
                      <a:r>
                        <a:rPr lang="en-US" sz="1400" b="1" dirty="0"/>
                        <a:t>batches</a:t>
                      </a:r>
                      <a:r>
                        <a:rPr lang="he-IL" sz="1400" b="1" dirty="0"/>
                        <a:t> של </a:t>
                      </a:r>
                      <a:r>
                        <a:rPr lang="en-US" sz="1400" b="1" dirty="0"/>
                        <a:t>Dstream</a:t>
                      </a:r>
                      <a:r>
                        <a:rPr lang="he-IL" sz="1400" b="1" dirty="0"/>
                        <a:t> </a:t>
                      </a:r>
                    </a:p>
                  </a:txBody>
                  <a:tcPr/>
                </a:tc>
                <a:extLst>
                  <a:ext uri="{0D108BD9-81ED-4DB2-BD59-A6C34878D82A}">
                    <a16:rowId xmlns:a16="http://schemas.microsoft.com/office/drawing/2014/main" val="4015259847"/>
                  </a:ext>
                </a:extLst>
              </a:tr>
              <a:tr h="1174082">
                <a:tc>
                  <a:txBody>
                    <a:bodyPr/>
                    <a:lstStyle/>
                    <a:p>
                      <a:pPr algn="r" rtl="1"/>
                      <a:r>
                        <a:rPr lang="en-US" sz="1800" b="1" i="0" kern="1200" dirty="0">
                          <a:solidFill>
                            <a:schemeClr val="dk1"/>
                          </a:solidFill>
                          <a:effectLst/>
                          <a:latin typeface="+mn-lt"/>
                          <a:ea typeface="+mn-ea"/>
                          <a:cs typeface="+mn-cs"/>
                        </a:rPr>
                        <a:t>saveAsTextFiles(prefix, [suffix])</a:t>
                      </a:r>
                      <a:endParaRPr lang="he-IL" sz="1800" dirty="0"/>
                    </a:p>
                  </a:txBody>
                  <a:tcPr/>
                </a:tc>
                <a:tc>
                  <a:txBody>
                    <a:bodyPr/>
                    <a:lstStyle/>
                    <a:p>
                      <a:pPr rtl="1"/>
                      <a:r>
                        <a:rPr lang="he-IL" sz="1400" b="1" dirty="0"/>
                        <a:t>שומר את נתוני ה-</a:t>
                      </a:r>
                      <a:r>
                        <a:rPr lang="en-US" sz="1400" b="1" dirty="0"/>
                        <a:t>Dstream</a:t>
                      </a:r>
                      <a:r>
                        <a:rPr lang="he-IL" sz="1400" b="1" dirty="0"/>
                        <a:t> כקבצי טקסט. כל </a:t>
                      </a:r>
                      <a:r>
                        <a:rPr lang="en-US" sz="1400" b="1" dirty="0"/>
                        <a:t>RDD</a:t>
                      </a:r>
                      <a:r>
                        <a:rPr lang="he-IL" sz="1400" b="1" dirty="0"/>
                        <a:t> נשמר כ-:</a:t>
                      </a:r>
                    </a:p>
                    <a:p>
                      <a:pPr rtl="1"/>
                      <a:r>
                        <a:rPr lang="en-US" sz="1400" b="1" dirty="0"/>
                        <a:t>Prefix-TIME_IN_MS[,suffix]</a:t>
                      </a:r>
                      <a:endParaRPr lang="he-IL" sz="1400" b="1" dirty="0"/>
                    </a:p>
                  </a:txBody>
                  <a:tcPr/>
                </a:tc>
                <a:extLst>
                  <a:ext uri="{0D108BD9-81ED-4DB2-BD59-A6C34878D82A}">
                    <a16:rowId xmlns:a16="http://schemas.microsoft.com/office/drawing/2014/main" val="4086545490"/>
                  </a:ext>
                </a:extLst>
              </a:tr>
              <a:tr h="831642">
                <a:tc>
                  <a:txBody>
                    <a:bodyPr/>
                    <a:lstStyle/>
                    <a:p>
                      <a:pPr rtl="1"/>
                      <a:r>
                        <a:rPr lang="en-US" sz="1800" b="1" i="0" kern="1200" dirty="0">
                          <a:solidFill>
                            <a:schemeClr val="dk1"/>
                          </a:solidFill>
                          <a:effectLst/>
                          <a:latin typeface="+mn-lt"/>
                          <a:ea typeface="+mn-ea"/>
                          <a:cs typeface="+mn-cs"/>
                        </a:rPr>
                        <a:t>foreachRDD(func)</a:t>
                      </a:r>
                      <a:endParaRPr lang="he-IL" sz="1800" dirty="0"/>
                    </a:p>
                  </a:txBody>
                  <a:tcPr/>
                </a:tc>
                <a:tc>
                  <a:txBody>
                    <a:bodyPr/>
                    <a:lstStyle/>
                    <a:p>
                      <a:pPr rtl="1"/>
                      <a:r>
                        <a:rPr lang="he-IL" sz="1400" b="1" dirty="0"/>
                        <a:t>מיישם פונקציה לכל </a:t>
                      </a:r>
                      <a:r>
                        <a:rPr lang="en-US" sz="1400" b="1" dirty="0"/>
                        <a:t>RDD</a:t>
                      </a:r>
                      <a:r>
                        <a:rPr lang="he-IL" sz="1400" b="1" dirty="0"/>
                        <a:t> ב-</a:t>
                      </a:r>
                      <a:r>
                        <a:rPr lang="en-US" sz="1400" b="1" dirty="0"/>
                        <a:t>Dstream</a:t>
                      </a:r>
                      <a:r>
                        <a:rPr lang="he-IL" sz="1400" b="1" dirty="0"/>
                        <a:t> </a:t>
                      </a:r>
                    </a:p>
                  </a:txBody>
                  <a:tcPr/>
                </a:tc>
                <a:extLst>
                  <a:ext uri="{0D108BD9-81ED-4DB2-BD59-A6C34878D82A}">
                    <a16:rowId xmlns:a16="http://schemas.microsoft.com/office/drawing/2014/main" val="3021242524"/>
                  </a:ext>
                </a:extLst>
              </a:tr>
            </a:tbl>
          </a:graphicData>
        </a:graphic>
      </p:graphicFrame>
    </p:spTree>
    <p:extLst>
      <p:ext uri="{BB962C8B-B14F-4D97-AF65-F5344CB8AC3E}">
        <p14:creationId xmlns:p14="http://schemas.microsoft.com/office/powerpoint/2010/main" val="3975891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203787" y="104894"/>
            <a:ext cx="9404723" cy="1400530"/>
          </a:xfrm>
        </p:spPr>
        <p:txBody>
          <a:bodyPr/>
          <a:lstStyle/>
          <a:p>
            <a:pPr algn="r"/>
            <a:r>
              <a:rPr lang="en-US" sz="3600" b="1" dirty="0"/>
              <a:t>CheckPoints</a:t>
            </a:r>
            <a:endParaRPr lang="he-IL" sz="3600" b="1" dirty="0"/>
          </a:p>
        </p:txBody>
      </p:sp>
      <p:sp>
        <p:nvSpPr>
          <p:cNvPr id="4" name="תיבת טקסט 3">
            <a:extLst>
              <a:ext uri="{FF2B5EF4-FFF2-40B4-BE49-F238E27FC236}">
                <a16:creationId xmlns:a16="http://schemas.microsoft.com/office/drawing/2014/main" id="{DFC60229-0EEF-62EF-B612-3D3D006796DE}"/>
              </a:ext>
            </a:extLst>
          </p:cNvPr>
          <p:cNvSpPr txBox="1"/>
          <p:nvPr/>
        </p:nvSpPr>
        <p:spPr>
          <a:xfrm>
            <a:off x="622853" y="821678"/>
            <a:ext cx="11396870" cy="4247317"/>
          </a:xfrm>
          <a:prstGeom prst="rect">
            <a:avLst/>
          </a:prstGeom>
          <a:noFill/>
        </p:spPr>
        <p:txBody>
          <a:bodyPr wrap="square" rtlCol="1">
            <a:spAutoFit/>
          </a:bodyPr>
          <a:lstStyle/>
          <a:p>
            <a:pPr marL="285750" indent="-285750">
              <a:buFont typeface="Wingdings" panose="05000000000000000000" pitchFamily="2" charset="2"/>
              <a:buChar char="§"/>
            </a:pPr>
            <a:r>
              <a:rPr lang="en-US" dirty="0">
                <a:latin typeface="Aharoni" panose="02010803020104030203" pitchFamily="2" charset="-79"/>
                <a:cs typeface="Aharoni" panose="02010803020104030203" pitchFamily="2" charset="-79"/>
              </a:rPr>
              <a:t>CheckPoints</a:t>
            </a:r>
            <a:r>
              <a:rPr lang="he-IL" dirty="0">
                <a:latin typeface="Aharoni" panose="02010803020104030203" pitchFamily="2" charset="-79"/>
                <a:cs typeface="Aharoni" panose="02010803020104030203" pitchFamily="2" charset="-79"/>
              </a:rPr>
              <a:t> הינו מנגנון ליצירת אפליקצית סטרימינג אמינה ועמידה לתקלות על ידי שמירת המטא נתונים והנתונים של האפליקציה מעת לעת למערכת קבצים מבוזרת ואמינה כמו למשל </a:t>
            </a:r>
            <a:r>
              <a:rPr lang="en-US" dirty="0">
                <a:latin typeface="Aharoni" panose="02010803020104030203" pitchFamily="2" charset="-79"/>
                <a:cs typeface="Aharoni" panose="02010803020104030203" pitchFamily="2" charset="-79"/>
              </a:rPr>
              <a:t>HDFS</a:t>
            </a:r>
            <a:r>
              <a:rPr lang="he-IL" dirty="0">
                <a:latin typeface="Aharoni" panose="02010803020104030203" pitchFamily="2" charset="-79"/>
                <a:cs typeface="Aharoni" panose="02010803020104030203" pitchFamily="2" charset="-79"/>
              </a:rPr>
              <a:t>  או </a:t>
            </a:r>
            <a:r>
              <a:rPr lang="en-US" dirty="0">
                <a:latin typeface="Aharoni" panose="02010803020104030203" pitchFamily="2" charset="-79"/>
                <a:cs typeface="Aharoni" panose="02010803020104030203" pitchFamily="2" charset="-79"/>
              </a:rPr>
              <a:t>Amazon s3</a:t>
            </a:r>
            <a:r>
              <a:rPr lang="he-IL" dirty="0">
                <a:latin typeface="Aharoni" panose="02010803020104030203" pitchFamily="2" charset="-79"/>
                <a:cs typeface="Aharoni" panose="02010803020104030203" pitchFamily="2" charset="-79"/>
              </a:rPr>
              <a:t> .</a:t>
            </a:r>
          </a:p>
          <a:p>
            <a:pPr marL="285750" indent="-285750">
              <a:buFont typeface="Wingdings" panose="05000000000000000000" pitchFamily="2" charset="2"/>
              <a:buChar char="§"/>
            </a:pPr>
            <a:endParaRPr lang="he-IL" dirty="0">
              <a:latin typeface="Aharoni" panose="02010803020104030203" pitchFamily="2" charset="-79"/>
              <a:cs typeface="Aharoni" panose="02010803020104030203" pitchFamily="2" charset="-79"/>
            </a:endParaRPr>
          </a:p>
          <a:p>
            <a:pPr marL="285750" indent="-285750">
              <a:buFont typeface="Wingdings" panose="05000000000000000000" pitchFamily="2" charset="2"/>
              <a:buChar char="§"/>
            </a:pPr>
            <a:r>
              <a:rPr lang="he-IL" dirty="0">
                <a:latin typeface="Aharoni" panose="02010803020104030203" pitchFamily="2" charset="-79"/>
                <a:cs typeface="Aharoni" panose="02010803020104030203" pitchFamily="2" charset="-79"/>
              </a:rPr>
              <a:t>מספק סובלנות לתקלות על ידי שמירת מטא נתונים ונתונים למערכת אחסון אמינה. מאפשרת שחזור של מצב יישום הסטרימינג במקרה של כשלים בצומת ה-</a:t>
            </a:r>
            <a:r>
              <a:rPr lang="en-US" dirty="0">
                <a:latin typeface="Aharoni" panose="02010803020104030203" pitchFamily="2" charset="-79"/>
                <a:cs typeface="Aharoni" panose="02010803020104030203" pitchFamily="2" charset="-79"/>
              </a:rPr>
              <a:t>worker</a:t>
            </a:r>
            <a:r>
              <a:rPr lang="he-IL" dirty="0">
                <a:latin typeface="Aharoni" panose="02010803020104030203" pitchFamily="2" charset="-79"/>
                <a:cs typeface="Aharoni" panose="02010803020104030203" pitchFamily="2" charset="-79"/>
              </a:rPr>
              <a:t> או בדרייבר .</a:t>
            </a:r>
          </a:p>
          <a:p>
            <a:pPr marL="285750" indent="-285750">
              <a:buFont typeface="Wingdings" panose="05000000000000000000" pitchFamily="2" charset="2"/>
              <a:buChar char="§"/>
            </a:pPr>
            <a:r>
              <a:rPr lang="he-IL" dirty="0">
                <a:latin typeface="Aharoni" panose="02010803020104030203" pitchFamily="2" charset="-79"/>
                <a:cs typeface="Aharoni" panose="02010803020104030203" pitchFamily="2" charset="-79"/>
              </a:rPr>
              <a:t>המטא-נתונים הנדרשים להתאוששות מתקלות , כוללות פעולות</a:t>
            </a:r>
            <a:r>
              <a:rPr lang="en-US" dirty="0">
                <a:latin typeface="Aharoni" panose="02010803020104030203" pitchFamily="2" charset="-79"/>
                <a:cs typeface="Aharoni" panose="02010803020104030203" pitchFamily="2" charset="-79"/>
              </a:rPr>
              <a:t>Dstream </a:t>
            </a:r>
            <a:r>
              <a:rPr lang="he-IL" dirty="0">
                <a:latin typeface="Aharoni" panose="02010803020104030203" pitchFamily="2" charset="-79"/>
                <a:cs typeface="Aharoni" panose="02010803020104030203" pitchFamily="2" charset="-79"/>
              </a:rPr>
              <a:t> ו-</a:t>
            </a:r>
            <a:r>
              <a:rPr lang="en-US" dirty="0">
                <a:latin typeface="Aharoni" panose="02010803020104030203" pitchFamily="2" charset="-79"/>
                <a:cs typeface="Aharoni" panose="02010803020104030203" pitchFamily="2" charset="-79"/>
              </a:rPr>
              <a:t>RDD</a:t>
            </a:r>
            <a:r>
              <a:rPr lang="he-IL" dirty="0">
                <a:latin typeface="Aharoni" panose="02010803020104030203" pitchFamily="2" charset="-79"/>
                <a:cs typeface="Aharoni" panose="02010803020104030203" pitchFamily="2" charset="-79"/>
              </a:rPr>
              <a:t> שנוצרו , מאוחסנים במערכת אחסון אמינה.</a:t>
            </a:r>
          </a:p>
          <a:p>
            <a:pPr marL="285750" indent="-285750">
              <a:buFont typeface="Wingdings" panose="05000000000000000000" pitchFamily="2" charset="2"/>
              <a:buChar char="§"/>
            </a:pPr>
            <a:endParaRPr lang="he-IL" dirty="0">
              <a:latin typeface="Aharoni" panose="02010803020104030203" pitchFamily="2" charset="-79"/>
              <a:cs typeface="Aharoni" panose="02010803020104030203" pitchFamily="2" charset="-79"/>
            </a:endParaRPr>
          </a:p>
          <a:p>
            <a:pPr marL="285750" indent="-285750">
              <a:buFont typeface="Wingdings" panose="05000000000000000000" pitchFamily="2" charset="2"/>
              <a:buChar char="§"/>
            </a:pPr>
            <a:r>
              <a:rPr lang="he-IL" dirty="0">
                <a:latin typeface="Aharoni" panose="02010803020104030203" pitchFamily="2" charset="-79"/>
                <a:cs typeface="Aharoni" panose="02010803020104030203" pitchFamily="2" charset="-79"/>
              </a:rPr>
              <a:t>שימוש יתר ב-</a:t>
            </a:r>
            <a:r>
              <a:rPr lang="en-US" dirty="0">
                <a:latin typeface="Aharoni" panose="02010803020104030203" pitchFamily="2" charset="-79"/>
                <a:cs typeface="Aharoni" panose="02010803020104030203" pitchFamily="2" charset="-79"/>
              </a:rPr>
              <a:t>checkpoints</a:t>
            </a:r>
            <a:r>
              <a:rPr lang="he-IL" dirty="0">
                <a:latin typeface="Aharoni" panose="02010803020104030203" pitchFamily="2" charset="-79"/>
                <a:cs typeface="Aharoni" panose="02010803020104030203" pitchFamily="2" charset="-79"/>
              </a:rPr>
              <a:t> עלולה להשפיע על ביצועי היישום , ולכן היא נעשית לעתים קרובות במרווחים על סמך מאפייני היישום.</a:t>
            </a:r>
          </a:p>
          <a:p>
            <a:pPr marL="285750" indent="-285750">
              <a:buFont typeface="Wingdings" panose="05000000000000000000" pitchFamily="2" charset="2"/>
              <a:buChar char="§"/>
            </a:pPr>
            <a:r>
              <a:rPr lang="he-IL" dirty="0">
                <a:latin typeface="Aharoni" panose="02010803020104030203" pitchFamily="2" charset="-79"/>
                <a:cs typeface="Aharoni" panose="02010803020104030203" pitchFamily="2" charset="-79"/>
              </a:rPr>
              <a:t>מתי להשתמש ב-</a:t>
            </a:r>
            <a:r>
              <a:rPr lang="en-US" dirty="0">
                <a:latin typeface="Aharoni" panose="02010803020104030203" pitchFamily="2" charset="-79"/>
                <a:cs typeface="Aharoni" panose="02010803020104030203" pitchFamily="2" charset="-79"/>
              </a:rPr>
              <a:t>checkpoints</a:t>
            </a:r>
            <a:r>
              <a:rPr lang="he-IL" dirty="0">
                <a:latin typeface="Aharoni" panose="02010803020104030203" pitchFamily="2" charset="-79"/>
                <a:cs typeface="Aharoni" panose="02010803020104030203" pitchFamily="2" charset="-79"/>
              </a:rPr>
              <a:t> ? ביישומי סטרימינג ארוכי טווח הדורשים אמינות וסובלנות לתקלות .</a:t>
            </a:r>
          </a:p>
          <a:p>
            <a:pPr marL="285750" indent="-285750">
              <a:buFont typeface="Wingdings" panose="05000000000000000000" pitchFamily="2" charset="2"/>
              <a:buChar char="§"/>
            </a:pPr>
            <a:r>
              <a:rPr lang="en-US" dirty="0">
                <a:latin typeface="Aharoni" panose="02010803020104030203" pitchFamily="2" charset="-79"/>
                <a:cs typeface="Aharoni" panose="02010803020104030203" pitchFamily="2" charset="-79"/>
              </a:rPr>
              <a:t>Stateful transformations</a:t>
            </a:r>
            <a:r>
              <a:rPr lang="he-IL" dirty="0">
                <a:latin typeface="Aharoni" panose="02010803020104030203" pitchFamily="2" charset="-79"/>
                <a:cs typeface="Aharoni" panose="02010803020104030203" pitchFamily="2" charset="-79"/>
              </a:rPr>
              <a:t> , </a:t>
            </a:r>
            <a:r>
              <a:rPr lang="en-US" dirty="0">
                <a:latin typeface="Aharoni" panose="02010803020104030203" pitchFamily="2" charset="-79"/>
                <a:cs typeface="Aharoni" panose="02010803020104030203" pitchFamily="2" charset="-79"/>
              </a:rPr>
              <a:t>Windowed operations</a:t>
            </a:r>
            <a:r>
              <a:rPr lang="he-IL" dirty="0">
                <a:latin typeface="Aharoni" panose="02010803020104030203" pitchFamily="2" charset="-79"/>
                <a:cs typeface="Aharoni" panose="02010803020104030203" pitchFamily="2" charset="-79"/>
              </a:rPr>
              <a:t> ו-</a:t>
            </a:r>
            <a:r>
              <a:rPr lang="en-US" dirty="0">
                <a:latin typeface="Aharoni" panose="02010803020104030203" pitchFamily="2" charset="-79"/>
                <a:cs typeface="Aharoni" panose="02010803020104030203" pitchFamily="2" charset="-79"/>
              </a:rPr>
              <a:t>windowed joins</a:t>
            </a:r>
            <a:r>
              <a:rPr lang="he-IL" dirty="0">
                <a:latin typeface="Aharoni" panose="02010803020104030203" pitchFamily="2" charset="-79"/>
                <a:cs typeface="Aharoni" panose="02010803020104030203" pitchFamily="2" charset="-79"/>
              </a:rPr>
              <a:t> יכולים להפיק תועלת מ-</a:t>
            </a:r>
            <a:r>
              <a:rPr lang="en-US" dirty="0">
                <a:latin typeface="Aharoni" panose="02010803020104030203" pitchFamily="2" charset="-79"/>
                <a:cs typeface="Aharoni" panose="02010803020104030203" pitchFamily="2" charset="-79"/>
              </a:rPr>
              <a:t>checkpoints</a:t>
            </a:r>
            <a:r>
              <a:rPr lang="he-IL" dirty="0">
                <a:latin typeface="Aharoni" panose="02010803020104030203" pitchFamily="2" charset="-79"/>
                <a:cs typeface="Aharoni" panose="02010803020104030203" pitchFamily="2" charset="-79"/>
              </a:rPr>
              <a:t> .</a:t>
            </a:r>
          </a:p>
          <a:p>
            <a:pPr marL="285750" indent="-285750">
              <a:buFont typeface="Wingdings" panose="05000000000000000000" pitchFamily="2" charset="2"/>
              <a:buChar char="§"/>
            </a:pPr>
            <a:endParaRPr lang="en-US" dirty="0">
              <a:latin typeface="Aharoni" panose="02010803020104030203" pitchFamily="2" charset="-79"/>
              <a:cs typeface="Aharoni" panose="02010803020104030203" pitchFamily="2" charset="-79"/>
            </a:endParaRPr>
          </a:p>
          <a:p>
            <a:pPr marL="285750" indent="-285750">
              <a:buFont typeface="Wingdings" panose="05000000000000000000" pitchFamily="2" charset="2"/>
              <a:buChar char="§"/>
            </a:pPr>
            <a:r>
              <a:rPr lang="he-IL" dirty="0">
                <a:latin typeface="Aharoni" panose="02010803020104030203" pitchFamily="2" charset="-79"/>
                <a:cs typeface="Aharoni" panose="02010803020104030203" pitchFamily="2" charset="-79"/>
              </a:rPr>
              <a:t>במקרה של תקלה, נפילת </a:t>
            </a:r>
            <a:r>
              <a:rPr lang="en-US" dirty="0">
                <a:latin typeface="Aharoni" panose="02010803020104030203" pitchFamily="2" charset="-79"/>
                <a:cs typeface="Aharoni" panose="02010803020104030203" pitchFamily="2" charset="-79"/>
              </a:rPr>
              <a:t>driver</a:t>
            </a:r>
            <a:r>
              <a:rPr lang="he-IL" dirty="0">
                <a:latin typeface="Aharoni" panose="02010803020104030203" pitchFamily="2" charset="-79"/>
                <a:cs typeface="Aharoni" panose="02010803020104030203" pitchFamily="2" charset="-79"/>
              </a:rPr>
              <a:t> או </a:t>
            </a:r>
            <a:r>
              <a:rPr lang="en-US" dirty="0">
                <a:latin typeface="Aharoni" panose="02010803020104030203" pitchFamily="2" charset="-79"/>
                <a:cs typeface="Aharoni" panose="02010803020104030203" pitchFamily="2" charset="-79"/>
              </a:rPr>
              <a:t>worker</a:t>
            </a:r>
            <a:r>
              <a:rPr lang="he-IL" dirty="0">
                <a:latin typeface="Aharoni" panose="02010803020104030203" pitchFamily="2" charset="-79"/>
                <a:cs typeface="Aharoni" panose="02010803020104030203" pitchFamily="2" charset="-79"/>
              </a:rPr>
              <a:t> , ספארק-סטרימינג יכול לשחזר את מצב היישום באמצעות המטא-נתונים והנתונים שנבדקו.</a:t>
            </a:r>
          </a:p>
          <a:p>
            <a:endParaRPr lang="he-IL" dirty="0">
              <a:latin typeface="Aharoni" panose="02010803020104030203" pitchFamily="2" charset="-79"/>
              <a:cs typeface="Aharoni" panose="02010803020104030203" pitchFamily="2" charset="-79"/>
            </a:endParaRPr>
          </a:p>
          <a:p>
            <a:pPr marL="285750" indent="-285750">
              <a:buFont typeface="Wingdings" panose="05000000000000000000" pitchFamily="2" charset="2"/>
              <a:buChar char="§"/>
            </a:pPr>
            <a:r>
              <a:rPr lang="he-IL" dirty="0">
                <a:latin typeface="Aharoni" panose="02010803020104030203" pitchFamily="2" charset="-79"/>
                <a:cs typeface="Aharoni" panose="02010803020104030203" pitchFamily="2" charset="-79"/>
              </a:rPr>
              <a:t>המגבלות של </a:t>
            </a:r>
            <a:r>
              <a:rPr lang="en-US" dirty="0">
                <a:latin typeface="Aharoni" panose="02010803020104030203" pitchFamily="2" charset="-79"/>
                <a:cs typeface="Aharoni" panose="02010803020104030203" pitchFamily="2" charset="-79"/>
              </a:rPr>
              <a:t>checkpoints</a:t>
            </a:r>
            <a:r>
              <a:rPr lang="he-IL" dirty="0">
                <a:latin typeface="Aharoni" panose="02010803020104030203" pitchFamily="2" charset="-79"/>
                <a:cs typeface="Aharoni" panose="02010803020104030203" pitchFamily="2" charset="-79"/>
              </a:rPr>
              <a:t> שהן מגיעות עם תקורה מסוימת של ביצועים , ו-</a:t>
            </a:r>
            <a:r>
              <a:rPr lang="en-US" dirty="0">
                <a:latin typeface="Aharoni" panose="02010803020104030203" pitchFamily="2" charset="-79"/>
                <a:cs typeface="Aharoni" panose="02010803020104030203" pitchFamily="2" charset="-79"/>
              </a:rPr>
              <a:t>checkpoints</a:t>
            </a:r>
            <a:r>
              <a:rPr lang="he-IL" dirty="0">
                <a:latin typeface="Aharoni" panose="02010803020104030203" pitchFamily="2" charset="-79"/>
                <a:cs typeface="Aharoni" panose="02010803020104030203" pitchFamily="2" charset="-79"/>
              </a:rPr>
              <a:t> לעיתים תכופות מידי יכולות להשפיע על התפוקה. מומלץ לבצע בדיקה במערכת קבצים מבוזרת ואמינה, שכן מערכות קבצים מקומיות יוכלו שלא להתמודד עם סובלנות לתקלות.</a:t>
            </a:r>
          </a:p>
        </p:txBody>
      </p:sp>
      <p:pic>
        <p:nvPicPr>
          <p:cNvPr id="6" name="תמונה 5">
            <a:extLst>
              <a:ext uri="{FF2B5EF4-FFF2-40B4-BE49-F238E27FC236}">
                <a16:creationId xmlns:a16="http://schemas.microsoft.com/office/drawing/2014/main" id="{8E8D30D3-5253-2E1C-D1CE-7CADC7E62C90}"/>
              </a:ext>
            </a:extLst>
          </p:cNvPr>
          <p:cNvPicPr>
            <a:picLocks noChangeAspect="1"/>
          </p:cNvPicPr>
          <p:nvPr/>
        </p:nvPicPr>
        <p:blipFill rotWithShape="1">
          <a:blip r:embed="rId2"/>
          <a:srcRect l="39022" t="60675" r="26305" b="26372"/>
          <a:stretch/>
        </p:blipFill>
        <p:spPr>
          <a:xfrm>
            <a:off x="3498575" y="5068995"/>
            <a:ext cx="8269356" cy="1617850"/>
          </a:xfrm>
          <a:prstGeom prst="rect">
            <a:avLst/>
          </a:prstGeom>
        </p:spPr>
      </p:pic>
    </p:spTree>
    <p:extLst>
      <p:ext uri="{BB962C8B-B14F-4D97-AF65-F5344CB8AC3E}">
        <p14:creationId xmlns:p14="http://schemas.microsoft.com/office/powerpoint/2010/main" val="25444540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789467" y="121413"/>
            <a:ext cx="9404723" cy="1400530"/>
          </a:xfrm>
        </p:spPr>
        <p:txBody>
          <a:bodyPr/>
          <a:lstStyle/>
          <a:p>
            <a:pPr algn="r"/>
            <a:r>
              <a:rPr lang="en-US" sz="3600" b="1" dirty="0"/>
              <a:t>State</a:t>
            </a:r>
            <a:endParaRPr lang="he-IL" sz="3600" b="1" dirty="0"/>
          </a:p>
        </p:txBody>
      </p:sp>
      <p:sp>
        <p:nvSpPr>
          <p:cNvPr id="4" name="תיבת טקסט 3">
            <a:extLst>
              <a:ext uri="{FF2B5EF4-FFF2-40B4-BE49-F238E27FC236}">
                <a16:creationId xmlns:a16="http://schemas.microsoft.com/office/drawing/2014/main" id="{DFC60229-0EEF-62EF-B612-3D3D006796DE}"/>
              </a:ext>
            </a:extLst>
          </p:cNvPr>
          <p:cNvSpPr txBox="1"/>
          <p:nvPr/>
        </p:nvSpPr>
        <p:spPr>
          <a:xfrm>
            <a:off x="622853" y="821678"/>
            <a:ext cx="11396870" cy="5632311"/>
          </a:xfrm>
          <a:prstGeom prst="rect">
            <a:avLst/>
          </a:prstGeom>
          <a:noFill/>
        </p:spPr>
        <p:txBody>
          <a:bodyPr wrap="square" rtlCol="1">
            <a:spAutoFit/>
          </a:bodyPr>
          <a:lstStyle/>
          <a:p>
            <a:endParaRPr lang="he-IL" b="1" dirty="0">
              <a:latin typeface="Amasis MT Pro Black" panose="02040A04050005020304" pitchFamily="18" charset="0"/>
              <a:cs typeface="Aharoni" panose="02010803020104030203" pitchFamily="2" charset="-79"/>
            </a:endParaRPr>
          </a:p>
          <a:p>
            <a:r>
              <a:rPr lang="en-US" b="1" dirty="0">
                <a:latin typeface="Amasis MT Pro Black" panose="02040A04050005020304" pitchFamily="18" charset="0"/>
                <a:cs typeface="Aharoni" panose="02010803020104030203" pitchFamily="2" charset="-79"/>
              </a:rPr>
              <a:t>State</a:t>
            </a:r>
            <a:r>
              <a:rPr lang="he-IL" b="1" dirty="0">
                <a:latin typeface="Amasis MT Pro Black" panose="02040A04050005020304" pitchFamily="18" charset="0"/>
                <a:cs typeface="Aharoni" panose="02010803020104030203" pitchFamily="2" charset="-79"/>
              </a:rPr>
              <a:t> מתייחס ליכולת לתחזק ולעדכן מידע על פני </a:t>
            </a:r>
            <a:r>
              <a:rPr lang="en-US" b="1" dirty="0">
                <a:latin typeface="Amasis MT Pro Black" panose="02040A04050005020304" pitchFamily="18" charset="0"/>
                <a:cs typeface="Aharoni" panose="02010803020104030203" pitchFamily="2" charset="-79"/>
              </a:rPr>
              <a:t>batches</a:t>
            </a:r>
            <a:r>
              <a:rPr lang="he-IL" b="1" dirty="0">
                <a:latin typeface="Amasis MT Pro Black" panose="02040A04050005020304" pitchFamily="18" charset="0"/>
                <a:cs typeface="Aharoni" panose="02010803020104030203" pitchFamily="2" charset="-79"/>
              </a:rPr>
              <a:t> של זרימת נתונים.</a:t>
            </a:r>
          </a:p>
          <a:p>
            <a:r>
              <a:rPr lang="he-IL" b="1" dirty="0">
                <a:latin typeface="Amasis MT Pro Black" panose="02040A04050005020304" pitchFamily="18" charset="0"/>
                <a:cs typeface="Aharoni" panose="02010803020104030203" pitchFamily="2" charset="-79"/>
              </a:rPr>
              <a:t>יישומי סטרימינג צריכים לעיתים קרובות לעקוב אחר צורה</a:t>
            </a:r>
            <a:r>
              <a:rPr lang="en-US" b="1" dirty="0">
                <a:latin typeface="Amasis MT Pro Black" panose="02040A04050005020304" pitchFamily="18" charset="0"/>
                <a:cs typeface="Aharoni" panose="02010803020104030203" pitchFamily="2" charset="-79"/>
              </a:rPr>
              <a:t>/</a:t>
            </a:r>
            <a:r>
              <a:rPr lang="he-IL" b="1" dirty="0">
                <a:latin typeface="Amasis MT Pro Black" panose="02040A04050005020304" pitchFamily="18" charset="0"/>
                <a:cs typeface="Aharoni" panose="02010803020104030203" pitchFamily="2" charset="-79"/>
              </a:rPr>
              <a:t>תבנית כלשהי לאורך זמן , כמו ספירות צבירה</a:t>
            </a:r>
            <a:r>
              <a:rPr lang="en-US" b="1" dirty="0">
                <a:latin typeface="Amasis MT Pro Black" panose="02040A04050005020304" pitchFamily="18" charset="0"/>
                <a:cs typeface="Aharoni" panose="02010803020104030203" pitchFamily="2" charset="-79"/>
              </a:rPr>
              <a:t>(aggragetion) </a:t>
            </a:r>
            <a:r>
              <a:rPr lang="he-IL" b="1" dirty="0">
                <a:latin typeface="Amasis MT Pro Black" panose="02040A04050005020304" pitchFamily="18" charset="0"/>
                <a:cs typeface="Aharoni" panose="02010803020104030203" pitchFamily="2" charset="-79"/>
              </a:rPr>
              <a:t> , חישובי ממוצע,</a:t>
            </a:r>
          </a:p>
          <a:p>
            <a:r>
              <a:rPr lang="he-IL" b="1" dirty="0">
                <a:latin typeface="Amasis MT Pro Black" panose="02040A04050005020304" pitchFamily="18" charset="0"/>
                <a:cs typeface="Aharoni" panose="02010803020104030203" pitchFamily="2" charset="-79"/>
              </a:rPr>
              <a:t>זיהוי דפוסים בנתונים הנכנסים ועוד.. ספארק סטרימינג מספק מנגנון יעיל לניהול מצבים אלה.</a:t>
            </a:r>
          </a:p>
          <a:p>
            <a:endParaRPr lang="he-IL" b="1" dirty="0">
              <a:latin typeface="Amasis MT Pro Black" panose="02040A04050005020304" pitchFamily="18" charset="0"/>
              <a:cs typeface="Aharoni" panose="02010803020104030203" pitchFamily="2" charset="-79"/>
            </a:endParaRPr>
          </a:p>
          <a:p>
            <a:r>
              <a:rPr lang="he-IL" b="1" u="sng" dirty="0">
                <a:latin typeface="Amasis MT Pro Black" panose="02040A04050005020304" pitchFamily="18" charset="0"/>
                <a:cs typeface="Aharoni" panose="02010803020104030203" pitchFamily="2" charset="-79"/>
              </a:rPr>
              <a:t>ישנם 2 סוגי </a:t>
            </a:r>
            <a:r>
              <a:rPr lang="en-US" b="1" u="sng" dirty="0">
                <a:latin typeface="Amasis MT Pro Black" panose="02040A04050005020304" pitchFamily="18" charset="0"/>
                <a:cs typeface="Aharoni" panose="02010803020104030203" pitchFamily="2" charset="-79"/>
              </a:rPr>
              <a:t>state</a:t>
            </a:r>
            <a:r>
              <a:rPr lang="he-IL" b="1" u="sng" dirty="0">
                <a:latin typeface="Amasis MT Pro Black" panose="02040A04050005020304" pitchFamily="18" charset="0"/>
                <a:cs typeface="Aharoni" panose="02010803020104030203" pitchFamily="2" charset="-79"/>
              </a:rPr>
              <a:t> בספארק סטרימינג:</a:t>
            </a:r>
          </a:p>
          <a:p>
            <a:endParaRPr lang="he-IL" b="1" dirty="0">
              <a:latin typeface="Amasis MT Pro Black" panose="02040A04050005020304" pitchFamily="18" charset="0"/>
              <a:cs typeface="Aharoni" panose="02010803020104030203" pitchFamily="2" charset="-79"/>
            </a:endParaRPr>
          </a:p>
          <a:p>
            <a:pPr marL="342900" indent="-342900">
              <a:buAutoNum type="arabicPeriod"/>
            </a:pPr>
            <a:r>
              <a:rPr lang="en-US" b="1" dirty="0">
                <a:solidFill>
                  <a:srgbClr val="FFC000"/>
                </a:solidFill>
                <a:latin typeface="Amasis MT Pro Black" panose="02040A04050005020304" pitchFamily="18" charset="0"/>
                <a:cs typeface="Aharoni" panose="02010803020104030203" pitchFamily="2" charset="-79"/>
              </a:rPr>
              <a:t>MapWithState</a:t>
            </a:r>
            <a:r>
              <a:rPr lang="he-IL" b="1" dirty="0">
                <a:latin typeface="Amasis MT Pro Black" panose="02040A04050005020304" pitchFamily="18" charset="0"/>
                <a:cs typeface="Aharoni" panose="02010803020104030203" pitchFamily="2" charset="-79"/>
              </a:rPr>
              <a:t> – זוהי פעולת טרנספורמציה המאפשרת לשמור </a:t>
            </a:r>
            <a:r>
              <a:rPr lang="en-US" b="1" dirty="0">
                <a:latin typeface="Amasis MT Pro Black" panose="02040A04050005020304" pitchFamily="18" charset="0"/>
                <a:cs typeface="Aharoni" panose="02010803020104030203" pitchFamily="2" charset="-79"/>
              </a:rPr>
              <a:t>State</a:t>
            </a:r>
            <a:r>
              <a:rPr lang="he-IL" b="1" dirty="0">
                <a:latin typeface="Amasis MT Pro Black" panose="02040A04050005020304" pitchFamily="18" charset="0"/>
                <a:cs typeface="Aharoni" panose="02010803020104030203" pitchFamily="2" charset="-79"/>
              </a:rPr>
              <a:t> שרירותי תוך עיבוד כל </a:t>
            </a:r>
            <a:r>
              <a:rPr lang="en-US" b="1" dirty="0">
                <a:latin typeface="Amasis MT Pro Black" panose="02040A04050005020304" pitchFamily="18" charset="0"/>
                <a:cs typeface="Aharoni" panose="02010803020104030203" pitchFamily="2" charset="-79"/>
              </a:rPr>
              <a:t>batch</a:t>
            </a:r>
            <a:r>
              <a:rPr lang="he-IL" b="1" dirty="0">
                <a:latin typeface="Amasis MT Pro Black" panose="02040A04050005020304" pitchFamily="18" charset="0"/>
                <a:cs typeface="Aharoni" panose="02010803020104030203" pitchFamily="2" charset="-79"/>
              </a:rPr>
              <a:t> של נתונים.</a:t>
            </a:r>
          </a:p>
          <a:p>
            <a:r>
              <a:rPr lang="he-IL" b="1" dirty="0">
                <a:latin typeface="Amasis MT Pro Black" panose="02040A04050005020304" pitchFamily="18" charset="0"/>
                <a:cs typeface="Aharoni" panose="02010803020104030203" pitchFamily="2" charset="-79"/>
              </a:rPr>
              <a:t>     בטרנספורמציה זו ניתן להגדיר פונקציה לעדכון ה-</a:t>
            </a:r>
            <a:r>
              <a:rPr lang="en-US" b="1" dirty="0">
                <a:latin typeface="Amasis MT Pro Black" panose="02040A04050005020304" pitchFamily="18" charset="0"/>
                <a:cs typeface="Aharoni" panose="02010803020104030203" pitchFamily="2" charset="-79"/>
              </a:rPr>
              <a:t>state</a:t>
            </a:r>
            <a:r>
              <a:rPr lang="he-IL" b="1" dirty="0">
                <a:latin typeface="Amasis MT Pro Black" panose="02040A04050005020304" pitchFamily="18" charset="0"/>
                <a:cs typeface="Aharoni" panose="02010803020104030203" pitchFamily="2" charset="-79"/>
              </a:rPr>
              <a:t> בהתבסס על זרם הנתונים ב-</a:t>
            </a:r>
            <a:r>
              <a:rPr lang="en-US" b="1" dirty="0">
                <a:latin typeface="Amasis MT Pro Black" panose="02040A04050005020304" pitchFamily="18" charset="0"/>
                <a:cs typeface="Aharoni" panose="02010803020104030203" pitchFamily="2" charset="-79"/>
              </a:rPr>
              <a:t>batch</a:t>
            </a:r>
            <a:r>
              <a:rPr lang="he-IL" b="1" dirty="0">
                <a:latin typeface="Amasis MT Pro Black" panose="02040A04050005020304" pitchFamily="18" charset="0"/>
                <a:cs typeface="Aharoni" panose="02010803020104030203" pitchFamily="2" charset="-79"/>
              </a:rPr>
              <a:t> .</a:t>
            </a:r>
          </a:p>
          <a:p>
            <a:endParaRPr lang="he-IL" b="1" dirty="0">
              <a:solidFill>
                <a:srgbClr val="FFC000"/>
              </a:solidFill>
              <a:latin typeface="Amasis MT Pro Black" panose="02040A04050005020304" pitchFamily="18" charset="0"/>
              <a:cs typeface="Aharoni" panose="02010803020104030203" pitchFamily="2" charset="-79"/>
            </a:endParaRPr>
          </a:p>
          <a:p>
            <a:r>
              <a:rPr lang="he-IL" b="1" dirty="0">
                <a:solidFill>
                  <a:srgbClr val="FFC000"/>
                </a:solidFill>
                <a:latin typeface="Amasis MT Pro Black" panose="02040A04050005020304" pitchFamily="18" charset="0"/>
                <a:cs typeface="Aharoni" panose="02010803020104030203" pitchFamily="2" charset="-79"/>
              </a:rPr>
              <a:t>2 </a:t>
            </a:r>
            <a:r>
              <a:rPr lang="en-US" b="1" dirty="0">
                <a:solidFill>
                  <a:srgbClr val="FFC000"/>
                </a:solidFill>
                <a:latin typeface="Amasis MT Pro Black" panose="02040A04050005020304" pitchFamily="18" charset="0"/>
                <a:cs typeface="Aharoni" panose="02010803020104030203" pitchFamily="2" charset="-79"/>
              </a:rPr>
              <a:t>UpdateStateByKey</a:t>
            </a:r>
            <a:r>
              <a:rPr lang="he-IL" b="1" dirty="0">
                <a:solidFill>
                  <a:srgbClr val="FFC000"/>
                </a:solidFill>
                <a:latin typeface="Amasis MT Pro Black" panose="02040A04050005020304" pitchFamily="18" charset="0"/>
                <a:cs typeface="Aharoni" panose="02010803020104030203" pitchFamily="2" charset="-79"/>
              </a:rPr>
              <a:t> </a:t>
            </a:r>
            <a:r>
              <a:rPr lang="he-IL" b="1" dirty="0">
                <a:latin typeface="Amasis MT Pro Black" panose="02040A04050005020304" pitchFamily="18" charset="0"/>
                <a:cs typeface="Aharoni" panose="02010803020104030203" pitchFamily="2" charset="-79"/>
              </a:rPr>
              <a:t>– בדומה ל-</a:t>
            </a:r>
            <a:r>
              <a:rPr lang="en-US" b="1" dirty="0">
                <a:latin typeface="Amasis MT Pro Black" panose="02040A04050005020304" pitchFamily="18" charset="0"/>
                <a:cs typeface="Aharoni" panose="02010803020104030203" pitchFamily="2" charset="-79"/>
              </a:rPr>
              <a:t>MapWithState</a:t>
            </a:r>
            <a:r>
              <a:rPr lang="he-IL" b="1" dirty="0">
                <a:latin typeface="Amasis MT Pro Black" panose="02040A04050005020304" pitchFamily="18" charset="0"/>
                <a:cs typeface="Aharoni" panose="02010803020104030203" pitchFamily="2" charset="-79"/>
              </a:rPr>
              <a:t> , טרנספורמציה זו דורשת הגדרת פונקציה על ידי המשתמש , כדי לציין כיצד </a:t>
            </a:r>
          </a:p>
          <a:p>
            <a:r>
              <a:rPr lang="he-IL" b="1" dirty="0">
                <a:latin typeface="Amasis MT Pro Black" panose="02040A04050005020304" pitchFamily="18" charset="0"/>
                <a:cs typeface="Aharoni" panose="02010803020104030203" pitchFamily="2" charset="-79"/>
              </a:rPr>
              <a:t>   לעדכן את ה-</a:t>
            </a:r>
            <a:r>
              <a:rPr lang="en-US" b="1" dirty="0">
                <a:latin typeface="Amasis MT Pro Black" panose="02040A04050005020304" pitchFamily="18" charset="0"/>
                <a:cs typeface="Aharoni" panose="02010803020104030203" pitchFamily="2" charset="-79"/>
              </a:rPr>
              <a:t>state</a:t>
            </a:r>
            <a:r>
              <a:rPr lang="he-IL" b="1" dirty="0">
                <a:latin typeface="Amasis MT Pro Black" panose="02040A04050005020304" pitchFamily="18" charset="0"/>
                <a:cs typeface="Aharoni" panose="02010803020104030203" pitchFamily="2" charset="-79"/>
              </a:rPr>
              <a:t> עבור כל מפתח.</a:t>
            </a:r>
          </a:p>
          <a:p>
            <a:endParaRPr lang="he-IL" b="1" dirty="0">
              <a:latin typeface="Amasis MT Pro Black" panose="02040A04050005020304" pitchFamily="18" charset="0"/>
              <a:cs typeface="Aharoni" panose="02010803020104030203" pitchFamily="2" charset="-79"/>
            </a:endParaRPr>
          </a:p>
          <a:p>
            <a:r>
              <a:rPr lang="he-IL" b="1" u="sng" dirty="0">
                <a:latin typeface="Amasis MT Pro Black" panose="02040A04050005020304" pitchFamily="18" charset="0"/>
                <a:cs typeface="Aharoni" panose="02010803020104030203" pitchFamily="2" charset="-79"/>
              </a:rPr>
              <a:t>מדוע </a:t>
            </a:r>
            <a:r>
              <a:rPr lang="en-US" b="1" u="sng" dirty="0">
                <a:latin typeface="Amasis MT Pro Black" panose="02040A04050005020304" pitchFamily="18" charset="0"/>
                <a:cs typeface="Aharoni" panose="02010803020104030203" pitchFamily="2" charset="-79"/>
              </a:rPr>
              <a:t>state</a:t>
            </a:r>
            <a:r>
              <a:rPr lang="he-IL" b="1" u="sng" dirty="0">
                <a:latin typeface="Amasis MT Pro Black" panose="02040A04050005020304" pitchFamily="18" charset="0"/>
                <a:cs typeface="Aharoni" panose="02010803020104030203" pitchFamily="2" charset="-79"/>
              </a:rPr>
              <a:t> הוא שימושי?</a:t>
            </a:r>
          </a:p>
          <a:p>
            <a:endParaRPr lang="he-IL" b="1" dirty="0">
              <a:latin typeface="Amasis MT Pro Black" panose="02040A04050005020304" pitchFamily="18" charset="0"/>
              <a:cs typeface="Aharoni" panose="02010803020104030203" pitchFamily="2" charset="-79"/>
            </a:endParaRPr>
          </a:p>
          <a:p>
            <a:pPr marL="342900" indent="-342900">
              <a:buAutoNum type="arabicPeriod"/>
            </a:pPr>
            <a:r>
              <a:rPr lang="he-IL" b="1" dirty="0">
                <a:solidFill>
                  <a:srgbClr val="FFC000"/>
                </a:solidFill>
                <a:latin typeface="Amasis MT Pro Black" panose="02040A04050005020304" pitchFamily="18" charset="0"/>
                <a:cs typeface="Aharoni" panose="02010803020104030203" pitchFamily="2" charset="-79"/>
              </a:rPr>
              <a:t>שמירה על קשר </a:t>
            </a:r>
            <a:r>
              <a:rPr lang="he-IL" b="1" dirty="0">
                <a:latin typeface="Amasis MT Pro Black" panose="02040A04050005020304" pitchFamily="18" charset="0"/>
                <a:cs typeface="Aharoni" panose="02010803020104030203" pitchFamily="2" charset="-79"/>
              </a:rPr>
              <a:t>– </a:t>
            </a:r>
            <a:r>
              <a:rPr lang="en-US" b="1" dirty="0">
                <a:latin typeface="Amasis MT Pro Black" panose="02040A04050005020304" pitchFamily="18" charset="0"/>
                <a:cs typeface="Aharoni" panose="02010803020104030203" pitchFamily="2" charset="-79"/>
              </a:rPr>
              <a:t>state</a:t>
            </a:r>
            <a:r>
              <a:rPr lang="he-IL" b="1" dirty="0">
                <a:latin typeface="Amasis MT Pro Black" panose="02040A04050005020304" pitchFamily="18" charset="0"/>
                <a:cs typeface="Aharoni" panose="02010803020104030203" pitchFamily="2" charset="-79"/>
              </a:rPr>
              <a:t> מאפשר לשמור על קשר או היסטוריה על פני </a:t>
            </a:r>
            <a:r>
              <a:rPr lang="en-US" b="1" dirty="0">
                <a:latin typeface="Amasis MT Pro Black" panose="02040A04050005020304" pitchFamily="18" charset="0"/>
                <a:cs typeface="Aharoni" panose="02010803020104030203" pitchFamily="2" charset="-79"/>
              </a:rPr>
              <a:t>batches</a:t>
            </a:r>
            <a:r>
              <a:rPr lang="he-IL" b="1" dirty="0">
                <a:latin typeface="Amasis MT Pro Black" panose="02040A04050005020304" pitchFamily="18" charset="0"/>
                <a:cs typeface="Aharoni" panose="02010803020104030203" pitchFamily="2" charset="-79"/>
              </a:rPr>
              <a:t> . לדוגמא, ניתן לעקוב אחר ספירות , ממוצעים או מגמות כלשהם לאורך זמן.</a:t>
            </a:r>
          </a:p>
          <a:p>
            <a:r>
              <a:rPr lang="he-IL" b="1" dirty="0">
                <a:solidFill>
                  <a:srgbClr val="FFC000"/>
                </a:solidFill>
                <a:latin typeface="Amasis MT Pro Black" panose="02040A04050005020304" pitchFamily="18" charset="0"/>
                <a:cs typeface="Aharoni" panose="02010803020104030203" pitchFamily="2" charset="-79"/>
              </a:rPr>
              <a:t>2.   צבירה בזמן אמת </a:t>
            </a:r>
            <a:r>
              <a:rPr lang="he-IL" b="1" dirty="0">
                <a:latin typeface="Amasis MT Pro Black" panose="02040A04050005020304" pitchFamily="18" charset="0"/>
                <a:cs typeface="Aharoni" panose="02010803020104030203" pitchFamily="2" charset="-79"/>
              </a:rPr>
              <a:t>– מאפשרת צבירה בזמן אמת של נתונים ואגרגציות עם הגעת נתונים חדשים.</a:t>
            </a:r>
          </a:p>
          <a:p>
            <a:r>
              <a:rPr lang="he-IL" b="1" dirty="0">
                <a:solidFill>
                  <a:srgbClr val="FFC000"/>
                </a:solidFill>
                <a:latin typeface="Amasis MT Pro Black" panose="02040A04050005020304" pitchFamily="18" charset="0"/>
                <a:cs typeface="Aharoni" panose="02010803020104030203" pitchFamily="2" charset="-79"/>
              </a:rPr>
              <a:t>3.  </a:t>
            </a:r>
            <a:r>
              <a:rPr lang="he-IL" b="1" dirty="0">
                <a:latin typeface="Amasis MT Pro Black" panose="02040A04050005020304" pitchFamily="18" charset="0"/>
                <a:cs typeface="Aharoni" panose="02010803020104030203" pitchFamily="2" charset="-79"/>
              </a:rPr>
              <a:t> </a:t>
            </a:r>
            <a:r>
              <a:rPr lang="he-IL" b="1" dirty="0">
                <a:solidFill>
                  <a:srgbClr val="FFC000"/>
                </a:solidFill>
                <a:latin typeface="Amasis MT Pro Black" panose="02040A04050005020304" pitchFamily="18" charset="0"/>
                <a:cs typeface="Aharoni" panose="02010803020104030203" pitchFamily="2" charset="-79"/>
              </a:rPr>
              <a:t>זיהוי דפוסים </a:t>
            </a:r>
            <a:r>
              <a:rPr lang="he-IL" b="1" dirty="0">
                <a:latin typeface="Amasis MT Pro Black" panose="02040A04050005020304" pitchFamily="18" charset="0"/>
                <a:cs typeface="Aharoni" panose="02010803020104030203" pitchFamily="2" charset="-79"/>
              </a:rPr>
              <a:t>– פעולות </a:t>
            </a:r>
            <a:r>
              <a:rPr lang="en-US" b="1" dirty="0">
                <a:latin typeface="Amasis MT Pro Black" panose="02040A04050005020304" pitchFamily="18" charset="0"/>
                <a:cs typeface="Aharoni" panose="02010803020104030203" pitchFamily="2" charset="-79"/>
              </a:rPr>
              <a:t>state</a:t>
            </a:r>
            <a:r>
              <a:rPr lang="he-IL" b="1" dirty="0">
                <a:latin typeface="Amasis MT Pro Black" panose="02040A04050005020304" pitchFamily="18" charset="0"/>
                <a:cs typeface="Aharoni" panose="02010803020104030203" pitchFamily="2" charset="-79"/>
              </a:rPr>
              <a:t> שימושיות לזיהוי דפוסים או חריגות בזרם הנתונים על ידי התחשבות בהקשר ההיסטורי.</a:t>
            </a:r>
          </a:p>
          <a:p>
            <a:endParaRPr lang="he-IL"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523420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98B41C-CF8B-EF25-D7A8-344609339EE9}"/>
              </a:ext>
            </a:extLst>
          </p:cNvPr>
          <p:cNvSpPr>
            <a:spLocks noGrp="1"/>
          </p:cNvSpPr>
          <p:nvPr>
            <p:ph type="title"/>
          </p:nvPr>
        </p:nvSpPr>
        <p:spPr>
          <a:xfrm>
            <a:off x="1024129" y="585216"/>
            <a:ext cx="4429614" cy="1499616"/>
          </a:xfrm>
        </p:spPr>
        <p:txBody>
          <a:bodyPr>
            <a:normAutofit/>
          </a:bodyPr>
          <a:lstStyle/>
          <a:p>
            <a:r>
              <a:rPr lang="en-US" dirty="0"/>
              <a:t>Spark machine learning</a:t>
            </a:r>
            <a:endParaRPr lang="he-IL" dirty="0"/>
          </a:p>
        </p:txBody>
      </p:sp>
      <p:pic>
        <p:nvPicPr>
          <p:cNvPr id="7" name="Graphic 6" descr="Head with Gears">
            <a:extLst>
              <a:ext uri="{FF2B5EF4-FFF2-40B4-BE49-F238E27FC236}">
                <a16:creationId xmlns:a16="http://schemas.microsoft.com/office/drawing/2014/main" id="{EC7B41E7-A340-DCF4-30AC-50CE3723C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6280" y="0"/>
            <a:ext cx="5455921" cy="5455921"/>
          </a:xfrm>
          <a:prstGeom prst="rect">
            <a:avLst/>
          </a:prstGeom>
        </p:spPr>
      </p:pic>
      <p:pic>
        <p:nvPicPr>
          <p:cNvPr id="10242" name="Picture 2" descr="Dataset deduplication using spark's MLlib | by Ronald Ángel | Towards Data  Science">
            <a:extLst>
              <a:ext uri="{FF2B5EF4-FFF2-40B4-BE49-F238E27FC236}">
                <a16:creationId xmlns:a16="http://schemas.microsoft.com/office/drawing/2014/main" id="{34C9CB75-00CA-3BC3-542B-F7C7BDB43D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73385"/>
            <a:ext cx="6812753" cy="488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5639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482477" y="26250"/>
            <a:ext cx="9404723" cy="1400530"/>
          </a:xfrm>
        </p:spPr>
        <p:txBody>
          <a:bodyPr/>
          <a:lstStyle/>
          <a:p>
            <a:pPr algn="r"/>
            <a:r>
              <a:rPr lang="he-IL" sz="3600" b="1" dirty="0"/>
              <a:t>הפשטות וקומפוננטות ב-</a:t>
            </a:r>
            <a:r>
              <a:rPr lang="en-US" sz="3600" b="1" dirty="0"/>
              <a:t>MLlib</a:t>
            </a:r>
            <a:endParaRPr lang="he-IL" sz="3600" b="1" dirty="0"/>
          </a:p>
        </p:txBody>
      </p:sp>
      <p:sp>
        <p:nvSpPr>
          <p:cNvPr id="25" name="תיבת טקסט 24">
            <a:extLst>
              <a:ext uri="{FF2B5EF4-FFF2-40B4-BE49-F238E27FC236}">
                <a16:creationId xmlns:a16="http://schemas.microsoft.com/office/drawing/2014/main" id="{7DF882E4-7BEC-763C-133F-09B489CE6C84}"/>
              </a:ext>
            </a:extLst>
          </p:cNvPr>
          <p:cNvSpPr txBox="1"/>
          <p:nvPr/>
        </p:nvSpPr>
        <p:spPr>
          <a:xfrm>
            <a:off x="1" y="801777"/>
            <a:ext cx="11887200" cy="2031325"/>
          </a:xfrm>
          <a:prstGeom prst="rect">
            <a:avLst/>
          </a:prstGeom>
          <a:noFill/>
        </p:spPr>
        <p:txBody>
          <a:bodyPr wrap="square" rtlCol="1">
            <a:spAutoFit/>
          </a:bodyPr>
          <a:lstStyle/>
          <a:p>
            <a:r>
              <a:rPr lang="en-US" dirty="0">
                <a:latin typeface="Amasis MT Pro Black" panose="02040A04050005020304" pitchFamily="18" charset="0"/>
              </a:rPr>
              <a:t>Mllib</a:t>
            </a:r>
            <a:r>
              <a:rPr lang="he-IL" dirty="0">
                <a:latin typeface="Amasis MT Pro Black" panose="02040A04050005020304" pitchFamily="18" charset="0"/>
              </a:rPr>
              <a:t> היא ספריית למידת המכונה של </a:t>
            </a:r>
            <a:r>
              <a:rPr lang="en-US" dirty="0">
                <a:latin typeface="Amasis MT Pro Black" panose="02040A04050005020304" pitchFamily="18" charset="0"/>
              </a:rPr>
              <a:t>Spark</a:t>
            </a:r>
            <a:r>
              <a:rPr lang="he-IL" dirty="0">
                <a:latin typeface="Amasis MT Pro Black" panose="02040A04050005020304" pitchFamily="18" charset="0"/>
              </a:rPr>
              <a:t> . מטרתו היא להפוך למידת מכונה מעשית לניתנת להרחבה</a:t>
            </a:r>
          </a:p>
          <a:p>
            <a:r>
              <a:rPr lang="he-IL" dirty="0">
                <a:latin typeface="Amasis MT Pro Black" panose="02040A04050005020304" pitchFamily="18" charset="0"/>
              </a:rPr>
              <a:t>וקלה לשימוש ב-</a:t>
            </a:r>
            <a:r>
              <a:rPr lang="en-US" dirty="0">
                <a:latin typeface="Amasis MT Pro Black" panose="02040A04050005020304" pitchFamily="18" charset="0"/>
              </a:rPr>
              <a:t>high level</a:t>
            </a:r>
            <a:r>
              <a:rPr lang="he-IL" dirty="0">
                <a:latin typeface="Amasis MT Pro Black" panose="02040A04050005020304" pitchFamily="18" charset="0"/>
              </a:rPr>
              <a:t> .</a:t>
            </a:r>
          </a:p>
          <a:p>
            <a:r>
              <a:rPr lang="en-US" dirty="0">
                <a:latin typeface="Amasis MT Pro Black" panose="02040A04050005020304" pitchFamily="18" charset="0"/>
              </a:rPr>
              <a:t>Mllib</a:t>
            </a:r>
            <a:r>
              <a:rPr lang="he-IL" dirty="0">
                <a:latin typeface="Amasis MT Pro Black" panose="02040A04050005020304" pitchFamily="18" charset="0"/>
              </a:rPr>
              <a:t> מתממשקת עם </a:t>
            </a:r>
            <a:r>
              <a:rPr lang="en-US" dirty="0">
                <a:latin typeface="Amasis MT Pro Black" panose="02040A04050005020304" pitchFamily="18" charset="0"/>
              </a:rPr>
              <a:t>DataFrame</a:t>
            </a:r>
            <a:r>
              <a:rPr lang="he-IL" dirty="0">
                <a:latin typeface="Amasis MT Pro Black" panose="02040A04050005020304" pitchFamily="18" charset="0"/>
              </a:rPr>
              <a:t> ו-</a:t>
            </a:r>
            <a:r>
              <a:rPr lang="en-US" dirty="0">
                <a:latin typeface="Amasis MT Pro Black" panose="02040A04050005020304" pitchFamily="18" charset="0"/>
              </a:rPr>
              <a:t>SparkSQL</a:t>
            </a:r>
            <a:r>
              <a:rPr lang="he-IL" dirty="0">
                <a:latin typeface="Amasis MT Pro Black" panose="02040A04050005020304" pitchFamily="18" charset="0"/>
              </a:rPr>
              <a:t> ונועדה גם לעיבוד באופן מבוזר לנתונים גדולים.</a:t>
            </a:r>
          </a:p>
          <a:p>
            <a:r>
              <a:rPr lang="en-US" dirty="0">
                <a:latin typeface="Amasis MT Pro Black" panose="02040A04050005020304" pitchFamily="18" charset="0"/>
              </a:rPr>
              <a:t>Spark Mllib</a:t>
            </a:r>
            <a:r>
              <a:rPr lang="he-IL" dirty="0">
                <a:latin typeface="Amasis MT Pro Black" panose="02040A04050005020304" pitchFamily="18" charset="0"/>
              </a:rPr>
              <a:t> מספקת לנו :</a:t>
            </a:r>
          </a:p>
          <a:p>
            <a:endParaRPr lang="he-IL" dirty="0">
              <a:latin typeface="Amasis MT Pro Black" panose="02040A04050005020304" pitchFamily="18" charset="0"/>
            </a:endParaRPr>
          </a:p>
          <a:p>
            <a:endParaRPr lang="he-IL" dirty="0">
              <a:latin typeface="Amasis MT Pro Black" panose="02040A04050005020304" pitchFamily="18" charset="0"/>
            </a:endParaRPr>
          </a:p>
          <a:p>
            <a:endParaRPr lang="he-IL" dirty="0">
              <a:latin typeface="Amasis MT Pro Black" panose="02040A04050005020304" pitchFamily="18" charset="0"/>
            </a:endParaRPr>
          </a:p>
        </p:txBody>
      </p:sp>
      <p:sp>
        <p:nvSpPr>
          <p:cNvPr id="29" name="מלבן 28">
            <a:extLst>
              <a:ext uri="{FF2B5EF4-FFF2-40B4-BE49-F238E27FC236}">
                <a16:creationId xmlns:a16="http://schemas.microsoft.com/office/drawing/2014/main" id="{83BCED22-1244-9C02-34A6-81FC726532D4}"/>
              </a:ext>
            </a:extLst>
          </p:cNvPr>
          <p:cNvSpPr/>
          <p:nvPr/>
        </p:nvSpPr>
        <p:spPr>
          <a:xfrm>
            <a:off x="9453490" y="2248657"/>
            <a:ext cx="243371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latin typeface="Aptos ExtraBold" panose="020B0004020202020204" pitchFamily="34" charset="0"/>
              </a:rPr>
              <a:t>Algorithms</a:t>
            </a:r>
            <a:endParaRPr lang="he-IL" b="1" dirty="0">
              <a:latin typeface="Aptos ExtraBold" panose="020B0004020202020204" pitchFamily="34" charset="0"/>
            </a:endParaRPr>
          </a:p>
        </p:txBody>
      </p:sp>
      <p:sp>
        <p:nvSpPr>
          <p:cNvPr id="30" name="תיבת טקסט 29">
            <a:extLst>
              <a:ext uri="{FF2B5EF4-FFF2-40B4-BE49-F238E27FC236}">
                <a16:creationId xmlns:a16="http://schemas.microsoft.com/office/drawing/2014/main" id="{3FC9CE61-3C77-FCE8-F352-C4DD94D9DDB8}"/>
              </a:ext>
            </a:extLst>
          </p:cNvPr>
          <p:cNvSpPr txBox="1"/>
          <p:nvPr/>
        </p:nvSpPr>
        <p:spPr>
          <a:xfrm>
            <a:off x="8670387" y="3280293"/>
            <a:ext cx="3127716" cy="1200329"/>
          </a:xfrm>
          <a:prstGeom prst="rect">
            <a:avLst/>
          </a:prstGeom>
          <a:noFill/>
        </p:spPr>
        <p:txBody>
          <a:bodyPr wrap="square" rtlCol="1">
            <a:spAutoFit/>
          </a:bodyPr>
          <a:lstStyle/>
          <a:p>
            <a:pPr marL="285750" indent="-285750">
              <a:buFont typeface="Arial" panose="020B0604020202020204" pitchFamily="34" charset="0"/>
              <a:buChar char="•"/>
            </a:pPr>
            <a:r>
              <a:rPr lang="he-IL" dirty="0">
                <a:latin typeface="Amasis MT Pro Black" panose="02040A04050005020304" pitchFamily="18" charset="0"/>
              </a:rPr>
              <a:t>רגרסיה</a:t>
            </a:r>
          </a:p>
          <a:p>
            <a:pPr marL="285750" indent="-285750">
              <a:buFont typeface="Arial" panose="020B0604020202020204" pitchFamily="34" charset="0"/>
              <a:buChar char="•"/>
            </a:pPr>
            <a:r>
              <a:rPr lang="he-IL" dirty="0">
                <a:latin typeface="Amasis MT Pro Black" panose="02040A04050005020304" pitchFamily="18" charset="0"/>
              </a:rPr>
              <a:t>סיווג</a:t>
            </a:r>
          </a:p>
          <a:p>
            <a:pPr marL="285750" indent="-285750">
              <a:buFont typeface="Arial" panose="020B0604020202020204" pitchFamily="34" charset="0"/>
              <a:buChar char="•"/>
            </a:pPr>
            <a:r>
              <a:rPr lang="en-US" dirty="0">
                <a:latin typeface="Amasis MT Pro Black" panose="02040A04050005020304" pitchFamily="18" charset="0"/>
              </a:rPr>
              <a:t>Clustering</a:t>
            </a:r>
          </a:p>
          <a:p>
            <a:pPr marL="285750" indent="-285750">
              <a:buFont typeface="Arial" panose="020B0604020202020204" pitchFamily="34" charset="0"/>
              <a:buChar char="•"/>
            </a:pPr>
            <a:r>
              <a:rPr lang="en-US" dirty="0">
                <a:latin typeface="Amasis MT Pro Black" panose="02040A04050005020304" pitchFamily="18" charset="0"/>
              </a:rPr>
              <a:t>Collaborative filtering</a:t>
            </a:r>
            <a:endParaRPr lang="he-IL" dirty="0">
              <a:latin typeface="Amasis MT Pro Black" panose="02040A04050005020304" pitchFamily="18" charset="0"/>
            </a:endParaRPr>
          </a:p>
        </p:txBody>
      </p:sp>
      <p:sp>
        <p:nvSpPr>
          <p:cNvPr id="31" name="מלבן 30">
            <a:extLst>
              <a:ext uri="{FF2B5EF4-FFF2-40B4-BE49-F238E27FC236}">
                <a16:creationId xmlns:a16="http://schemas.microsoft.com/office/drawing/2014/main" id="{781B615B-363C-67B9-EF2F-2447FD53EDAA}"/>
              </a:ext>
            </a:extLst>
          </p:cNvPr>
          <p:cNvSpPr/>
          <p:nvPr/>
        </p:nvSpPr>
        <p:spPr>
          <a:xfrm>
            <a:off x="5747825" y="2222982"/>
            <a:ext cx="243371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b="1" i="0" dirty="0">
                <a:solidFill>
                  <a:schemeClr val="tx1"/>
                </a:solidFill>
                <a:effectLst/>
                <a:latin typeface="Aptos ExtraBold" panose="020B0004020202020204" pitchFamily="34" charset="0"/>
              </a:rPr>
              <a:t>Featurization</a:t>
            </a:r>
            <a:endParaRPr lang="he-IL" sz="2000" b="1" dirty="0">
              <a:solidFill>
                <a:schemeClr val="tx1"/>
              </a:solidFill>
              <a:latin typeface="Aptos ExtraBold" panose="020B0004020202020204" pitchFamily="34" charset="0"/>
            </a:endParaRPr>
          </a:p>
        </p:txBody>
      </p:sp>
      <p:sp>
        <p:nvSpPr>
          <p:cNvPr id="33" name="תיבת טקסט 32">
            <a:extLst>
              <a:ext uri="{FF2B5EF4-FFF2-40B4-BE49-F238E27FC236}">
                <a16:creationId xmlns:a16="http://schemas.microsoft.com/office/drawing/2014/main" id="{7CF435C4-8132-6FAE-50C6-025D563F42A0}"/>
              </a:ext>
            </a:extLst>
          </p:cNvPr>
          <p:cNvSpPr txBox="1"/>
          <p:nvPr/>
        </p:nvSpPr>
        <p:spPr>
          <a:xfrm>
            <a:off x="4689231" y="3237251"/>
            <a:ext cx="4056184" cy="1200329"/>
          </a:xfrm>
          <a:prstGeom prst="rect">
            <a:avLst/>
          </a:prstGeom>
          <a:noFill/>
        </p:spPr>
        <p:txBody>
          <a:bodyPr wrap="square" rtlCol="1">
            <a:spAutoFit/>
          </a:bodyPr>
          <a:lstStyle/>
          <a:p>
            <a:pPr marL="285750" indent="-285750">
              <a:buFont typeface="Arial" panose="020B0604020202020204" pitchFamily="34" charset="0"/>
              <a:buChar char="•"/>
            </a:pPr>
            <a:r>
              <a:rPr lang="he-IL" dirty="0">
                <a:latin typeface="Amasis MT Pro Black" panose="02040A04050005020304" pitchFamily="18" charset="0"/>
              </a:rPr>
              <a:t>חילוץ פיצ'רים </a:t>
            </a:r>
            <a:r>
              <a:rPr lang="en-US" dirty="0">
                <a:latin typeface="Amasis MT Pro Black" panose="02040A04050005020304" pitchFamily="18" charset="0"/>
              </a:rPr>
              <a:t>(feature Extraction)</a:t>
            </a:r>
          </a:p>
          <a:p>
            <a:pPr marL="285750" indent="-285750">
              <a:buFont typeface="Arial" panose="020B0604020202020204" pitchFamily="34" charset="0"/>
              <a:buChar char="•"/>
            </a:pPr>
            <a:r>
              <a:rPr lang="en-US" dirty="0">
                <a:latin typeface="Amasis MT Pro Black" panose="02040A04050005020304" pitchFamily="18" charset="0"/>
              </a:rPr>
              <a:t>Transformers</a:t>
            </a:r>
            <a:r>
              <a:rPr lang="he-IL" dirty="0">
                <a:latin typeface="Amasis MT Pro Black" panose="02040A04050005020304" pitchFamily="18" charset="0"/>
              </a:rPr>
              <a:t> –שינוי הפיצ'רים והעברתם ל-</a:t>
            </a:r>
            <a:r>
              <a:rPr lang="en-US" dirty="0">
                <a:latin typeface="Amasis MT Pro Black" panose="02040A04050005020304" pitchFamily="18" charset="0"/>
              </a:rPr>
              <a:t>dataframe</a:t>
            </a:r>
            <a:r>
              <a:rPr lang="he-IL" dirty="0">
                <a:latin typeface="Amasis MT Pro Black" panose="02040A04050005020304" pitchFamily="18" charset="0"/>
              </a:rPr>
              <a:t> אחר</a:t>
            </a:r>
          </a:p>
          <a:p>
            <a:pPr marL="285750" indent="-285750">
              <a:buFont typeface="Arial" panose="020B0604020202020204" pitchFamily="34" charset="0"/>
              <a:buChar char="•"/>
            </a:pPr>
            <a:r>
              <a:rPr lang="he-IL" dirty="0">
                <a:latin typeface="Amasis MT Pro Black" panose="02040A04050005020304" pitchFamily="18" charset="0"/>
              </a:rPr>
              <a:t>הפחתת מימד של עמודות הפיצ'רים</a:t>
            </a:r>
          </a:p>
        </p:txBody>
      </p:sp>
      <p:sp>
        <p:nvSpPr>
          <p:cNvPr id="34" name="מלבן 33">
            <a:extLst>
              <a:ext uri="{FF2B5EF4-FFF2-40B4-BE49-F238E27FC236}">
                <a16:creationId xmlns:a16="http://schemas.microsoft.com/office/drawing/2014/main" id="{3468FDC5-3381-B436-9C37-30139BEC1A93}"/>
              </a:ext>
            </a:extLst>
          </p:cNvPr>
          <p:cNvSpPr/>
          <p:nvPr/>
        </p:nvSpPr>
        <p:spPr>
          <a:xfrm>
            <a:off x="1817076" y="2248657"/>
            <a:ext cx="243371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b="1" i="0" dirty="0">
                <a:solidFill>
                  <a:schemeClr val="tx1"/>
                </a:solidFill>
                <a:effectLst/>
                <a:latin typeface="Aptos ExtraBold" panose="020B0004020202020204" pitchFamily="34" charset="0"/>
              </a:rPr>
              <a:t>Pipelines</a:t>
            </a:r>
            <a:endParaRPr lang="he-IL" sz="2000" b="1" dirty="0">
              <a:solidFill>
                <a:schemeClr val="tx1"/>
              </a:solidFill>
              <a:latin typeface="Aptos ExtraBold" panose="020B0004020202020204" pitchFamily="34" charset="0"/>
            </a:endParaRPr>
          </a:p>
        </p:txBody>
      </p:sp>
      <p:sp>
        <p:nvSpPr>
          <p:cNvPr id="35" name="תיבת טקסט 34">
            <a:extLst>
              <a:ext uri="{FF2B5EF4-FFF2-40B4-BE49-F238E27FC236}">
                <a16:creationId xmlns:a16="http://schemas.microsoft.com/office/drawing/2014/main" id="{AE94C805-3F6D-7D37-98C7-B10535C67D86}"/>
              </a:ext>
            </a:extLst>
          </p:cNvPr>
          <p:cNvSpPr txBox="1"/>
          <p:nvPr/>
        </p:nvSpPr>
        <p:spPr>
          <a:xfrm>
            <a:off x="1193406" y="3221731"/>
            <a:ext cx="3057380" cy="1200329"/>
          </a:xfrm>
          <a:prstGeom prst="rect">
            <a:avLst/>
          </a:prstGeom>
          <a:noFill/>
        </p:spPr>
        <p:txBody>
          <a:bodyPr wrap="square" rtlCol="1">
            <a:spAutoFit/>
          </a:bodyPr>
          <a:lstStyle/>
          <a:p>
            <a:pPr marL="285750" indent="-285750">
              <a:buFont typeface="Arial" panose="020B0604020202020204" pitchFamily="34" charset="0"/>
              <a:buChar char="•"/>
            </a:pPr>
            <a:r>
              <a:rPr lang="he-IL" dirty="0"/>
              <a:t>בנייה</a:t>
            </a:r>
          </a:p>
          <a:p>
            <a:pPr marL="285750" indent="-285750">
              <a:buFont typeface="Arial" panose="020B0604020202020204" pitchFamily="34" charset="0"/>
              <a:buChar char="•"/>
            </a:pPr>
            <a:r>
              <a:rPr lang="he-IL" dirty="0"/>
              <a:t>הערכה</a:t>
            </a:r>
          </a:p>
          <a:p>
            <a:pPr marL="285750" indent="-285750">
              <a:buFont typeface="Arial" panose="020B0604020202020204" pitchFamily="34" charset="0"/>
              <a:buChar char="•"/>
            </a:pPr>
            <a:r>
              <a:rPr lang="he-IL" dirty="0"/>
              <a:t>תכנון</a:t>
            </a:r>
          </a:p>
          <a:p>
            <a:pPr marL="285750" indent="-285750">
              <a:buFont typeface="Arial" panose="020B0604020202020204" pitchFamily="34" charset="0"/>
              <a:buChar char="•"/>
            </a:pPr>
            <a:r>
              <a:rPr lang="he-IL" dirty="0"/>
              <a:t>כיוונון</a:t>
            </a:r>
          </a:p>
        </p:txBody>
      </p:sp>
      <p:sp>
        <p:nvSpPr>
          <p:cNvPr id="36" name="מלבן 35">
            <a:extLst>
              <a:ext uri="{FF2B5EF4-FFF2-40B4-BE49-F238E27FC236}">
                <a16:creationId xmlns:a16="http://schemas.microsoft.com/office/drawing/2014/main" id="{4D2DA8E7-9D40-60AF-ACE0-B05195922E41}"/>
              </a:ext>
            </a:extLst>
          </p:cNvPr>
          <p:cNvSpPr/>
          <p:nvPr/>
        </p:nvSpPr>
        <p:spPr>
          <a:xfrm>
            <a:off x="8032653" y="4637116"/>
            <a:ext cx="243371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b="1" i="0" dirty="0">
                <a:solidFill>
                  <a:schemeClr val="tx1"/>
                </a:solidFill>
                <a:effectLst/>
                <a:latin typeface="Aptos ExtraBold" panose="020B0004020202020204" pitchFamily="34" charset="0"/>
              </a:rPr>
              <a:t>Persistence</a:t>
            </a:r>
            <a:endParaRPr lang="he-IL" sz="2000" b="1" dirty="0">
              <a:solidFill>
                <a:schemeClr val="tx1"/>
              </a:solidFill>
              <a:latin typeface="Aptos ExtraBold" panose="020B0004020202020204" pitchFamily="34" charset="0"/>
            </a:endParaRPr>
          </a:p>
        </p:txBody>
      </p:sp>
      <p:sp>
        <p:nvSpPr>
          <p:cNvPr id="37" name="תיבת טקסט 36">
            <a:extLst>
              <a:ext uri="{FF2B5EF4-FFF2-40B4-BE49-F238E27FC236}">
                <a16:creationId xmlns:a16="http://schemas.microsoft.com/office/drawing/2014/main" id="{CFE593BC-E990-0C17-9234-E6F98DE47163}"/>
              </a:ext>
            </a:extLst>
          </p:cNvPr>
          <p:cNvSpPr txBox="1"/>
          <p:nvPr/>
        </p:nvSpPr>
        <p:spPr>
          <a:xfrm>
            <a:off x="6611815" y="5622558"/>
            <a:ext cx="3854548" cy="646331"/>
          </a:xfrm>
          <a:prstGeom prst="rect">
            <a:avLst/>
          </a:prstGeom>
          <a:noFill/>
        </p:spPr>
        <p:txBody>
          <a:bodyPr wrap="square" rtlCol="1">
            <a:spAutoFit/>
          </a:bodyPr>
          <a:lstStyle/>
          <a:p>
            <a:pPr marL="285750" indent="-285750">
              <a:buFont typeface="Arial" panose="020B0604020202020204" pitchFamily="34" charset="0"/>
              <a:buChar char="•"/>
            </a:pPr>
            <a:r>
              <a:rPr lang="he-IL" dirty="0"/>
              <a:t>שמירה וטעינה של אלגוריתמים, מודלים ו-</a:t>
            </a:r>
            <a:r>
              <a:rPr lang="en-US" dirty="0"/>
              <a:t>pipelines</a:t>
            </a:r>
            <a:endParaRPr lang="he-IL" dirty="0"/>
          </a:p>
        </p:txBody>
      </p:sp>
      <p:sp>
        <p:nvSpPr>
          <p:cNvPr id="38" name="מלבן 37">
            <a:extLst>
              <a:ext uri="{FF2B5EF4-FFF2-40B4-BE49-F238E27FC236}">
                <a16:creationId xmlns:a16="http://schemas.microsoft.com/office/drawing/2014/main" id="{2EFFB699-E4A8-22D2-6BA3-48E9D9E2EFE1}"/>
              </a:ext>
            </a:extLst>
          </p:cNvPr>
          <p:cNvSpPr/>
          <p:nvPr/>
        </p:nvSpPr>
        <p:spPr>
          <a:xfrm>
            <a:off x="3873305" y="4616216"/>
            <a:ext cx="243371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b="1" i="0" dirty="0">
                <a:solidFill>
                  <a:schemeClr val="tx1"/>
                </a:solidFill>
                <a:effectLst/>
                <a:latin typeface="Aptos ExtraBold" panose="020B0004020202020204" pitchFamily="34" charset="0"/>
              </a:rPr>
              <a:t>Utilities</a:t>
            </a:r>
            <a:endParaRPr lang="he-IL" sz="2000" b="1" dirty="0">
              <a:solidFill>
                <a:schemeClr val="tx1"/>
              </a:solidFill>
              <a:latin typeface="Aptos ExtraBold" panose="020B0004020202020204" pitchFamily="34" charset="0"/>
            </a:endParaRPr>
          </a:p>
        </p:txBody>
      </p:sp>
      <p:sp>
        <p:nvSpPr>
          <p:cNvPr id="39" name="תיבת טקסט 38">
            <a:extLst>
              <a:ext uri="{FF2B5EF4-FFF2-40B4-BE49-F238E27FC236}">
                <a16:creationId xmlns:a16="http://schemas.microsoft.com/office/drawing/2014/main" id="{22581A79-DB3F-684C-6EB5-B36B691C25E3}"/>
              </a:ext>
            </a:extLst>
          </p:cNvPr>
          <p:cNvSpPr txBox="1"/>
          <p:nvPr/>
        </p:nvSpPr>
        <p:spPr>
          <a:xfrm>
            <a:off x="2663482" y="5589290"/>
            <a:ext cx="3854548" cy="923330"/>
          </a:xfrm>
          <a:prstGeom prst="rect">
            <a:avLst/>
          </a:prstGeom>
          <a:noFill/>
        </p:spPr>
        <p:txBody>
          <a:bodyPr wrap="square" rtlCol="1">
            <a:spAutoFit/>
          </a:bodyPr>
          <a:lstStyle/>
          <a:p>
            <a:pPr marL="285750" indent="-285750">
              <a:buFont typeface="Arial" panose="020B0604020202020204" pitchFamily="34" charset="0"/>
              <a:buChar char="•"/>
            </a:pPr>
            <a:r>
              <a:rPr lang="he-IL" dirty="0"/>
              <a:t>אלגברה ליניארית</a:t>
            </a:r>
          </a:p>
          <a:p>
            <a:pPr marL="285750" indent="-285750">
              <a:buFont typeface="Arial" panose="020B0604020202020204" pitchFamily="34" charset="0"/>
              <a:buChar char="•"/>
            </a:pPr>
            <a:r>
              <a:rPr lang="he-IL" dirty="0"/>
              <a:t>סטטיסטיקה</a:t>
            </a:r>
          </a:p>
          <a:p>
            <a:pPr marL="285750" indent="-285750">
              <a:buFont typeface="Arial" panose="020B0604020202020204" pitchFamily="34" charset="0"/>
              <a:buChar char="•"/>
            </a:pPr>
            <a:r>
              <a:rPr lang="he-IL" dirty="0"/>
              <a:t>טיפול בנתונים</a:t>
            </a:r>
          </a:p>
        </p:txBody>
      </p:sp>
    </p:spTree>
    <p:extLst>
      <p:ext uri="{BB962C8B-B14F-4D97-AF65-F5344CB8AC3E}">
        <p14:creationId xmlns:p14="http://schemas.microsoft.com/office/powerpoint/2010/main" val="842162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52674CCF-F684-2EE6-0944-A5EF55D03D14}"/>
              </a:ext>
            </a:extLst>
          </p:cNvPr>
          <p:cNvSpPr>
            <a:spLocks noGrp="1"/>
          </p:cNvSpPr>
          <p:nvPr>
            <p:ph idx="1"/>
          </p:nvPr>
        </p:nvSpPr>
        <p:spPr>
          <a:xfrm>
            <a:off x="1510348" y="1177485"/>
            <a:ext cx="10182375" cy="4195481"/>
          </a:xfrm>
        </p:spPr>
        <p:txBody>
          <a:bodyPr>
            <a:noAutofit/>
          </a:bodyPr>
          <a:lstStyle/>
          <a:p>
            <a:r>
              <a:rPr lang="en-US" dirty="0">
                <a:solidFill>
                  <a:srgbClr val="FFC000"/>
                </a:solidFill>
                <a:latin typeface="Amasis MT Pro Black" panose="02040A04050005020304" pitchFamily="18" charset="0"/>
              </a:rPr>
              <a:t>Real-time processing</a:t>
            </a:r>
            <a:r>
              <a:rPr lang="he-IL" dirty="0">
                <a:solidFill>
                  <a:srgbClr val="FFC000"/>
                </a:solidFill>
                <a:latin typeface="Amasis MT Pro Black" panose="02040A04050005020304" pitchFamily="18" charset="0"/>
              </a:rPr>
              <a:t> </a:t>
            </a:r>
            <a:r>
              <a:rPr lang="he-IL" dirty="0">
                <a:latin typeface="Amasis MT Pro Black" panose="02040A04050005020304" pitchFamily="18" charset="0"/>
              </a:rPr>
              <a:t>– מספק ניתוח ועיבוד נתונים בזמן אמת ומספק תוצאות מיידיות.</a:t>
            </a:r>
          </a:p>
          <a:p>
            <a:pPr marL="0" indent="0">
              <a:buNone/>
            </a:pPr>
            <a:r>
              <a:rPr lang="he-IL" dirty="0">
                <a:latin typeface="Amasis MT Pro Black" panose="02040A04050005020304" pitchFamily="18" charset="0"/>
              </a:rPr>
              <a:t>      הנתונים מעובדים ופועלים בזמן אמת, לרוב תוך אלפיות שניה או שניות מרגע יצירתם. מטפל בזרמי נתונים ופועל</a:t>
            </a:r>
          </a:p>
          <a:p>
            <a:pPr marL="0" indent="0">
              <a:buNone/>
            </a:pPr>
            <a:r>
              <a:rPr lang="he-IL" dirty="0">
                <a:latin typeface="Amasis MT Pro Black" panose="02040A04050005020304" pitchFamily="18" charset="0"/>
              </a:rPr>
              <a:t>      באופן רציף. דוגמאות: </a:t>
            </a:r>
          </a:p>
          <a:p>
            <a:pPr marL="0" indent="0">
              <a:buNone/>
            </a:pPr>
            <a:endParaRPr lang="he-IL" dirty="0"/>
          </a:p>
          <a:p>
            <a:pPr marL="0" indent="0">
              <a:buNone/>
            </a:pPr>
            <a:r>
              <a:rPr lang="he-IL" dirty="0">
                <a:latin typeface="Amasis MT Pro Black" panose="02040A04050005020304" pitchFamily="18" charset="0"/>
              </a:rPr>
              <a:t>         עיבוד עסקאות בצורה מקוונת</a:t>
            </a:r>
          </a:p>
          <a:p>
            <a:pPr marL="0" indent="0">
              <a:buNone/>
            </a:pPr>
            <a:r>
              <a:rPr lang="he-IL" dirty="0"/>
              <a:t>         </a:t>
            </a:r>
          </a:p>
        </p:txBody>
      </p:sp>
      <p:sp>
        <p:nvSpPr>
          <p:cNvPr id="4" name="משולש שווה-שוקיים 3">
            <a:extLst>
              <a:ext uri="{FF2B5EF4-FFF2-40B4-BE49-F238E27FC236}">
                <a16:creationId xmlns:a16="http://schemas.microsoft.com/office/drawing/2014/main" id="{AABCE1CE-E68C-3DE6-729A-64CCBD25096A}"/>
              </a:ext>
            </a:extLst>
          </p:cNvPr>
          <p:cNvSpPr/>
          <p:nvPr/>
        </p:nvSpPr>
        <p:spPr>
          <a:xfrm>
            <a:off x="11131818" y="3042074"/>
            <a:ext cx="232012" cy="14671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שולש שווה-שוקיים 4">
            <a:extLst>
              <a:ext uri="{FF2B5EF4-FFF2-40B4-BE49-F238E27FC236}">
                <a16:creationId xmlns:a16="http://schemas.microsoft.com/office/drawing/2014/main" id="{3484B918-FF91-ACEC-FFD3-0003B8CF9218}"/>
              </a:ext>
            </a:extLst>
          </p:cNvPr>
          <p:cNvSpPr/>
          <p:nvPr/>
        </p:nvSpPr>
        <p:spPr>
          <a:xfrm>
            <a:off x="11126896" y="4605813"/>
            <a:ext cx="232012" cy="14671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תיבת טקסט 8">
            <a:extLst>
              <a:ext uri="{FF2B5EF4-FFF2-40B4-BE49-F238E27FC236}">
                <a16:creationId xmlns:a16="http://schemas.microsoft.com/office/drawing/2014/main" id="{10AF0568-EC78-D093-4E61-EBD8CA55BEFA}"/>
              </a:ext>
            </a:extLst>
          </p:cNvPr>
          <p:cNvSpPr txBox="1"/>
          <p:nvPr/>
        </p:nvSpPr>
        <p:spPr>
          <a:xfrm>
            <a:off x="4359557" y="3440603"/>
            <a:ext cx="6772261" cy="1754326"/>
          </a:xfrm>
          <a:prstGeom prst="rect">
            <a:avLst/>
          </a:prstGeom>
          <a:noFill/>
        </p:spPr>
        <p:txBody>
          <a:bodyPr wrap="square" rtlCol="1">
            <a:spAutoFit/>
          </a:bodyPr>
          <a:lstStyle/>
          <a:p>
            <a:r>
              <a:rPr lang="he-IL" dirty="0">
                <a:latin typeface="Amasis MT Pro Black" panose="02040A04050005020304" pitchFamily="18" charset="0"/>
              </a:rPr>
              <a:t>זרימת תגובות בצא’ט </a:t>
            </a:r>
            <a:r>
              <a:rPr lang="en-US" dirty="0">
                <a:latin typeface="Amasis MT Pro Black" panose="02040A04050005020304" pitchFamily="18" charset="0"/>
              </a:rPr>
              <a:t>LIVE</a:t>
            </a:r>
            <a:endParaRPr lang="he-IL" dirty="0">
              <a:latin typeface="Amasis MT Pro Black" panose="02040A04050005020304" pitchFamily="18" charset="0"/>
            </a:endParaRPr>
          </a:p>
          <a:p>
            <a:endParaRPr lang="he-IL" dirty="0">
              <a:latin typeface="Amasis MT Pro Black" panose="02040A04050005020304" pitchFamily="18" charset="0"/>
            </a:endParaRPr>
          </a:p>
          <a:p>
            <a:r>
              <a:rPr lang="he-IL" dirty="0">
                <a:latin typeface="Amasis MT Pro Black" panose="02040A04050005020304" pitchFamily="18" charset="0"/>
              </a:rPr>
              <a:t>עדכון תוצאות ספורט בלייב</a:t>
            </a:r>
          </a:p>
          <a:p>
            <a:endParaRPr lang="he-IL" dirty="0">
              <a:latin typeface="Amasis MT Pro Black" panose="02040A04050005020304" pitchFamily="18" charset="0"/>
            </a:endParaRPr>
          </a:p>
          <a:p>
            <a:r>
              <a:rPr lang="he-IL" dirty="0">
                <a:latin typeface="Amasis MT Pro Black" panose="02040A04050005020304" pitchFamily="18" charset="0"/>
              </a:rPr>
              <a:t>זיהוי הונאות</a:t>
            </a:r>
          </a:p>
          <a:p>
            <a:endParaRPr lang="he-IL" dirty="0"/>
          </a:p>
        </p:txBody>
      </p:sp>
      <p:sp>
        <p:nvSpPr>
          <p:cNvPr id="10" name="משולש שווה-שוקיים 9">
            <a:extLst>
              <a:ext uri="{FF2B5EF4-FFF2-40B4-BE49-F238E27FC236}">
                <a16:creationId xmlns:a16="http://schemas.microsoft.com/office/drawing/2014/main" id="{8D173291-D767-5D53-EF54-C278636CA97E}"/>
              </a:ext>
            </a:extLst>
          </p:cNvPr>
          <p:cNvSpPr/>
          <p:nvPr/>
        </p:nvSpPr>
        <p:spPr>
          <a:xfrm>
            <a:off x="11131818" y="3574916"/>
            <a:ext cx="232012" cy="10869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שולש שווה-שוקיים 10">
            <a:extLst>
              <a:ext uri="{FF2B5EF4-FFF2-40B4-BE49-F238E27FC236}">
                <a16:creationId xmlns:a16="http://schemas.microsoft.com/office/drawing/2014/main" id="{1002E403-16FD-406E-EA5C-AA9AF5DC21A3}"/>
              </a:ext>
            </a:extLst>
          </p:cNvPr>
          <p:cNvSpPr/>
          <p:nvPr/>
        </p:nvSpPr>
        <p:spPr>
          <a:xfrm>
            <a:off x="11139556" y="4094982"/>
            <a:ext cx="232012" cy="10869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כותרת 7">
            <a:extLst>
              <a:ext uri="{FF2B5EF4-FFF2-40B4-BE49-F238E27FC236}">
                <a16:creationId xmlns:a16="http://schemas.microsoft.com/office/drawing/2014/main" id="{9DB095CF-D548-C499-3089-F2CD4A3046EA}"/>
              </a:ext>
            </a:extLst>
          </p:cNvPr>
          <p:cNvSpPr>
            <a:spLocks noGrp="1"/>
          </p:cNvSpPr>
          <p:nvPr>
            <p:ph type="title"/>
          </p:nvPr>
        </p:nvSpPr>
        <p:spPr>
          <a:xfrm>
            <a:off x="2686946" y="15201"/>
            <a:ext cx="9404723" cy="1400530"/>
          </a:xfrm>
        </p:spPr>
        <p:txBody>
          <a:bodyPr/>
          <a:lstStyle/>
          <a:p>
            <a:pPr algn="r"/>
            <a:r>
              <a:rPr lang="he-IL" b="1" dirty="0"/>
              <a:t>עיבוד </a:t>
            </a:r>
            <a:r>
              <a:rPr lang="en-US" b="1" dirty="0"/>
              <a:t>Batch</a:t>
            </a:r>
            <a:r>
              <a:rPr lang="he-IL" b="1" dirty="0"/>
              <a:t> ועיבוד </a:t>
            </a:r>
            <a:r>
              <a:rPr lang="en-US" b="1" dirty="0"/>
              <a:t>Real-Time</a:t>
            </a:r>
            <a:endParaRPr lang="he-IL" b="1" dirty="0"/>
          </a:p>
        </p:txBody>
      </p:sp>
    </p:spTree>
    <p:extLst>
      <p:ext uri="{BB962C8B-B14F-4D97-AF65-F5344CB8AC3E}">
        <p14:creationId xmlns:p14="http://schemas.microsoft.com/office/powerpoint/2010/main" val="2565431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5412" y="51296"/>
            <a:ext cx="9404723" cy="1400530"/>
          </a:xfrm>
        </p:spPr>
        <p:txBody>
          <a:bodyPr/>
          <a:lstStyle/>
          <a:p>
            <a:pPr algn="r"/>
            <a:r>
              <a:rPr lang="he-IL" sz="3600" b="1" dirty="0"/>
              <a:t>טיפוסי נתונים ב-</a:t>
            </a:r>
            <a:r>
              <a:rPr lang="en-US" sz="3600" b="1" dirty="0"/>
              <a:t>Spark MLlib</a:t>
            </a:r>
            <a:endParaRPr lang="he-IL" sz="3600" b="1" dirty="0"/>
          </a:p>
        </p:txBody>
      </p:sp>
      <p:sp>
        <p:nvSpPr>
          <p:cNvPr id="5" name="מלבן: פינות אלכסוניות מעוגלות 4">
            <a:extLst>
              <a:ext uri="{FF2B5EF4-FFF2-40B4-BE49-F238E27FC236}">
                <a16:creationId xmlns:a16="http://schemas.microsoft.com/office/drawing/2014/main" id="{2B306AEF-56B3-B65E-B512-A1FA2AB0023E}"/>
              </a:ext>
            </a:extLst>
          </p:cNvPr>
          <p:cNvSpPr/>
          <p:nvPr/>
        </p:nvSpPr>
        <p:spPr>
          <a:xfrm>
            <a:off x="4002604" y="768427"/>
            <a:ext cx="4620179" cy="2888974"/>
          </a:xfrm>
          <a:prstGeom prst="round2Diag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תיבת טקסט 5">
            <a:extLst>
              <a:ext uri="{FF2B5EF4-FFF2-40B4-BE49-F238E27FC236}">
                <a16:creationId xmlns:a16="http://schemas.microsoft.com/office/drawing/2014/main" id="{203FCD6F-2642-9F3A-2AC5-37F70AA64F39}"/>
              </a:ext>
            </a:extLst>
          </p:cNvPr>
          <p:cNvSpPr txBox="1"/>
          <p:nvPr/>
        </p:nvSpPr>
        <p:spPr>
          <a:xfrm>
            <a:off x="4260752" y="1451591"/>
            <a:ext cx="4103881" cy="1815882"/>
          </a:xfrm>
          <a:prstGeom prst="rect">
            <a:avLst/>
          </a:prstGeom>
          <a:noFill/>
        </p:spPr>
        <p:txBody>
          <a:bodyPr wrap="square" rtlCol="1">
            <a:spAutoFit/>
          </a:bodyPr>
          <a:lstStyle/>
          <a:p>
            <a:r>
              <a:rPr lang="he-IL" sz="2000" b="1" dirty="0">
                <a:solidFill>
                  <a:srgbClr val="002060"/>
                </a:solidFill>
                <a:latin typeface="Amasis MT Pro Black" panose="02040A04050005020304" pitchFamily="18" charset="0"/>
                <a:cs typeface="Aharoni" panose="02010803020104030203" pitchFamily="2" charset="-79"/>
              </a:rPr>
              <a:t>תומך בשני סוגים של וקטורים מקומיים:  </a:t>
            </a:r>
            <a:r>
              <a:rPr lang="en-US" sz="2000" b="1" dirty="0">
                <a:solidFill>
                  <a:srgbClr val="002060"/>
                </a:solidFill>
                <a:latin typeface="Amasis MT Pro Black" panose="02040A04050005020304" pitchFamily="18" charset="0"/>
                <a:cs typeface="Aharoni" panose="02010803020104030203" pitchFamily="2" charset="-79"/>
              </a:rPr>
              <a:t>danse</a:t>
            </a:r>
            <a:r>
              <a:rPr lang="he-IL" sz="2000" b="1" dirty="0">
                <a:solidFill>
                  <a:srgbClr val="002060"/>
                </a:solidFill>
                <a:latin typeface="Amasis MT Pro Black" panose="02040A04050005020304" pitchFamily="18" charset="0"/>
                <a:cs typeface="Aharoni" panose="02010803020104030203" pitchFamily="2" charset="-79"/>
              </a:rPr>
              <a:t> ו-</a:t>
            </a:r>
            <a:r>
              <a:rPr lang="en-US" sz="2000" b="1" dirty="0">
                <a:solidFill>
                  <a:srgbClr val="002060"/>
                </a:solidFill>
                <a:latin typeface="Amasis MT Pro Black" panose="02040A04050005020304" pitchFamily="18" charset="0"/>
                <a:cs typeface="Aharoni" panose="02010803020104030203" pitchFamily="2" charset="-79"/>
              </a:rPr>
              <a:t>sparse</a:t>
            </a:r>
            <a:r>
              <a:rPr lang="he-IL" sz="2000" b="1" dirty="0">
                <a:solidFill>
                  <a:srgbClr val="002060"/>
                </a:solidFill>
                <a:latin typeface="Amasis MT Pro Black" panose="02040A04050005020304" pitchFamily="18" charset="0"/>
                <a:cs typeface="Aharoni" panose="02010803020104030203" pitchFamily="2" charset="-79"/>
              </a:rPr>
              <a:t> , לדוגמא : </a:t>
            </a:r>
          </a:p>
          <a:p>
            <a:endParaRPr lang="he-IL" b="1" dirty="0">
              <a:solidFill>
                <a:srgbClr val="002060"/>
              </a:solidFill>
              <a:latin typeface="Amasis MT Pro Black" panose="02040A04050005020304" pitchFamily="18" charset="0"/>
              <a:cs typeface="Aharoni" panose="02010803020104030203" pitchFamily="2" charset="-79"/>
            </a:endParaRPr>
          </a:p>
          <a:p>
            <a:r>
              <a:rPr lang="en-US" b="1" dirty="0">
                <a:solidFill>
                  <a:srgbClr val="002060"/>
                </a:solidFill>
                <a:latin typeface="Amasis MT Pro Black" panose="02040A04050005020304" pitchFamily="18" charset="0"/>
                <a:cs typeface="Aharoni" panose="02010803020104030203" pitchFamily="2" charset="-79"/>
              </a:rPr>
              <a:t>Vector: (1.0, 0,0 , 3.0)</a:t>
            </a:r>
          </a:p>
          <a:p>
            <a:r>
              <a:rPr lang="en-US" b="1" dirty="0">
                <a:solidFill>
                  <a:srgbClr val="002060"/>
                </a:solidFill>
                <a:latin typeface="Amasis MT Pro Black" panose="02040A04050005020304" pitchFamily="18" charset="0"/>
                <a:cs typeface="Aharoni" panose="02010803020104030203" pitchFamily="2" charset="-79"/>
              </a:rPr>
              <a:t>Dense format: [1.0 , 0,0 , 3,0]</a:t>
            </a:r>
          </a:p>
          <a:p>
            <a:r>
              <a:rPr lang="en-US" b="1" dirty="0">
                <a:solidFill>
                  <a:srgbClr val="002060"/>
                </a:solidFill>
                <a:latin typeface="Amasis MT Pro Black" panose="02040A04050005020304" pitchFamily="18" charset="0"/>
                <a:cs typeface="Aharoni" panose="02010803020104030203" pitchFamily="2" charset="-79"/>
              </a:rPr>
              <a:t>Sparse format: (3,[0,2] ,[1.0,3,0])</a:t>
            </a:r>
            <a:endParaRPr lang="he-IL" b="1" dirty="0">
              <a:solidFill>
                <a:srgbClr val="002060"/>
              </a:solidFill>
              <a:latin typeface="Amasis MT Pro Black" panose="02040A04050005020304" pitchFamily="18" charset="0"/>
              <a:cs typeface="Aharoni" panose="02010803020104030203" pitchFamily="2" charset="-79"/>
            </a:endParaRPr>
          </a:p>
        </p:txBody>
      </p:sp>
      <p:sp>
        <p:nvSpPr>
          <p:cNvPr id="8" name="תיבת טקסט 7">
            <a:extLst>
              <a:ext uri="{FF2B5EF4-FFF2-40B4-BE49-F238E27FC236}">
                <a16:creationId xmlns:a16="http://schemas.microsoft.com/office/drawing/2014/main" id="{C4871A09-4780-4BD2-8CE5-D7666A02DE0D}"/>
              </a:ext>
            </a:extLst>
          </p:cNvPr>
          <p:cNvSpPr txBox="1"/>
          <p:nvPr/>
        </p:nvSpPr>
        <p:spPr>
          <a:xfrm>
            <a:off x="3832505" y="981491"/>
            <a:ext cx="3365695" cy="369332"/>
          </a:xfrm>
          <a:prstGeom prst="rect">
            <a:avLst/>
          </a:prstGeom>
          <a:noFill/>
        </p:spPr>
        <p:txBody>
          <a:bodyPr wrap="square">
            <a:spAutoFit/>
          </a:bodyPr>
          <a:lstStyle/>
          <a:p>
            <a:r>
              <a:rPr lang="en-US" b="1" dirty="0">
                <a:solidFill>
                  <a:schemeClr val="bg1"/>
                </a:solidFill>
                <a:latin typeface="Amasis MT Pro Black" panose="02040A04050005020304" pitchFamily="18" charset="0"/>
              </a:rPr>
              <a:t>Local Vector</a:t>
            </a:r>
            <a:endParaRPr lang="he-IL" b="1" dirty="0">
              <a:solidFill>
                <a:schemeClr val="bg1"/>
              </a:solidFill>
              <a:latin typeface="Amasis MT Pro Black" panose="02040A04050005020304" pitchFamily="18" charset="0"/>
            </a:endParaRPr>
          </a:p>
        </p:txBody>
      </p:sp>
      <p:sp>
        <p:nvSpPr>
          <p:cNvPr id="10" name="מלבן: פינות אלכסוניות מעוגלות 9">
            <a:extLst>
              <a:ext uri="{FF2B5EF4-FFF2-40B4-BE49-F238E27FC236}">
                <a16:creationId xmlns:a16="http://schemas.microsoft.com/office/drawing/2014/main" id="{BD6F050D-C60B-9D1A-00B1-2EB7CC37F8E1}"/>
              </a:ext>
            </a:extLst>
          </p:cNvPr>
          <p:cNvSpPr/>
          <p:nvPr/>
        </p:nvSpPr>
        <p:spPr>
          <a:xfrm>
            <a:off x="1241239" y="3847613"/>
            <a:ext cx="4620179" cy="2888974"/>
          </a:xfrm>
          <a:prstGeom prst="round2Diag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1" name="מלבן: פינות אלכסוניות מעוגלות 10">
            <a:extLst>
              <a:ext uri="{FF2B5EF4-FFF2-40B4-BE49-F238E27FC236}">
                <a16:creationId xmlns:a16="http://schemas.microsoft.com/office/drawing/2014/main" id="{921FE505-6396-AD27-147E-B9C5A76DDB80}"/>
              </a:ext>
            </a:extLst>
          </p:cNvPr>
          <p:cNvSpPr/>
          <p:nvPr/>
        </p:nvSpPr>
        <p:spPr>
          <a:xfrm>
            <a:off x="6947436" y="3824726"/>
            <a:ext cx="4620179" cy="2888974"/>
          </a:xfrm>
          <a:prstGeom prst="round2Diag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endParaRPr lang="he-IL" sz="2000" dirty="0">
              <a:solidFill>
                <a:srgbClr val="002060"/>
              </a:solidFill>
              <a:latin typeface="Amasis MT Pro Black" panose="02040A04050005020304" pitchFamily="18" charset="0"/>
              <a:cs typeface="Aharoni" panose="02010803020104030203" pitchFamily="2" charset="-79"/>
            </a:endParaRPr>
          </a:p>
        </p:txBody>
      </p:sp>
      <p:sp>
        <p:nvSpPr>
          <p:cNvPr id="16" name="תיבת טקסט 15">
            <a:extLst>
              <a:ext uri="{FF2B5EF4-FFF2-40B4-BE49-F238E27FC236}">
                <a16:creationId xmlns:a16="http://schemas.microsoft.com/office/drawing/2014/main" id="{2CA3DE61-FAF9-D3B7-48D3-5AAD1F98EA69}"/>
              </a:ext>
            </a:extLst>
          </p:cNvPr>
          <p:cNvSpPr txBox="1"/>
          <p:nvPr/>
        </p:nvSpPr>
        <p:spPr>
          <a:xfrm>
            <a:off x="7856880" y="4108429"/>
            <a:ext cx="2266847" cy="369332"/>
          </a:xfrm>
          <a:prstGeom prst="rect">
            <a:avLst/>
          </a:prstGeom>
          <a:noFill/>
        </p:spPr>
        <p:txBody>
          <a:bodyPr wrap="square" rtlCol="1">
            <a:spAutoFit/>
          </a:bodyPr>
          <a:lstStyle/>
          <a:p>
            <a:r>
              <a:rPr lang="en-US" b="1" dirty="0">
                <a:solidFill>
                  <a:schemeClr val="bg1"/>
                </a:solidFill>
                <a:latin typeface="Amasis MT Pro Black" panose="02040A04050005020304" pitchFamily="18" charset="0"/>
              </a:rPr>
              <a:t>Local Matrix</a:t>
            </a:r>
            <a:endParaRPr lang="he-IL" b="1" dirty="0">
              <a:solidFill>
                <a:schemeClr val="bg1"/>
              </a:solidFill>
              <a:latin typeface="Amasis MT Pro Black" panose="02040A04050005020304" pitchFamily="18" charset="0"/>
            </a:endParaRPr>
          </a:p>
        </p:txBody>
      </p:sp>
      <p:sp>
        <p:nvSpPr>
          <p:cNvPr id="17" name="תיבת טקסט 16">
            <a:extLst>
              <a:ext uri="{FF2B5EF4-FFF2-40B4-BE49-F238E27FC236}">
                <a16:creationId xmlns:a16="http://schemas.microsoft.com/office/drawing/2014/main" id="{D37F8BE7-25D6-61A8-5A0D-E58B7F28FA8E}"/>
              </a:ext>
            </a:extLst>
          </p:cNvPr>
          <p:cNvSpPr txBox="1"/>
          <p:nvPr/>
        </p:nvSpPr>
        <p:spPr>
          <a:xfrm>
            <a:off x="6947436" y="4762065"/>
            <a:ext cx="3813495" cy="400110"/>
          </a:xfrm>
          <a:prstGeom prst="rect">
            <a:avLst/>
          </a:prstGeom>
          <a:noFill/>
        </p:spPr>
        <p:txBody>
          <a:bodyPr wrap="square" rtlCol="1">
            <a:spAutoFit/>
          </a:bodyPr>
          <a:lstStyle/>
          <a:p>
            <a:r>
              <a:rPr lang="he-IL" sz="2000" b="1" dirty="0">
                <a:solidFill>
                  <a:srgbClr val="002060"/>
                </a:solidFill>
                <a:latin typeface="Amasis MT Pro Black" panose="02040A04050005020304" pitchFamily="18" charset="0"/>
                <a:cs typeface="Aharoni" panose="02010803020104030203" pitchFamily="2" charset="-79"/>
              </a:rPr>
              <a:t>מטריצה המאוחסנת במכונה אחת </a:t>
            </a:r>
          </a:p>
        </p:txBody>
      </p:sp>
      <p:sp>
        <p:nvSpPr>
          <p:cNvPr id="18" name="תיבת טקסט 17">
            <a:extLst>
              <a:ext uri="{FF2B5EF4-FFF2-40B4-BE49-F238E27FC236}">
                <a16:creationId xmlns:a16="http://schemas.microsoft.com/office/drawing/2014/main" id="{181A10BA-E76B-D6D8-E526-27CB465869CA}"/>
              </a:ext>
            </a:extLst>
          </p:cNvPr>
          <p:cNvSpPr txBox="1"/>
          <p:nvPr/>
        </p:nvSpPr>
        <p:spPr>
          <a:xfrm>
            <a:off x="1434906" y="4962120"/>
            <a:ext cx="4100836" cy="1323439"/>
          </a:xfrm>
          <a:prstGeom prst="rect">
            <a:avLst/>
          </a:prstGeom>
          <a:noFill/>
        </p:spPr>
        <p:txBody>
          <a:bodyPr wrap="square" rtlCol="1">
            <a:spAutoFit/>
          </a:bodyPr>
          <a:lstStyle/>
          <a:p>
            <a:r>
              <a:rPr lang="he-IL" sz="2000" b="1" dirty="0">
                <a:solidFill>
                  <a:srgbClr val="002060"/>
                </a:solidFill>
                <a:latin typeface="Amasis MT Pro Black" panose="02040A04050005020304" pitchFamily="18" charset="0"/>
                <a:cs typeface="Aharoni" panose="02010803020104030203" pitchFamily="2" charset="-79"/>
              </a:rPr>
              <a:t>מטריצה המאוחסנת בצורה מבוזרת הכוללת:</a:t>
            </a:r>
          </a:p>
          <a:p>
            <a:r>
              <a:rPr lang="en-US" sz="2000" b="1" dirty="0">
                <a:solidFill>
                  <a:srgbClr val="002060"/>
                </a:solidFill>
                <a:latin typeface="Amasis MT Pro Black" panose="02040A04050005020304" pitchFamily="18" charset="0"/>
                <a:cs typeface="Aharoni" panose="02010803020104030203" pitchFamily="2" charset="-79"/>
              </a:rPr>
              <a:t>RowMatrix</a:t>
            </a:r>
          </a:p>
          <a:p>
            <a:r>
              <a:rPr lang="en-US" sz="2000" b="1" dirty="0">
                <a:solidFill>
                  <a:srgbClr val="002060"/>
                </a:solidFill>
                <a:latin typeface="Amasis MT Pro Black" panose="02040A04050005020304" pitchFamily="18" charset="0"/>
                <a:cs typeface="Aharoni" panose="02010803020104030203" pitchFamily="2" charset="-79"/>
              </a:rPr>
              <a:t>IndexedRowMatrix</a:t>
            </a:r>
          </a:p>
          <a:p>
            <a:r>
              <a:rPr lang="en-US" sz="2000" b="1" dirty="0">
                <a:solidFill>
                  <a:srgbClr val="002060"/>
                </a:solidFill>
                <a:latin typeface="Amasis MT Pro Black" panose="02040A04050005020304" pitchFamily="18" charset="0"/>
                <a:cs typeface="Aharoni" panose="02010803020104030203" pitchFamily="2" charset="-79"/>
              </a:rPr>
              <a:t>CoordinatedMatrix</a:t>
            </a:r>
            <a:endParaRPr lang="he-IL" sz="2000" b="1" dirty="0">
              <a:solidFill>
                <a:srgbClr val="002060"/>
              </a:solidFill>
              <a:latin typeface="Amasis MT Pro Black" panose="02040A04050005020304" pitchFamily="18" charset="0"/>
              <a:cs typeface="Aharoni" panose="02010803020104030203" pitchFamily="2" charset="-79"/>
            </a:endParaRPr>
          </a:p>
        </p:txBody>
      </p:sp>
      <p:sp>
        <p:nvSpPr>
          <p:cNvPr id="19" name="תיבת טקסט 18">
            <a:extLst>
              <a:ext uri="{FF2B5EF4-FFF2-40B4-BE49-F238E27FC236}">
                <a16:creationId xmlns:a16="http://schemas.microsoft.com/office/drawing/2014/main" id="{9E22ECBA-1258-D4A6-B96A-C6F7B6D6D840}"/>
              </a:ext>
            </a:extLst>
          </p:cNvPr>
          <p:cNvSpPr txBox="1"/>
          <p:nvPr/>
        </p:nvSpPr>
        <p:spPr>
          <a:xfrm>
            <a:off x="2297486" y="4192678"/>
            <a:ext cx="2507684" cy="369332"/>
          </a:xfrm>
          <a:prstGeom prst="rect">
            <a:avLst/>
          </a:prstGeom>
          <a:noFill/>
        </p:spPr>
        <p:txBody>
          <a:bodyPr wrap="square" rtlCol="1">
            <a:spAutoFit/>
          </a:bodyPr>
          <a:lstStyle/>
          <a:p>
            <a:r>
              <a:rPr lang="en-US" b="1" dirty="0">
                <a:solidFill>
                  <a:schemeClr val="bg1"/>
                </a:solidFill>
                <a:latin typeface="Amasis MT Pro Black" panose="02040A04050005020304" pitchFamily="18" charset="0"/>
              </a:rPr>
              <a:t>Distributed Matrix</a:t>
            </a:r>
            <a:endParaRPr lang="he-IL" b="1"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31120933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5412" y="51296"/>
            <a:ext cx="9404723" cy="1400530"/>
          </a:xfrm>
        </p:spPr>
        <p:txBody>
          <a:bodyPr/>
          <a:lstStyle/>
          <a:p>
            <a:pPr algn="r"/>
            <a:r>
              <a:rPr lang="he-IL" sz="3600" b="1" dirty="0"/>
              <a:t>טיפוסי נתונים ב-</a:t>
            </a:r>
            <a:r>
              <a:rPr lang="en-US" sz="3600" b="1" dirty="0"/>
              <a:t>Spark MLlib</a:t>
            </a:r>
            <a:endParaRPr lang="he-IL" sz="3600" b="1" dirty="0"/>
          </a:p>
        </p:txBody>
      </p:sp>
      <p:pic>
        <p:nvPicPr>
          <p:cNvPr id="4" name="תמונה 3">
            <a:extLst>
              <a:ext uri="{FF2B5EF4-FFF2-40B4-BE49-F238E27FC236}">
                <a16:creationId xmlns:a16="http://schemas.microsoft.com/office/drawing/2014/main" id="{F9F3100F-C81A-F0E3-56B7-3E471BE38607}"/>
              </a:ext>
            </a:extLst>
          </p:cNvPr>
          <p:cNvPicPr>
            <a:picLocks noChangeAspect="1"/>
          </p:cNvPicPr>
          <p:nvPr/>
        </p:nvPicPr>
        <p:blipFill rotWithShape="1">
          <a:blip r:embed="rId2"/>
          <a:srcRect l="25731" t="33223" r="51539" b="43997"/>
          <a:stretch/>
        </p:blipFill>
        <p:spPr>
          <a:xfrm>
            <a:off x="3235569" y="1404511"/>
            <a:ext cx="8792309" cy="1977174"/>
          </a:xfrm>
          <a:prstGeom prst="rect">
            <a:avLst/>
          </a:prstGeom>
        </p:spPr>
      </p:pic>
      <p:sp>
        <p:nvSpPr>
          <p:cNvPr id="7" name="תיבת טקסט 6">
            <a:extLst>
              <a:ext uri="{FF2B5EF4-FFF2-40B4-BE49-F238E27FC236}">
                <a16:creationId xmlns:a16="http://schemas.microsoft.com/office/drawing/2014/main" id="{6485D074-ADFD-35D6-DE9C-BFD94DA06B41}"/>
              </a:ext>
            </a:extLst>
          </p:cNvPr>
          <p:cNvSpPr txBox="1"/>
          <p:nvPr/>
        </p:nvSpPr>
        <p:spPr>
          <a:xfrm>
            <a:off x="9819249" y="971079"/>
            <a:ext cx="2208629" cy="369332"/>
          </a:xfrm>
          <a:prstGeom prst="rect">
            <a:avLst/>
          </a:prstGeom>
          <a:noFill/>
        </p:spPr>
        <p:txBody>
          <a:bodyPr wrap="square" rtlCol="1">
            <a:spAutoFit/>
          </a:bodyPr>
          <a:lstStyle/>
          <a:p>
            <a:r>
              <a:rPr lang="en-US" b="1" dirty="0">
                <a:solidFill>
                  <a:srgbClr val="FFC000"/>
                </a:solidFill>
                <a:latin typeface="Amasis MT Pro Black" panose="02040A04050005020304" pitchFamily="18" charset="0"/>
              </a:rPr>
              <a:t>Dense Vector</a:t>
            </a:r>
            <a:endParaRPr lang="he-IL" b="1" dirty="0">
              <a:solidFill>
                <a:srgbClr val="FFC000"/>
              </a:solidFill>
              <a:latin typeface="Amasis MT Pro Black" panose="02040A04050005020304" pitchFamily="18" charset="0"/>
            </a:endParaRPr>
          </a:p>
        </p:txBody>
      </p:sp>
      <p:pic>
        <p:nvPicPr>
          <p:cNvPr id="20" name="תמונה 19">
            <a:extLst>
              <a:ext uri="{FF2B5EF4-FFF2-40B4-BE49-F238E27FC236}">
                <a16:creationId xmlns:a16="http://schemas.microsoft.com/office/drawing/2014/main" id="{FBCCC558-8553-70B8-9EE1-A2F07B578934}"/>
              </a:ext>
            </a:extLst>
          </p:cNvPr>
          <p:cNvPicPr>
            <a:picLocks noChangeAspect="1"/>
          </p:cNvPicPr>
          <p:nvPr/>
        </p:nvPicPr>
        <p:blipFill rotWithShape="1">
          <a:blip r:embed="rId3"/>
          <a:srcRect l="25615" t="42868" r="47962" b="39482"/>
          <a:stretch/>
        </p:blipFill>
        <p:spPr>
          <a:xfrm>
            <a:off x="3235569" y="4359477"/>
            <a:ext cx="8792310" cy="1786597"/>
          </a:xfrm>
          <a:prstGeom prst="rect">
            <a:avLst/>
          </a:prstGeom>
        </p:spPr>
      </p:pic>
      <p:sp>
        <p:nvSpPr>
          <p:cNvPr id="21" name="תיבת טקסט 20">
            <a:extLst>
              <a:ext uri="{FF2B5EF4-FFF2-40B4-BE49-F238E27FC236}">
                <a16:creationId xmlns:a16="http://schemas.microsoft.com/office/drawing/2014/main" id="{E403416F-1F3D-301C-A828-C19BC1DE1B7B}"/>
              </a:ext>
            </a:extLst>
          </p:cNvPr>
          <p:cNvSpPr txBox="1"/>
          <p:nvPr/>
        </p:nvSpPr>
        <p:spPr>
          <a:xfrm>
            <a:off x="2954215" y="3381685"/>
            <a:ext cx="9073663" cy="923330"/>
          </a:xfrm>
          <a:prstGeom prst="rect">
            <a:avLst/>
          </a:prstGeom>
          <a:noFill/>
        </p:spPr>
        <p:txBody>
          <a:bodyPr wrap="square" rtlCol="1">
            <a:spAutoFit/>
          </a:bodyPr>
          <a:lstStyle/>
          <a:p>
            <a:r>
              <a:rPr lang="en-US" b="1" dirty="0">
                <a:solidFill>
                  <a:srgbClr val="FFC000"/>
                </a:solidFill>
                <a:latin typeface="Amasis MT Pro Black" panose="02040A04050005020304" pitchFamily="18" charset="0"/>
              </a:rPr>
              <a:t>Sparse</a:t>
            </a:r>
            <a:r>
              <a:rPr lang="en-US" dirty="0">
                <a:solidFill>
                  <a:srgbClr val="FFC000"/>
                </a:solidFill>
                <a:latin typeface="Amasis MT Pro Black" panose="02040A04050005020304" pitchFamily="18" charset="0"/>
              </a:rPr>
              <a:t> </a:t>
            </a:r>
            <a:r>
              <a:rPr lang="en-US" b="1" dirty="0">
                <a:solidFill>
                  <a:srgbClr val="FFC000"/>
                </a:solidFill>
                <a:latin typeface="Amasis MT Pro Black" panose="02040A04050005020304" pitchFamily="18" charset="0"/>
              </a:rPr>
              <a:t>Vector</a:t>
            </a:r>
            <a:r>
              <a:rPr lang="he-IL" dirty="0">
                <a:solidFill>
                  <a:srgbClr val="FFC000"/>
                </a:solidFill>
                <a:latin typeface="Amasis MT Pro Black" panose="02040A04050005020304" pitchFamily="18" charset="0"/>
              </a:rPr>
              <a:t> </a:t>
            </a:r>
          </a:p>
          <a:p>
            <a:r>
              <a:rPr lang="he-IL" dirty="0">
                <a:latin typeface="Amasis MT Pro Black" panose="02040A04050005020304" pitchFamily="18" charset="0"/>
              </a:rPr>
              <a:t>כאשר 3 הוא גודל הוקטור , </a:t>
            </a:r>
            <a:r>
              <a:rPr lang="en-US" dirty="0">
                <a:latin typeface="Amasis MT Pro Black" panose="02040A04050005020304" pitchFamily="18" charset="0"/>
              </a:rPr>
              <a:t>[0,2]</a:t>
            </a:r>
            <a:r>
              <a:rPr lang="he-IL" dirty="0">
                <a:latin typeface="Amasis MT Pro Black" panose="02040A04050005020304" pitchFamily="18" charset="0"/>
              </a:rPr>
              <a:t> הם האינדקסים בווקטור שבהם הערכים הם לא אפס ו-</a:t>
            </a:r>
            <a:r>
              <a:rPr lang="en-US" dirty="0">
                <a:latin typeface="Amasis MT Pro Black" panose="02040A04050005020304" pitchFamily="18" charset="0"/>
              </a:rPr>
              <a:t>[1.0,3.0]</a:t>
            </a:r>
            <a:r>
              <a:rPr lang="he-IL" dirty="0">
                <a:latin typeface="Amasis MT Pro Black" panose="02040A04050005020304" pitchFamily="18" charset="0"/>
              </a:rPr>
              <a:t> הם הערכים באינדקסים שבהם אין אפס</a:t>
            </a:r>
          </a:p>
        </p:txBody>
      </p:sp>
      <p:sp>
        <p:nvSpPr>
          <p:cNvPr id="22" name="תיבת טקסט 21">
            <a:extLst>
              <a:ext uri="{FF2B5EF4-FFF2-40B4-BE49-F238E27FC236}">
                <a16:creationId xmlns:a16="http://schemas.microsoft.com/office/drawing/2014/main" id="{F5109A2E-504C-8B5D-2F2C-0D351DF4F5CB}"/>
              </a:ext>
            </a:extLst>
          </p:cNvPr>
          <p:cNvSpPr txBox="1"/>
          <p:nvPr/>
        </p:nvSpPr>
        <p:spPr>
          <a:xfrm>
            <a:off x="4951829" y="6200536"/>
            <a:ext cx="7076049" cy="369332"/>
          </a:xfrm>
          <a:prstGeom prst="rect">
            <a:avLst/>
          </a:prstGeom>
          <a:noFill/>
        </p:spPr>
        <p:txBody>
          <a:bodyPr wrap="square" rtlCol="1">
            <a:spAutoFit/>
          </a:bodyPr>
          <a:lstStyle/>
          <a:p>
            <a:r>
              <a:rPr lang="he-IL" dirty="0">
                <a:latin typeface="Amasis MT Pro Black" panose="02040A04050005020304" pitchFamily="18" charset="0"/>
              </a:rPr>
              <a:t>אם נמיר וקטור זה לווקטור </a:t>
            </a:r>
            <a:r>
              <a:rPr lang="en-US" dirty="0">
                <a:latin typeface="Amasis MT Pro Black" panose="02040A04050005020304" pitchFamily="18" charset="0"/>
              </a:rPr>
              <a:t>Dense</a:t>
            </a:r>
            <a:r>
              <a:rPr lang="he-IL" dirty="0">
                <a:latin typeface="Amasis MT Pro Black" panose="02040A04050005020304" pitchFamily="18" charset="0"/>
              </a:rPr>
              <a:t> נקבל : </a:t>
            </a:r>
            <a:r>
              <a:rPr lang="en-US" dirty="0">
                <a:latin typeface="Amasis MT Pro Black" panose="02040A04050005020304" pitchFamily="18" charset="0"/>
              </a:rPr>
              <a:t>([1.0 , 0.0 , 3.0]) </a:t>
            </a:r>
            <a:endParaRPr lang="he-IL" dirty="0">
              <a:latin typeface="Amasis MT Pro Black" panose="02040A04050005020304" pitchFamily="18" charset="0"/>
            </a:endParaRPr>
          </a:p>
        </p:txBody>
      </p:sp>
    </p:spTree>
    <p:extLst>
      <p:ext uri="{BB962C8B-B14F-4D97-AF65-F5344CB8AC3E}">
        <p14:creationId xmlns:p14="http://schemas.microsoft.com/office/powerpoint/2010/main" val="38502803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5412" y="51296"/>
            <a:ext cx="9404723" cy="1400530"/>
          </a:xfrm>
        </p:spPr>
        <p:txBody>
          <a:bodyPr/>
          <a:lstStyle/>
          <a:p>
            <a:pPr algn="r"/>
            <a:r>
              <a:rPr lang="he-IL" sz="3600" b="1" dirty="0"/>
              <a:t>טיפוסי נתונים ב-</a:t>
            </a:r>
            <a:r>
              <a:rPr lang="en-US" sz="3600" b="1" dirty="0"/>
              <a:t>Spark MLlib</a:t>
            </a:r>
            <a:endParaRPr lang="he-IL" sz="3600" b="1" dirty="0"/>
          </a:p>
        </p:txBody>
      </p:sp>
      <p:sp>
        <p:nvSpPr>
          <p:cNvPr id="7" name="תיבת טקסט 6">
            <a:extLst>
              <a:ext uri="{FF2B5EF4-FFF2-40B4-BE49-F238E27FC236}">
                <a16:creationId xmlns:a16="http://schemas.microsoft.com/office/drawing/2014/main" id="{6485D074-ADFD-35D6-DE9C-BFD94DA06B41}"/>
              </a:ext>
            </a:extLst>
          </p:cNvPr>
          <p:cNvSpPr txBox="1"/>
          <p:nvPr/>
        </p:nvSpPr>
        <p:spPr>
          <a:xfrm>
            <a:off x="9270609" y="751561"/>
            <a:ext cx="2757269" cy="369332"/>
          </a:xfrm>
          <a:prstGeom prst="rect">
            <a:avLst/>
          </a:prstGeom>
          <a:noFill/>
        </p:spPr>
        <p:txBody>
          <a:bodyPr wrap="square" rtlCol="1">
            <a:spAutoFit/>
          </a:bodyPr>
          <a:lstStyle/>
          <a:p>
            <a:r>
              <a:rPr lang="en-US" b="1" dirty="0">
                <a:solidFill>
                  <a:srgbClr val="FFC000"/>
                </a:solidFill>
                <a:latin typeface="Amasis MT Pro Black" panose="02040A04050005020304" pitchFamily="18" charset="0"/>
              </a:rPr>
              <a:t>Dense Local Matrix</a:t>
            </a:r>
            <a:endParaRPr lang="he-IL" b="1" dirty="0">
              <a:solidFill>
                <a:srgbClr val="FFC000"/>
              </a:solidFill>
              <a:latin typeface="Amasis MT Pro Black" panose="02040A04050005020304" pitchFamily="18" charset="0"/>
            </a:endParaRPr>
          </a:p>
        </p:txBody>
      </p:sp>
      <p:pic>
        <p:nvPicPr>
          <p:cNvPr id="8" name="תמונה 7">
            <a:extLst>
              <a:ext uri="{FF2B5EF4-FFF2-40B4-BE49-F238E27FC236}">
                <a16:creationId xmlns:a16="http://schemas.microsoft.com/office/drawing/2014/main" id="{B216041A-2CA3-B99F-61C6-F487B23B8737}"/>
              </a:ext>
            </a:extLst>
          </p:cNvPr>
          <p:cNvPicPr>
            <a:picLocks noChangeAspect="1"/>
          </p:cNvPicPr>
          <p:nvPr/>
        </p:nvPicPr>
        <p:blipFill rotWithShape="1">
          <a:blip r:embed="rId2"/>
          <a:srcRect l="25616" t="33633" r="40577" b="32094"/>
          <a:stretch/>
        </p:blipFill>
        <p:spPr>
          <a:xfrm>
            <a:off x="1153551" y="1106686"/>
            <a:ext cx="10803988" cy="2349304"/>
          </a:xfrm>
          <a:prstGeom prst="rect">
            <a:avLst/>
          </a:prstGeom>
        </p:spPr>
      </p:pic>
      <p:pic>
        <p:nvPicPr>
          <p:cNvPr id="10" name="תמונה 9">
            <a:extLst>
              <a:ext uri="{FF2B5EF4-FFF2-40B4-BE49-F238E27FC236}">
                <a16:creationId xmlns:a16="http://schemas.microsoft.com/office/drawing/2014/main" id="{F76CDBF0-7496-DD34-4520-953CAE3A247A}"/>
              </a:ext>
            </a:extLst>
          </p:cNvPr>
          <p:cNvPicPr>
            <a:picLocks noChangeAspect="1"/>
          </p:cNvPicPr>
          <p:nvPr/>
        </p:nvPicPr>
        <p:blipFill rotWithShape="1">
          <a:blip r:embed="rId3"/>
          <a:srcRect l="25500" t="43678" r="36654" b="19595"/>
          <a:stretch/>
        </p:blipFill>
        <p:spPr>
          <a:xfrm>
            <a:off x="1223891" y="3838207"/>
            <a:ext cx="10803987" cy="2849050"/>
          </a:xfrm>
          <a:prstGeom prst="rect">
            <a:avLst/>
          </a:prstGeom>
        </p:spPr>
      </p:pic>
      <p:sp>
        <p:nvSpPr>
          <p:cNvPr id="11" name="תיבת טקסט 10">
            <a:extLst>
              <a:ext uri="{FF2B5EF4-FFF2-40B4-BE49-F238E27FC236}">
                <a16:creationId xmlns:a16="http://schemas.microsoft.com/office/drawing/2014/main" id="{F2FCBB42-89BA-47A7-B4C9-80B15534D8FC}"/>
              </a:ext>
            </a:extLst>
          </p:cNvPr>
          <p:cNvSpPr txBox="1"/>
          <p:nvPr/>
        </p:nvSpPr>
        <p:spPr>
          <a:xfrm>
            <a:off x="9270608" y="3468874"/>
            <a:ext cx="2757269" cy="369332"/>
          </a:xfrm>
          <a:prstGeom prst="rect">
            <a:avLst/>
          </a:prstGeom>
          <a:noFill/>
        </p:spPr>
        <p:txBody>
          <a:bodyPr wrap="square" rtlCol="1">
            <a:spAutoFit/>
          </a:bodyPr>
          <a:lstStyle/>
          <a:p>
            <a:r>
              <a:rPr lang="en-US" b="1" dirty="0">
                <a:solidFill>
                  <a:srgbClr val="FFC000"/>
                </a:solidFill>
                <a:latin typeface="Amasis MT Pro Black" panose="02040A04050005020304" pitchFamily="18" charset="0"/>
              </a:rPr>
              <a:t>Sparse Local Matrix</a:t>
            </a:r>
            <a:endParaRPr lang="he-IL" b="1" dirty="0">
              <a:solidFill>
                <a:srgbClr val="FFC000"/>
              </a:solidFill>
              <a:latin typeface="Amasis MT Pro Black" panose="02040A04050005020304" pitchFamily="18" charset="0"/>
            </a:endParaRPr>
          </a:p>
        </p:txBody>
      </p:sp>
    </p:spTree>
    <p:extLst>
      <p:ext uri="{BB962C8B-B14F-4D97-AF65-F5344CB8AC3E}">
        <p14:creationId xmlns:p14="http://schemas.microsoft.com/office/powerpoint/2010/main" val="16483923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913057" y="0"/>
            <a:ext cx="9404723" cy="1400530"/>
          </a:xfrm>
        </p:spPr>
        <p:txBody>
          <a:bodyPr/>
          <a:lstStyle/>
          <a:p>
            <a:pPr algn="r"/>
            <a:r>
              <a:rPr lang="he-IL" sz="3600" b="1" dirty="0"/>
              <a:t>אלגוריתמים</a:t>
            </a:r>
          </a:p>
        </p:txBody>
      </p:sp>
      <p:sp>
        <p:nvSpPr>
          <p:cNvPr id="3" name="מציין מיקום תוכן 2">
            <a:extLst>
              <a:ext uri="{FF2B5EF4-FFF2-40B4-BE49-F238E27FC236}">
                <a16:creationId xmlns:a16="http://schemas.microsoft.com/office/drawing/2014/main" id="{84F93391-81F3-56B0-6E81-C47275ED6BBC}"/>
              </a:ext>
            </a:extLst>
          </p:cNvPr>
          <p:cNvSpPr>
            <a:spLocks noGrp="1"/>
          </p:cNvSpPr>
          <p:nvPr>
            <p:ph idx="1"/>
          </p:nvPr>
        </p:nvSpPr>
        <p:spPr>
          <a:xfrm>
            <a:off x="874220" y="1007609"/>
            <a:ext cx="10765896" cy="4842781"/>
          </a:xfrm>
        </p:spPr>
        <p:txBody>
          <a:bodyPr>
            <a:normAutofit/>
          </a:bodyPr>
          <a:lstStyle/>
          <a:p>
            <a:pPr>
              <a:buFont typeface="Wingdings" panose="05000000000000000000" pitchFamily="2" charset="2"/>
              <a:buChar char="q"/>
            </a:pPr>
            <a:r>
              <a:rPr lang="en-US" sz="2200" b="1" u="sng" dirty="0">
                <a:solidFill>
                  <a:srgbClr val="FFC000"/>
                </a:solidFill>
                <a:latin typeface="Amasis MT Pro Black" panose="02040A04050005020304" pitchFamily="18" charset="0"/>
              </a:rPr>
              <a:t>Supervised Learning</a:t>
            </a:r>
            <a:r>
              <a:rPr lang="he-IL" sz="2200" b="1" dirty="0">
                <a:solidFill>
                  <a:srgbClr val="FFC000"/>
                </a:solidFill>
                <a:latin typeface="Amasis MT Pro Black" panose="02040A04050005020304" pitchFamily="18" charset="0"/>
              </a:rPr>
              <a:t> </a:t>
            </a:r>
            <a:r>
              <a:rPr lang="he-IL" sz="2200" dirty="0">
                <a:latin typeface="Amasis MT Pro Black" panose="02040A04050005020304" pitchFamily="18" charset="0"/>
              </a:rPr>
              <a:t>–טכניקה המאפשרת לפתח מכונה או מערכת שלומדת לפתור בעיות על בסיס מאגר נתונים גדול של דוגמאות פתורות כדי לחזות דוגמאות חדשות שטרם נלמדו. בקטגוריה זו קיימים  אלגוריתמי סיווג ורגרסיה. </a:t>
            </a:r>
          </a:p>
          <a:p>
            <a:pPr marL="0" indent="0">
              <a:buNone/>
            </a:pPr>
            <a:r>
              <a:rPr lang="he-IL" sz="2200" dirty="0"/>
              <a:t>      </a:t>
            </a:r>
            <a:endParaRPr lang="he-IL" dirty="0"/>
          </a:p>
        </p:txBody>
      </p:sp>
      <p:pic>
        <p:nvPicPr>
          <p:cNvPr id="4" name="תמונה 3">
            <a:extLst>
              <a:ext uri="{FF2B5EF4-FFF2-40B4-BE49-F238E27FC236}">
                <a16:creationId xmlns:a16="http://schemas.microsoft.com/office/drawing/2014/main" id="{E666EF4E-C3BA-8675-D59D-52F4420B0223}"/>
              </a:ext>
            </a:extLst>
          </p:cNvPr>
          <p:cNvPicPr>
            <a:picLocks noChangeAspect="1"/>
          </p:cNvPicPr>
          <p:nvPr/>
        </p:nvPicPr>
        <p:blipFill rotWithShape="1">
          <a:blip r:embed="rId2"/>
          <a:srcRect l="8479" t="41929" r="8261" b="12832"/>
          <a:stretch/>
        </p:blipFill>
        <p:spPr>
          <a:xfrm>
            <a:off x="1020417" y="2225260"/>
            <a:ext cx="10151165" cy="4085426"/>
          </a:xfrm>
          <a:prstGeom prst="rect">
            <a:avLst/>
          </a:prstGeom>
        </p:spPr>
      </p:pic>
    </p:spTree>
    <p:extLst>
      <p:ext uri="{BB962C8B-B14F-4D97-AF65-F5344CB8AC3E}">
        <p14:creationId xmlns:p14="http://schemas.microsoft.com/office/powerpoint/2010/main" val="13377551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913057" y="0"/>
            <a:ext cx="9404723" cy="1400530"/>
          </a:xfrm>
        </p:spPr>
        <p:txBody>
          <a:bodyPr/>
          <a:lstStyle/>
          <a:p>
            <a:pPr algn="r"/>
            <a:r>
              <a:rPr lang="he-IL" sz="3600" b="1" dirty="0"/>
              <a:t>אלגוריתמים</a:t>
            </a:r>
          </a:p>
        </p:txBody>
      </p:sp>
      <p:sp>
        <p:nvSpPr>
          <p:cNvPr id="7" name="מציין מיקום תוכן 2">
            <a:extLst>
              <a:ext uri="{FF2B5EF4-FFF2-40B4-BE49-F238E27FC236}">
                <a16:creationId xmlns:a16="http://schemas.microsoft.com/office/drawing/2014/main" id="{EA7190A0-7D86-7E7D-5921-E97E605BE6D4}"/>
              </a:ext>
            </a:extLst>
          </p:cNvPr>
          <p:cNvSpPr>
            <a:spLocks noGrp="1"/>
          </p:cNvSpPr>
          <p:nvPr>
            <p:ph idx="1"/>
          </p:nvPr>
        </p:nvSpPr>
        <p:spPr>
          <a:xfrm>
            <a:off x="551884" y="700265"/>
            <a:ext cx="11088232" cy="2058837"/>
          </a:xfrm>
        </p:spPr>
        <p:txBody>
          <a:bodyPr>
            <a:normAutofit/>
          </a:bodyPr>
          <a:lstStyle/>
          <a:p>
            <a:pPr>
              <a:buFont typeface="Wingdings" panose="05000000000000000000" pitchFamily="2" charset="2"/>
              <a:buChar char="q"/>
            </a:pPr>
            <a:r>
              <a:rPr lang="en-US" sz="2200" b="1" u="sng" dirty="0">
                <a:solidFill>
                  <a:srgbClr val="FFC000"/>
                </a:solidFill>
                <a:latin typeface="Amasis MT Pro Black" panose="02040A04050005020304" pitchFamily="18" charset="0"/>
              </a:rPr>
              <a:t>Unsupervised Learning</a:t>
            </a:r>
            <a:r>
              <a:rPr lang="he-IL" sz="2200" b="1" u="sng" dirty="0">
                <a:solidFill>
                  <a:srgbClr val="FFC000"/>
                </a:solidFill>
                <a:latin typeface="Amasis MT Pro Black" panose="02040A04050005020304" pitchFamily="18" charset="0"/>
              </a:rPr>
              <a:t> </a:t>
            </a:r>
            <a:r>
              <a:rPr lang="he-IL" sz="2200" dirty="0">
                <a:latin typeface="Amasis MT Pro Black" panose="02040A04050005020304" pitchFamily="18" charset="0"/>
              </a:rPr>
              <a:t>–טכניקה בלמידה חישובית שבה מנסים ללמוד את התכונות והמבנה של אוסף דוגמאות נתונים כאשר הנתונים זמינים כפי שהם ללא תוספת תיוגים. למשל: מידע רפואי על נבדק : חום , דופק, לחץ דם , ללא תיוג מראש המציין אם האדם בריא</a:t>
            </a:r>
            <a:r>
              <a:rPr lang="en-US" sz="2200" dirty="0">
                <a:latin typeface="Amasis MT Pro Black" panose="02040A04050005020304" pitchFamily="18" charset="0"/>
              </a:rPr>
              <a:t>/</a:t>
            </a:r>
            <a:r>
              <a:rPr lang="he-IL" sz="2200" dirty="0">
                <a:latin typeface="Amasis MT Pro Black" panose="02040A04050005020304" pitchFamily="18" charset="0"/>
              </a:rPr>
              <a:t>חולה. בקטגוריה זו קיימים אלגוריתמי קלאסטרינג – שמשומש בכריית נתונים, סטטיסטיקה ולמידה חישובית בנושא של שיוך אובייקטים לקבוצות מסוימות.</a:t>
            </a:r>
          </a:p>
          <a:p>
            <a:pPr marL="0" indent="0">
              <a:buNone/>
            </a:pPr>
            <a:r>
              <a:rPr lang="he-IL" sz="2200" dirty="0"/>
              <a:t>      </a:t>
            </a:r>
            <a:endParaRPr lang="he-IL" dirty="0"/>
          </a:p>
        </p:txBody>
      </p:sp>
      <p:pic>
        <p:nvPicPr>
          <p:cNvPr id="8" name="תמונה 7">
            <a:extLst>
              <a:ext uri="{FF2B5EF4-FFF2-40B4-BE49-F238E27FC236}">
                <a16:creationId xmlns:a16="http://schemas.microsoft.com/office/drawing/2014/main" id="{2B216A7B-4382-2CDB-DAEA-627FB2FD1E4D}"/>
              </a:ext>
            </a:extLst>
          </p:cNvPr>
          <p:cNvPicPr>
            <a:picLocks noChangeAspect="1"/>
          </p:cNvPicPr>
          <p:nvPr/>
        </p:nvPicPr>
        <p:blipFill rotWithShape="1">
          <a:blip r:embed="rId2"/>
          <a:srcRect l="11304" t="43668" r="12500" b="11866"/>
          <a:stretch/>
        </p:blipFill>
        <p:spPr>
          <a:xfrm>
            <a:off x="660255" y="2539892"/>
            <a:ext cx="10871489" cy="3617843"/>
          </a:xfrm>
          <a:prstGeom prst="rect">
            <a:avLst/>
          </a:prstGeom>
        </p:spPr>
      </p:pic>
    </p:spTree>
    <p:extLst>
      <p:ext uri="{BB962C8B-B14F-4D97-AF65-F5344CB8AC3E}">
        <p14:creationId xmlns:p14="http://schemas.microsoft.com/office/powerpoint/2010/main" val="31760210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235393" y="150196"/>
            <a:ext cx="9404723" cy="1400530"/>
          </a:xfrm>
        </p:spPr>
        <p:txBody>
          <a:bodyPr/>
          <a:lstStyle/>
          <a:p>
            <a:pPr algn="r"/>
            <a:r>
              <a:rPr lang="he-IL" sz="3600" b="1" dirty="0"/>
              <a:t>אלגוריתמים</a:t>
            </a:r>
          </a:p>
        </p:txBody>
      </p:sp>
      <p:sp>
        <p:nvSpPr>
          <p:cNvPr id="5" name="מציין מיקום תוכן 2">
            <a:extLst>
              <a:ext uri="{FF2B5EF4-FFF2-40B4-BE49-F238E27FC236}">
                <a16:creationId xmlns:a16="http://schemas.microsoft.com/office/drawing/2014/main" id="{044BFDB4-4DCB-CCE1-0327-E369C26AE9F8}"/>
              </a:ext>
            </a:extLst>
          </p:cNvPr>
          <p:cNvSpPr>
            <a:spLocks noGrp="1"/>
          </p:cNvSpPr>
          <p:nvPr>
            <p:ph idx="1"/>
          </p:nvPr>
        </p:nvSpPr>
        <p:spPr>
          <a:xfrm>
            <a:off x="874220" y="1007609"/>
            <a:ext cx="10765896" cy="4842781"/>
          </a:xfrm>
        </p:spPr>
        <p:txBody>
          <a:bodyPr>
            <a:normAutofit/>
          </a:bodyPr>
          <a:lstStyle/>
          <a:p>
            <a:pPr>
              <a:buFont typeface="Wingdings" panose="05000000000000000000" pitchFamily="2" charset="2"/>
              <a:buChar char="q"/>
            </a:pPr>
            <a:r>
              <a:rPr lang="en-US" sz="2200" b="1" u="sng" dirty="0" err="1">
                <a:solidFill>
                  <a:srgbClr val="FFC000"/>
                </a:solidFill>
                <a:latin typeface="Amasis MT Pro Black" panose="02040A04050005020304" pitchFamily="18" charset="0"/>
              </a:rPr>
              <a:t>Reinforcment</a:t>
            </a:r>
            <a:r>
              <a:rPr lang="en-US" sz="2200" b="1" u="sng" dirty="0">
                <a:solidFill>
                  <a:srgbClr val="FFC000"/>
                </a:solidFill>
                <a:latin typeface="Amasis MT Pro Black" panose="02040A04050005020304" pitchFamily="18" charset="0"/>
              </a:rPr>
              <a:t> Learning</a:t>
            </a:r>
            <a:r>
              <a:rPr lang="he-IL" sz="2200" b="1" u="sng" dirty="0">
                <a:solidFill>
                  <a:srgbClr val="FFC000"/>
                </a:solidFill>
                <a:latin typeface="Amasis MT Pro Black" panose="02040A04050005020304" pitchFamily="18" charset="0"/>
              </a:rPr>
              <a:t> </a:t>
            </a:r>
            <a:r>
              <a:rPr lang="he-IL" sz="2200" dirty="0">
                <a:latin typeface="Amasis MT Pro Black" panose="02040A04050005020304" pitchFamily="18" charset="0"/>
              </a:rPr>
              <a:t>–תחום במדעי המחשב של למידת מכונה הנוגע לאופן שבו סוכנים נוקטים פעולות בתוך סביבה כדי למקסם את הרווח המצטבר כתוצאה מהפעולות הללו.</a:t>
            </a:r>
          </a:p>
          <a:p>
            <a:pPr marL="0" indent="0">
              <a:buNone/>
            </a:pPr>
            <a:r>
              <a:rPr lang="he-IL" sz="2200" dirty="0"/>
              <a:t>      </a:t>
            </a:r>
            <a:endParaRPr lang="he-IL" dirty="0"/>
          </a:p>
        </p:txBody>
      </p:sp>
      <p:pic>
        <p:nvPicPr>
          <p:cNvPr id="6" name="תמונה 5">
            <a:extLst>
              <a:ext uri="{FF2B5EF4-FFF2-40B4-BE49-F238E27FC236}">
                <a16:creationId xmlns:a16="http://schemas.microsoft.com/office/drawing/2014/main" id="{9ADFBF36-6676-0ACC-F4F9-DD0E0581DE40}"/>
              </a:ext>
            </a:extLst>
          </p:cNvPr>
          <p:cNvPicPr>
            <a:picLocks noChangeAspect="1"/>
          </p:cNvPicPr>
          <p:nvPr/>
        </p:nvPicPr>
        <p:blipFill rotWithShape="1">
          <a:blip r:embed="rId2"/>
          <a:srcRect l="19783" t="48115" r="18805" b="16312"/>
          <a:stretch/>
        </p:blipFill>
        <p:spPr>
          <a:xfrm>
            <a:off x="551884" y="2093843"/>
            <a:ext cx="11088232" cy="3644349"/>
          </a:xfrm>
          <a:prstGeom prst="rect">
            <a:avLst/>
          </a:prstGeom>
        </p:spPr>
      </p:pic>
    </p:spTree>
    <p:extLst>
      <p:ext uri="{BB962C8B-B14F-4D97-AF65-F5344CB8AC3E}">
        <p14:creationId xmlns:p14="http://schemas.microsoft.com/office/powerpoint/2010/main" val="8864002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235393" y="150196"/>
            <a:ext cx="9404723" cy="1400530"/>
          </a:xfrm>
        </p:spPr>
        <p:txBody>
          <a:bodyPr/>
          <a:lstStyle/>
          <a:p>
            <a:pPr algn="r"/>
            <a:r>
              <a:rPr lang="en-US" sz="3600" b="1" dirty="0"/>
              <a:t>Transformers</a:t>
            </a:r>
            <a:endParaRPr lang="he-IL" sz="3600" b="1" dirty="0"/>
          </a:p>
        </p:txBody>
      </p:sp>
      <p:sp>
        <p:nvSpPr>
          <p:cNvPr id="5" name="מציין מיקום תוכן 2">
            <a:extLst>
              <a:ext uri="{FF2B5EF4-FFF2-40B4-BE49-F238E27FC236}">
                <a16:creationId xmlns:a16="http://schemas.microsoft.com/office/drawing/2014/main" id="{044BFDB4-4DCB-CCE1-0327-E369C26AE9F8}"/>
              </a:ext>
            </a:extLst>
          </p:cNvPr>
          <p:cNvSpPr>
            <a:spLocks noGrp="1"/>
          </p:cNvSpPr>
          <p:nvPr>
            <p:ph idx="1"/>
          </p:nvPr>
        </p:nvSpPr>
        <p:spPr>
          <a:xfrm>
            <a:off x="874220" y="1007609"/>
            <a:ext cx="10765896" cy="4842781"/>
          </a:xfrm>
        </p:spPr>
        <p:txBody>
          <a:bodyPr>
            <a:normAutofit/>
          </a:bodyPr>
          <a:lstStyle/>
          <a:p>
            <a:pPr marL="0" indent="0">
              <a:buNone/>
            </a:pPr>
            <a:r>
              <a:rPr lang="he-IL" sz="2200" dirty="0"/>
              <a:t>      </a:t>
            </a:r>
            <a:endParaRPr lang="he-IL" dirty="0"/>
          </a:p>
        </p:txBody>
      </p:sp>
      <p:sp>
        <p:nvSpPr>
          <p:cNvPr id="7" name="תיבת טקסט 6">
            <a:extLst>
              <a:ext uri="{FF2B5EF4-FFF2-40B4-BE49-F238E27FC236}">
                <a16:creationId xmlns:a16="http://schemas.microsoft.com/office/drawing/2014/main" id="{484120CB-67A4-36CD-0242-19D6AE62706E}"/>
              </a:ext>
            </a:extLst>
          </p:cNvPr>
          <p:cNvSpPr txBox="1"/>
          <p:nvPr/>
        </p:nvSpPr>
        <p:spPr>
          <a:xfrm>
            <a:off x="551885" y="1181394"/>
            <a:ext cx="11088232" cy="1015663"/>
          </a:xfrm>
          <a:prstGeom prst="rect">
            <a:avLst/>
          </a:prstGeom>
          <a:noFill/>
        </p:spPr>
        <p:txBody>
          <a:bodyPr wrap="square" rtlCol="1">
            <a:spAutoFit/>
          </a:bodyPr>
          <a:lstStyle/>
          <a:p>
            <a:r>
              <a:rPr lang="en-US" sz="2000" b="1" dirty="0">
                <a:solidFill>
                  <a:srgbClr val="FFC000"/>
                </a:solidFill>
                <a:latin typeface="Amasis MT Pro Black" panose="02040A04050005020304" pitchFamily="18" charset="0"/>
              </a:rPr>
              <a:t>Transformer</a:t>
            </a:r>
            <a:r>
              <a:rPr lang="he-IL" sz="2000" b="1" dirty="0">
                <a:latin typeface="Amasis MT Pro Black" panose="02040A04050005020304" pitchFamily="18" charset="0"/>
              </a:rPr>
              <a:t> הוא אבסטרקציה בשלב ה-</a:t>
            </a:r>
            <a:r>
              <a:rPr lang="en-US" sz="2000" b="1" dirty="0">
                <a:latin typeface="Amasis MT Pro Black" panose="02040A04050005020304" pitchFamily="18" charset="0"/>
              </a:rPr>
              <a:t>pre-processing</a:t>
            </a:r>
            <a:r>
              <a:rPr lang="he-IL" sz="2000" b="1" dirty="0">
                <a:latin typeface="Amasis MT Pro Black" panose="02040A04050005020304" pitchFamily="18" charset="0"/>
              </a:rPr>
              <a:t> של הנתונים,</a:t>
            </a:r>
          </a:p>
          <a:p>
            <a:r>
              <a:rPr lang="he-IL" sz="2000" b="1" dirty="0">
                <a:latin typeface="Amasis MT Pro Black" panose="02040A04050005020304" pitchFamily="18" charset="0"/>
              </a:rPr>
              <a:t>המשמש להמרת </a:t>
            </a:r>
            <a:r>
              <a:rPr lang="en-US" sz="2000" b="1" dirty="0">
                <a:latin typeface="Amasis MT Pro Black" panose="02040A04050005020304" pitchFamily="18" charset="0"/>
              </a:rPr>
              <a:t>DataFrame</a:t>
            </a:r>
            <a:r>
              <a:rPr lang="he-IL" sz="2000" b="1" dirty="0">
                <a:latin typeface="Amasis MT Pro Black" panose="02040A04050005020304" pitchFamily="18" charset="0"/>
              </a:rPr>
              <a:t> אחד לאחר, בדרך כלל על ידי הוספה או שינוי של עמודות הפיצ'רים.</a:t>
            </a:r>
          </a:p>
          <a:p>
            <a:r>
              <a:rPr lang="he-IL" sz="2000" b="1" dirty="0">
                <a:latin typeface="Amasis MT Pro Black" panose="02040A04050005020304" pitchFamily="18" charset="0"/>
              </a:rPr>
              <a:t>בכל המרה מ-</a:t>
            </a:r>
            <a:r>
              <a:rPr lang="en-US" sz="2000" b="1" dirty="0">
                <a:latin typeface="Amasis MT Pro Black" panose="02040A04050005020304" pitchFamily="18" charset="0"/>
              </a:rPr>
              <a:t> DF1</a:t>
            </a:r>
            <a:r>
              <a:rPr lang="he-IL" sz="2000" b="1" dirty="0">
                <a:latin typeface="Amasis MT Pro Black" panose="02040A04050005020304" pitchFamily="18" charset="0"/>
              </a:rPr>
              <a:t>ל-</a:t>
            </a:r>
            <a:r>
              <a:rPr lang="en-US" sz="2000" b="1" dirty="0">
                <a:latin typeface="Amasis MT Pro Black" panose="02040A04050005020304" pitchFamily="18" charset="0"/>
              </a:rPr>
              <a:t>DF2</a:t>
            </a:r>
            <a:r>
              <a:rPr lang="he-IL" sz="2000" b="1" dirty="0">
                <a:latin typeface="Amasis MT Pro Black" panose="02040A04050005020304" pitchFamily="18" charset="0"/>
              </a:rPr>
              <a:t> משתמשים במתודה </a:t>
            </a:r>
            <a:r>
              <a:rPr lang="en-US" sz="2000" b="1" dirty="0">
                <a:latin typeface="Amasis MT Pro Black" panose="02040A04050005020304" pitchFamily="18" charset="0"/>
              </a:rPr>
              <a:t>transform()</a:t>
            </a:r>
            <a:r>
              <a:rPr lang="he-IL" sz="2000" b="1" dirty="0">
                <a:latin typeface="Amasis MT Pro Black" panose="02040A04050005020304" pitchFamily="18" charset="0"/>
              </a:rPr>
              <a:t> .</a:t>
            </a:r>
          </a:p>
        </p:txBody>
      </p:sp>
      <p:pic>
        <p:nvPicPr>
          <p:cNvPr id="9" name="תמונה 8">
            <a:extLst>
              <a:ext uri="{FF2B5EF4-FFF2-40B4-BE49-F238E27FC236}">
                <a16:creationId xmlns:a16="http://schemas.microsoft.com/office/drawing/2014/main" id="{9DF5D169-9C07-6402-7E2D-E566470BB577}"/>
              </a:ext>
            </a:extLst>
          </p:cNvPr>
          <p:cNvPicPr>
            <a:picLocks noChangeAspect="1"/>
          </p:cNvPicPr>
          <p:nvPr/>
        </p:nvPicPr>
        <p:blipFill rotWithShape="1">
          <a:blip r:embed="rId2"/>
          <a:srcRect l="35885" t="73242" r="14385" b="13288"/>
          <a:stretch/>
        </p:blipFill>
        <p:spPr>
          <a:xfrm>
            <a:off x="4248443" y="2612991"/>
            <a:ext cx="7252217" cy="2729131"/>
          </a:xfrm>
          <a:prstGeom prst="rect">
            <a:avLst/>
          </a:prstGeom>
        </p:spPr>
      </p:pic>
    </p:spTree>
    <p:extLst>
      <p:ext uri="{BB962C8B-B14F-4D97-AF65-F5344CB8AC3E}">
        <p14:creationId xmlns:p14="http://schemas.microsoft.com/office/powerpoint/2010/main" val="27766799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235393" y="150196"/>
            <a:ext cx="9404723" cy="1400530"/>
          </a:xfrm>
        </p:spPr>
        <p:txBody>
          <a:bodyPr/>
          <a:lstStyle/>
          <a:p>
            <a:pPr algn="r"/>
            <a:r>
              <a:rPr lang="en-US" sz="3600" b="1" dirty="0"/>
              <a:t>Estimators</a:t>
            </a:r>
            <a:endParaRPr lang="he-IL" sz="3600" b="1" dirty="0"/>
          </a:p>
        </p:txBody>
      </p:sp>
      <p:sp>
        <p:nvSpPr>
          <p:cNvPr id="5" name="מציין מיקום תוכן 2">
            <a:extLst>
              <a:ext uri="{FF2B5EF4-FFF2-40B4-BE49-F238E27FC236}">
                <a16:creationId xmlns:a16="http://schemas.microsoft.com/office/drawing/2014/main" id="{044BFDB4-4DCB-CCE1-0327-E369C26AE9F8}"/>
              </a:ext>
            </a:extLst>
          </p:cNvPr>
          <p:cNvSpPr>
            <a:spLocks noGrp="1"/>
          </p:cNvSpPr>
          <p:nvPr>
            <p:ph idx="1"/>
          </p:nvPr>
        </p:nvSpPr>
        <p:spPr>
          <a:xfrm>
            <a:off x="874220" y="1007609"/>
            <a:ext cx="10765896" cy="4842781"/>
          </a:xfrm>
        </p:spPr>
        <p:txBody>
          <a:bodyPr>
            <a:normAutofit/>
          </a:bodyPr>
          <a:lstStyle/>
          <a:p>
            <a:pPr marL="0" indent="0">
              <a:buNone/>
            </a:pPr>
            <a:r>
              <a:rPr lang="he-IL" sz="2200" dirty="0"/>
              <a:t>סוג נוסף של </a:t>
            </a:r>
            <a:r>
              <a:rPr lang="en-US" sz="2200" dirty="0"/>
              <a:t>Transformer</a:t>
            </a:r>
            <a:r>
              <a:rPr lang="he-IL" sz="2200" dirty="0"/>
              <a:t> שמטרתו להתאים וללמד באמצעות אלגוריתמים מסוימים את סט האימון על נתונים.</a:t>
            </a:r>
          </a:p>
          <a:p>
            <a:pPr marL="0" indent="0">
              <a:buNone/>
            </a:pPr>
            <a:r>
              <a:rPr lang="he-IL" sz="2200" dirty="0"/>
              <a:t>ה-</a:t>
            </a:r>
            <a:r>
              <a:rPr lang="en-US" sz="2200" dirty="0"/>
              <a:t>Transformer</a:t>
            </a:r>
            <a:r>
              <a:rPr lang="he-IL" sz="2200" dirty="0"/>
              <a:t> מחזיר מודל כלשהו. נשתמש בו על ידי המתודה </a:t>
            </a:r>
            <a:r>
              <a:rPr lang="en-US" sz="2200" dirty="0"/>
              <a:t>fit()</a:t>
            </a:r>
            <a:r>
              <a:rPr lang="he-IL" sz="2200" dirty="0"/>
              <a:t> .</a:t>
            </a:r>
          </a:p>
        </p:txBody>
      </p:sp>
      <p:pic>
        <p:nvPicPr>
          <p:cNvPr id="4" name="תמונה 3">
            <a:extLst>
              <a:ext uri="{FF2B5EF4-FFF2-40B4-BE49-F238E27FC236}">
                <a16:creationId xmlns:a16="http://schemas.microsoft.com/office/drawing/2014/main" id="{84EFDEAF-F197-8D7E-881E-B7743CBF6557}"/>
              </a:ext>
            </a:extLst>
          </p:cNvPr>
          <p:cNvPicPr>
            <a:picLocks noChangeAspect="1"/>
          </p:cNvPicPr>
          <p:nvPr/>
        </p:nvPicPr>
        <p:blipFill rotWithShape="1">
          <a:blip r:embed="rId2"/>
          <a:srcRect l="38570" t="73037" r="22861" b="14855"/>
          <a:stretch/>
        </p:blipFill>
        <p:spPr>
          <a:xfrm>
            <a:off x="3179298" y="2223033"/>
            <a:ext cx="8460818" cy="2798716"/>
          </a:xfrm>
          <a:prstGeom prst="rect">
            <a:avLst/>
          </a:prstGeom>
        </p:spPr>
      </p:pic>
    </p:spTree>
    <p:extLst>
      <p:ext uri="{BB962C8B-B14F-4D97-AF65-F5344CB8AC3E}">
        <p14:creationId xmlns:p14="http://schemas.microsoft.com/office/powerpoint/2010/main" val="35113027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235393" y="150196"/>
            <a:ext cx="9404723" cy="1400530"/>
          </a:xfrm>
        </p:spPr>
        <p:txBody>
          <a:bodyPr/>
          <a:lstStyle/>
          <a:p>
            <a:pPr algn="r"/>
            <a:r>
              <a:rPr lang="en-US" sz="3600" b="1" dirty="0"/>
              <a:t>Evaluators</a:t>
            </a:r>
            <a:endParaRPr lang="he-IL" sz="3600" b="1" dirty="0"/>
          </a:p>
        </p:txBody>
      </p:sp>
      <p:sp>
        <p:nvSpPr>
          <p:cNvPr id="5" name="מציין מיקום תוכן 2">
            <a:extLst>
              <a:ext uri="{FF2B5EF4-FFF2-40B4-BE49-F238E27FC236}">
                <a16:creationId xmlns:a16="http://schemas.microsoft.com/office/drawing/2014/main" id="{044BFDB4-4DCB-CCE1-0327-E369C26AE9F8}"/>
              </a:ext>
            </a:extLst>
          </p:cNvPr>
          <p:cNvSpPr>
            <a:spLocks noGrp="1"/>
          </p:cNvSpPr>
          <p:nvPr>
            <p:ph idx="1"/>
          </p:nvPr>
        </p:nvSpPr>
        <p:spPr>
          <a:xfrm>
            <a:off x="365760" y="1007609"/>
            <a:ext cx="11274356" cy="4842781"/>
          </a:xfrm>
        </p:spPr>
        <p:txBody>
          <a:bodyPr>
            <a:normAutofit/>
          </a:bodyPr>
          <a:lstStyle/>
          <a:p>
            <a:pPr marL="0" indent="0">
              <a:buNone/>
            </a:pPr>
            <a:r>
              <a:rPr lang="he-IL" sz="2200" dirty="0"/>
              <a:t>תפקידו להעריך את ביצועי המודל </a:t>
            </a:r>
          </a:p>
        </p:txBody>
      </p:sp>
      <p:pic>
        <p:nvPicPr>
          <p:cNvPr id="6" name="תמונה 5">
            <a:extLst>
              <a:ext uri="{FF2B5EF4-FFF2-40B4-BE49-F238E27FC236}">
                <a16:creationId xmlns:a16="http://schemas.microsoft.com/office/drawing/2014/main" id="{B5E54F0A-531F-8F30-7389-5F805925DEDA}"/>
              </a:ext>
            </a:extLst>
          </p:cNvPr>
          <p:cNvPicPr>
            <a:picLocks noChangeAspect="1"/>
          </p:cNvPicPr>
          <p:nvPr/>
        </p:nvPicPr>
        <p:blipFill rotWithShape="1">
          <a:blip r:embed="rId2"/>
          <a:srcRect l="39116" t="72626" r="22861" b="14676"/>
          <a:stretch/>
        </p:blipFill>
        <p:spPr>
          <a:xfrm>
            <a:off x="4007923" y="1789597"/>
            <a:ext cx="7632193" cy="3278804"/>
          </a:xfrm>
          <a:prstGeom prst="rect">
            <a:avLst/>
          </a:prstGeom>
        </p:spPr>
      </p:pic>
    </p:spTree>
    <p:extLst>
      <p:ext uri="{BB962C8B-B14F-4D97-AF65-F5344CB8AC3E}">
        <p14:creationId xmlns:p14="http://schemas.microsoft.com/office/powerpoint/2010/main" val="34258513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235393" y="150196"/>
            <a:ext cx="9404723" cy="1400530"/>
          </a:xfrm>
        </p:spPr>
        <p:txBody>
          <a:bodyPr/>
          <a:lstStyle/>
          <a:p>
            <a:pPr algn="r"/>
            <a:r>
              <a:rPr lang="en-US" sz="3600" b="1" dirty="0"/>
              <a:t> Evaluators</a:t>
            </a:r>
            <a:r>
              <a:rPr lang="he-IL" sz="3600" b="1" dirty="0"/>
              <a:t> נפוצים</a:t>
            </a:r>
          </a:p>
        </p:txBody>
      </p:sp>
      <p:graphicFrame>
        <p:nvGraphicFramePr>
          <p:cNvPr id="7" name="טבלה 6">
            <a:extLst>
              <a:ext uri="{FF2B5EF4-FFF2-40B4-BE49-F238E27FC236}">
                <a16:creationId xmlns:a16="http://schemas.microsoft.com/office/drawing/2014/main" id="{D05CC650-417C-EA3C-2658-8A7B6EDCE5CD}"/>
              </a:ext>
            </a:extLst>
          </p:cNvPr>
          <p:cNvGraphicFramePr>
            <a:graphicFrameLocks noGrp="1"/>
          </p:cNvGraphicFramePr>
          <p:nvPr>
            <p:extLst>
              <p:ext uri="{D42A27DB-BD31-4B8C-83A1-F6EECF244321}">
                <p14:modId xmlns:p14="http://schemas.microsoft.com/office/powerpoint/2010/main" val="2404424045"/>
              </p:ext>
            </p:extLst>
          </p:nvPr>
        </p:nvGraphicFramePr>
        <p:xfrm>
          <a:off x="829995" y="859980"/>
          <a:ext cx="10669446" cy="5125720"/>
        </p:xfrm>
        <a:graphic>
          <a:graphicData uri="http://schemas.openxmlformats.org/drawingml/2006/table">
            <a:tbl>
              <a:tblPr rtl="1" firstRow="1" bandRow="1">
                <a:tableStyleId>{5C22544A-7EE6-4342-B048-85BDC9FD1C3A}</a:tableStyleId>
              </a:tblPr>
              <a:tblGrid>
                <a:gridCol w="2636245">
                  <a:extLst>
                    <a:ext uri="{9D8B030D-6E8A-4147-A177-3AD203B41FA5}">
                      <a16:colId xmlns:a16="http://schemas.microsoft.com/office/drawing/2014/main" val="1983117809"/>
                    </a:ext>
                  </a:extLst>
                </a:gridCol>
                <a:gridCol w="2677734">
                  <a:extLst>
                    <a:ext uri="{9D8B030D-6E8A-4147-A177-3AD203B41FA5}">
                      <a16:colId xmlns:a16="http://schemas.microsoft.com/office/drawing/2014/main" val="1694660718"/>
                    </a:ext>
                  </a:extLst>
                </a:gridCol>
                <a:gridCol w="1527397">
                  <a:extLst>
                    <a:ext uri="{9D8B030D-6E8A-4147-A177-3AD203B41FA5}">
                      <a16:colId xmlns:a16="http://schemas.microsoft.com/office/drawing/2014/main" val="1065481830"/>
                    </a:ext>
                  </a:extLst>
                </a:gridCol>
                <a:gridCol w="3828070">
                  <a:extLst>
                    <a:ext uri="{9D8B030D-6E8A-4147-A177-3AD203B41FA5}">
                      <a16:colId xmlns:a16="http://schemas.microsoft.com/office/drawing/2014/main" val="2853271977"/>
                    </a:ext>
                  </a:extLst>
                </a:gridCol>
              </a:tblGrid>
              <a:tr h="370840">
                <a:tc>
                  <a:txBody>
                    <a:bodyPr/>
                    <a:lstStyle/>
                    <a:p>
                      <a:pPr rtl="1"/>
                      <a:r>
                        <a:rPr lang="en-US" dirty="0"/>
                        <a:t>Evaluation metric</a:t>
                      </a:r>
                      <a:endParaRPr lang="he-IL" dirty="0"/>
                    </a:p>
                  </a:txBody>
                  <a:tcPr/>
                </a:tc>
                <a:tc>
                  <a:txBody>
                    <a:bodyPr/>
                    <a:lstStyle/>
                    <a:p>
                      <a:pPr rtl="1"/>
                      <a:r>
                        <a:rPr lang="he-IL" dirty="0"/>
                        <a:t>מודלים נתמכים</a:t>
                      </a:r>
                    </a:p>
                  </a:txBody>
                  <a:tcPr/>
                </a:tc>
                <a:tc>
                  <a:txBody>
                    <a:bodyPr/>
                    <a:lstStyle/>
                    <a:p>
                      <a:pPr rtl="1"/>
                      <a:r>
                        <a:rPr lang="he-IL" dirty="0"/>
                        <a:t>תיאור</a:t>
                      </a:r>
                    </a:p>
                  </a:txBody>
                  <a:tcPr/>
                </a:tc>
                <a:tc>
                  <a:txBody>
                    <a:bodyPr/>
                    <a:lstStyle/>
                    <a:p>
                      <a:pPr rtl="1"/>
                      <a:r>
                        <a:rPr lang="en-US" dirty="0"/>
                        <a:t>Evaluator Class</a:t>
                      </a:r>
                      <a:endParaRPr lang="he-IL" dirty="0"/>
                    </a:p>
                  </a:txBody>
                  <a:tcPr/>
                </a:tc>
                <a:extLst>
                  <a:ext uri="{0D108BD9-81ED-4DB2-BD59-A6C34878D82A}">
                    <a16:rowId xmlns:a16="http://schemas.microsoft.com/office/drawing/2014/main" val="4031097001"/>
                  </a:ext>
                </a:extLst>
              </a:tr>
              <a:tr h="370840">
                <a:tc>
                  <a:txBody>
                    <a:bodyPr/>
                    <a:lstStyle/>
                    <a:p>
                      <a:pPr algn="l" rtl="1"/>
                      <a:r>
                        <a:rPr lang="en-US" sz="1600" dirty="0">
                          <a:solidFill>
                            <a:schemeClr val="bg1"/>
                          </a:solidFill>
                          <a:latin typeface="Amasis MT Pro Black" panose="02040A04050005020304" pitchFamily="18" charset="0"/>
                        </a:rPr>
                        <a:t>Area Under</a:t>
                      </a:r>
                    </a:p>
                    <a:p>
                      <a:pPr algn="l" rtl="1"/>
                      <a:r>
                        <a:rPr lang="en-US" sz="1600" dirty="0">
                          <a:solidFill>
                            <a:schemeClr val="bg1"/>
                          </a:solidFill>
                          <a:latin typeface="Amasis MT Pro Black" panose="02040A04050005020304" pitchFamily="18" charset="0"/>
                        </a:rPr>
                        <a:t>ROC curve</a:t>
                      </a:r>
                      <a:endParaRPr lang="he-IL" sz="1600" dirty="0">
                        <a:solidFill>
                          <a:schemeClr val="bg1"/>
                        </a:solidFill>
                        <a:latin typeface="Amasis MT Pro Black" panose="02040A04050005020304" pitchFamily="18" charset="0"/>
                      </a:endParaRPr>
                    </a:p>
                  </a:txBody>
                  <a:tcPr/>
                </a:tc>
                <a:tc>
                  <a:txBody>
                    <a:bodyPr/>
                    <a:lstStyle/>
                    <a:p>
                      <a:pPr rtl="1"/>
                      <a:r>
                        <a:rPr lang="en-US" sz="1600" dirty="0">
                          <a:latin typeface="Amasis MT Pro Black" panose="02040A04050005020304" pitchFamily="18" charset="0"/>
                        </a:rPr>
                        <a:t>Logistic Regression </a:t>
                      </a:r>
                    </a:p>
                    <a:p>
                      <a:pPr rtl="1"/>
                      <a:r>
                        <a:rPr lang="en-US" sz="1600" dirty="0">
                          <a:latin typeface="Amasis MT Pro Black" panose="02040A04050005020304" pitchFamily="18" charset="0"/>
                        </a:rPr>
                        <a:t>Random Forest </a:t>
                      </a:r>
                    </a:p>
                    <a:p>
                      <a:pPr rtl="1"/>
                      <a:r>
                        <a:rPr lang="en-US" sz="1600" dirty="0">
                          <a:latin typeface="Amasis MT Pro Black" panose="02040A04050005020304" pitchFamily="18" charset="0"/>
                        </a:rPr>
                        <a:t>Decision Trees </a:t>
                      </a:r>
                      <a:r>
                        <a:rPr lang="he-IL" sz="1600" dirty="0">
                          <a:latin typeface="Amasis MT Pro Black" panose="02040A04050005020304" pitchFamily="18" charset="0"/>
                        </a:rPr>
                        <a:t> </a:t>
                      </a:r>
                      <a:endParaRPr lang="en-US" sz="1600" dirty="0">
                        <a:latin typeface="Amasis MT Pro Black" panose="02040A04050005020304" pitchFamily="18" charset="0"/>
                      </a:endParaRPr>
                    </a:p>
                    <a:p>
                      <a:pPr rtl="1"/>
                      <a:endParaRPr lang="he-IL" sz="1600" dirty="0">
                        <a:latin typeface="Amasis MT Pro Black" panose="02040A04050005020304" pitchFamily="18" charset="0"/>
                      </a:endParaRPr>
                    </a:p>
                  </a:txBody>
                  <a:tcPr/>
                </a:tc>
                <a:tc>
                  <a:txBody>
                    <a:bodyPr/>
                    <a:lstStyle/>
                    <a:p>
                      <a:pPr rtl="1"/>
                      <a:r>
                        <a:rPr lang="he-IL" sz="1600" dirty="0">
                          <a:latin typeface="Amasis MT Pro Black" panose="02040A04050005020304" pitchFamily="18" charset="0"/>
                        </a:rPr>
                        <a:t>מבצע הערכות למודלים השייכים לסיווג בינארי</a:t>
                      </a:r>
                    </a:p>
                  </a:txBody>
                  <a:tcPr/>
                </a:tc>
                <a:tc>
                  <a:txBody>
                    <a:bodyPr/>
                    <a:lstStyle/>
                    <a:p>
                      <a:pPr rtl="1"/>
                      <a:r>
                        <a:rPr lang="en-US" sz="1600" dirty="0">
                          <a:latin typeface="Amasis MT Pro Black" panose="02040A04050005020304" pitchFamily="18" charset="0"/>
                        </a:rPr>
                        <a:t>binaryClassificationEvaluator</a:t>
                      </a:r>
                      <a:endParaRPr lang="he-IL" sz="1600" dirty="0">
                        <a:latin typeface="Amasis MT Pro Black" panose="02040A04050005020304" pitchFamily="18" charset="0"/>
                      </a:endParaRPr>
                    </a:p>
                  </a:txBody>
                  <a:tcPr/>
                </a:tc>
                <a:extLst>
                  <a:ext uri="{0D108BD9-81ED-4DB2-BD59-A6C34878D82A}">
                    <a16:rowId xmlns:a16="http://schemas.microsoft.com/office/drawing/2014/main" val="4150108309"/>
                  </a:ext>
                </a:extLst>
              </a:tr>
              <a:tr h="370840">
                <a:tc>
                  <a:txBody>
                    <a:bodyPr/>
                    <a:lstStyle/>
                    <a:p>
                      <a:pPr algn="l" rtl="1"/>
                      <a:r>
                        <a:rPr lang="en-US" sz="1600" dirty="0">
                          <a:solidFill>
                            <a:schemeClr val="bg1"/>
                          </a:solidFill>
                          <a:latin typeface="Amasis MT Pro Black" panose="02040A04050005020304" pitchFamily="18" charset="0"/>
                        </a:rPr>
                        <a:t>Accuracy</a:t>
                      </a:r>
                    </a:p>
                    <a:p>
                      <a:pPr algn="l" rtl="1"/>
                      <a:r>
                        <a:rPr lang="en-US" sz="1600" dirty="0">
                          <a:solidFill>
                            <a:schemeClr val="bg1"/>
                          </a:solidFill>
                          <a:latin typeface="Amasis MT Pro Black" panose="02040A04050005020304" pitchFamily="18" charset="0"/>
                        </a:rPr>
                        <a:t>F1 Score</a:t>
                      </a:r>
                    </a:p>
                    <a:p>
                      <a:pPr algn="l" rtl="1"/>
                      <a:r>
                        <a:rPr lang="en-US" sz="1600" dirty="0">
                          <a:solidFill>
                            <a:schemeClr val="bg1"/>
                          </a:solidFill>
                          <a:latin typeface="Amasis MT Pro Black" panose="02040A04050005020304" pitchFamily="18" charset="0"/>
                        </a:rPr>
                        <a:t>Precision</a:t>
                      </a:r>
                    </a:p>
                    <a:p>
                      <a:pPr algn="l" rtl="1"/>
                      <a:r>
                        <a:rPr lang="en-US" sz="1600" dirty="0">
                          <a:solidFill>
                            <a:schemeClr val="bg1"/>
                          </a:solidFill>
                          <a:latin typeface="Amasis MT Pro Black" panose="02040A04050005020304" pitchFamily="18" charset="0"/>
                        </a:rPr>
                        <a:t>Recall</a:t>
                      </a:r>
                      <a:endParaRPr lang="he-IL" sz="1600" dirty="0">
                        <a:solidFill>
                          <a:schemeClr val="bg1"/>
                        </a:solidFill>
                        <a:latin typeface="Amasis MT Pro Black" panose="02040A04050005020304" pitchFamily="18" charset="0"/>
                      </a:endParaRPr>
                    </a:p>
                  </a:txBody>
                  <a:tcPr/>
                </a:tc>
                <a:tc>
                  <a:txBody>
                    <a:bodyPr/>
                    <a:lstStyle/>
                    <a:p>
                      <a:pPr rtl="1"/>
                      <a:r>
                        <a:rPr lang="en-US" sz="1600" dirty="0">
                          <a:latin typeface="Amasis MT Pro Black" panose="02040A04050005020304" pitchFamily="18" charset="0"/>
                        </a:rPr>
                        <a:t>Logistic Regression</a:t>
                      </a:r>
                    </a:p>
                    <a:p>
                      <a:pPr rtl="1"/>
                      <a:r>
                        <a:rPr lang="en-US" sz="1600" dirty="0">
                          <a:latin typeface="Amasis MT Pro Black" panose="02040A04050005020304" pitchFamily="18" charset="0"/>
                        </a:rPr>
                        <a:t>Random Forest</a:t>
                      </a:r>
                    </a:p>
                    <a:p>
                      <a:pPr rtl="1"/>
                      <a:r>
                        <a:rPr lang="en-US" sz="1600" dirty="0">
                          <a:latin typeface="Amasis MT Pro Black" panose="02040A04050005020304" pitchFamily="18" charset="0"/>
                        </a:rPr>
                        <a:t>Decision Trees</a:t>
                      </a:r>
                    </a:p>
                    <a:p>
                      <a:pPr rtl="1"/>
                      <a:endParaRPr lang="he-IL" sz="1600" dirty="0">
                        <a:latin typeface="Amasis MT Pro Black" panose="02040A04050005020304" pitchFamily="18" charset="0"/>
                      </a:endParaRPr>
                    </a:p>
                  </a:txBody>
                  <a:tcPr/>
                </a:tc>
                <a:tc>
                  <a:txBody>
                    <a:bodyPr/>
                    <a:lstStyle/>
                    <a:p>
                      <a:pPr rtl="1"/>
                      <a:r>
                        <a:rPr lang="he-IL" sz="1600" dirty="0">
                          <a:latin typeface="Amasis MT Pro Black" panose="02040A04050005020304" pitchFamily="18" charset="0"/>
                        </a:rPr>
                        <a:t>מבצע הערכות למודלים השייכים לסיווג של יותר מ-2 מחלקות </a:t>
                      </a:r>
                    </a:p>
                  </a:txBody>
                  <a:tcPr/>
                </a:tc>
                <a:tc>
                  <a:txBody>
                    <a:bodyPr/>
                    <a:lstStyle/>
                    <a:p>
                      <a:pPr rtl="1"/>
                      <a:r>
                        <a:rPr lang="en-US" sz="1600" dirty="0">
                          <a:latin typeface="Amasis MT Pro Black" panose="02040A04050005020304" pitchFamily="18" charset="0"/>
                        </a:rPr>
                        <a:t>MultyClassClassificationEvaluator</a:t>
                      </a:r>
                      <a:endParaRPr lang="he-IL" sz="1600" dirty="0">
                        <a:latin typeface="Amasis MT Pro Black" panose="02040A04050005020304" pitchFamily="18" charset="0"/>
                      </a:endParaRPr>
                    </a:p>
                  </a:txBody>
                  <a:tcPr/>
                </a:tc>
                <a:extLst>
                  <a:ext uri="{0D108BD9-81ED-4DB2-BD59-A6C34878D82A}">
                    <a16:rowId xmlns:a16="http://schemas.microsoft.com/office/drawing/2014/main" val="1362830223"/>
                  </a:ext>
                </a:extLst>
              </a:tr>
              <a:tr h="370840">
                <a:tc>
                  <a:txBody>
                    <a:bodyPr/>
                    <a:lstStyle/>
                    <a:p>
                      <a:pPr algn="l" rtl="1"/>
                      <a:r>
                        <a:rPr lang="en-US" sz="1600" b="1" dirty="0">
                          <a:solidFill>
                            <a:schemeClr val="bg2"/>
                          </a:solidFill>
                          <a:latin typeface="Amasis MT Pro Black" panose="02040A04050005020304" pitchFamily="18" charset="0"/>
                        </a:rPr>
                        <a:t>RMSE</a:t>
                      </a:r>
                      <a:r>
                        <a:rPr lang="en-US" sz="1600" dirty="0">
                          <a:solidFill>
                            <a:schemeClr val="bg1"/>
                          </a:solidFill>
                          <a:latin typeface="Amasis MT Pro Black" panose="02040A04050005020304" pitchFamily="18" charset="0"/>
                        </a:rPr>
                        <a:t> (Root Mean Squared Error)</a:t>
                      </a:r>
                    </a:p>
                    <a:p>
                      <a:pPr algn="l" rtl="1"/>
                      <a:r>
                        <a:rPr lang="en-US" sz="1600" b="1" dirty="0">
                          <a:solidFill>
                            <a:schemeClr val="bg2"/>
                          </a:solidFill>
                          <a:latin typeface="Amasis MT Pro Black" panose="02040A04050005020304" pitchFamily="18" charset="0"/>
                        </a:rPr>
                        <a:t>MSE</a:t>
                      </a:r>
                      <a:r>
                        <a:rPr lang="en-US" sz="1600" dirty="0">
                          <a:solidFill>
                            <a:schemeClr val="bg1"/>
                          </a:solidFill>
                          <a:latin typeface="Amasis MT Pro Black" panose="02040A04050005020304" pitchFamily="18" charset="0"/>
                        </a:rPr>
                        <a:t> (Mean Squared Error)</a:t>
                      </a:r>
                    </a:p>
                    <a:p>
                      <a:pPr algn="l" rtl="1"/>
                      <a:r>
                        <a:rPr lang="en-US" sz="1600" dirty="0">
                          <a:solidFill>
                            <a:schemeClr val="bg2"/>
                          </a:solidFill>
                          <a:latin typeface="Amasis MT Pro Black" panose="02040A04050005020304" pitchFamily="18" charset="0"/>
                        </a:rPr>
                        <a:t>MAE</a:t>
                      </a:r>
                      <a:r>
                        <a:rPr lang="en-US" sz="1600" dirty="0">
                          <a:solidFill>
                            <a:schemeClr val="bg1"/>
                          </a:solidFill>
                          <a:latin typeface="Amasis MT Pro Black" panose="02040A04050005020304" pitchFamily="18" charset="0"/>
                        </a:rPr>
                        <a:t>(Mean Absolute Error)</a:t>
                      </a:r>
                    </a:p>
                    <a:p>
                      <a:pPr algn="l" rtl="1"/>
                      <a:r>
                        <a:rPr lang="en-US" sz="1600" b="1" dirty="0">
                          <a:solidFill>
                            <a:schemeClr val="bg2"/>
                          </a:solidFill>
                          <a:latin typeface="Amasis MT Pro Black" panose="02040A04050005020304" pitchFamily="18" charset="0"/>
                        </a:rPr>
                        <a:t>R-Squared</a:t>
                      </a:r>
                      <a:endParaRPr lang="he-IL" sz="1600" b="1" dirty="0">
                        <a:solidFill>
                          <a:schemeClr val="bg2"/>
                        </a:solidFill>
                        <a:latin typeface="Amasis MT Pro Black" panose="02040A04050005020304" pitchFamily="18" charset="0"/>
                      </a:endParaRPr>
                    </a:p>
                  </a:txBody>
                  <a:tcPr/>
                </a:tc>
                <a:tc>
                  <a:txBody>
                    <a:bodyPr/>
                    <a:lstStyle/>
                    <a:p>
                      <a:pPr rtl="1"/>
                      <a:r>
                        <a:rPr lang="en-US" sz="1600" dirty="0">
                          <a:latin typeface="Amasis MT Pro Black" panose="02040A04050005020304" pitchFamily="18" charset="0"/>
                        </a:rPr>
                        <a:t>Linear Regression</a:t>
                      </a:r>
                    </a:p>
                    <a:p>
                      <a:pPr rtl="1"/>
                      <a:r>
                        <a:rPr lang="en-US" sz="1600" dirty="0">
                          <a:latin typeface="Amasis MT Pro Black" panose="02040A04050005020304" pitchFamily="18" charset="0"/>
                        </a:rPr>
                        <a:t>Random Forest</a:t>
                      </a:r>
                    </a:p>
                    <a:p>
                      <a:pPr rtl="1"/>
                      <a:r>
                        <a:rPr lang="en-US" sz="1600" dirty="0">
                          <a:latin typeface="Amasis MT Pro Black" panose="02040A04050005020304" pitchFamily="18" charset="0"/>
                        </a:rPr>
                        <a:t>Decision Trees</a:t>
                      </a:r>
                      <a:endParaRPr lang="he-IL" sz="1600" dirty="0">
                        <a:latin typeface="Amasis MT Pro Black" panose="02040A04050005020304" pitchFamily="18" charset="0"/>
                      </a:endParaRPr>
                    </a:p>
                  </a:txBody>
                  <a:tcPr/>
                </a:tc>
                <a:tc>
                  <a:txBody>
                    <a:bodyPr/>
                    <a:lstStyle/>
                    <a:p>
                      <a:pPr rtl="1"/>
                      <a:r>
                        <a:rPr lang="he-IL" sz="1600" dirty="0">
                          <a:latin typeface="Amasis MT Pro Black" panose="02040A04050005020304" pitchFamily="18" charset="0"/>
                        </a:rPr>
                        <a:t>מבצע הערכות למודלים השייכים לרגרסיה</a:t>
                      </a:r>
                    </a:p>
                  </a:txBody>
                  <a:tcPr/>
                </a:tc>
                <a:tc>
                  <a:txBody>
                    <a:bodyPr/>
                    <a:lstStyle/>
                    <a:p>
                      <a:pPr rtl="1"/>
                      <a:r>
                        <a:rPr lang="en-US" sz="1600" dirty="0">
                          <a:latin typeface="Amasis MT Pro Black" panose="02040A04050005020304" pitchFamily="18" charset="0"/>
                        </a:rPr>
                        <a:t>RegressionEvaluator</a:t>
                      </a:r>
                      <a:endParaRPr lang="he-IL" sz="1600" dirty="0">
                        <a:latin typeface="Amasis MT Pro Black" panose="02040A04050005020304" pitchFamily="18" charset="0"/>
                      </a:endParaRPr>
                    </a:p>
                  </a:txBody>
                  <a:tcPr/>
                </a:tc>
                <a:extLst>
                  <a:ext uri="{0D108BD9-81ED-4DB2-BD59-A6C34878D82A}">
                    <a16:rowId xmlns:a16="http://schemas.microsoft.com/office/drawing/2014/main" val="1830891763"/>
                  </a:ext>
                </a:extLst>
              </a:tr>
              <a:tr h="370840">
                <a:tc>
                  <a:txBody>
                    <a:bodyPr/>
                    <a:lstStyle/>
                    <a:p>
                      <a:pPr algn="l" rtl="1"/>
                      <a:r>
                        <a:rPr lang="en-US" sz="1600" dirty="0">
                          <a:solidFill>
                            <a:schemeClr val="bg1"/>
                          </a:solidFill>
                          <a:latin typeface="Amasis MT Pro Black" panose="02040A04050005020304" pitchFamily="18" charset="0"/>
                        </a:rPr>
                        <a:t>Silhouette Score</a:t>
                      </a:r>
                      <a:endParaRPr lang="he-IL" sz="1600" dirty="0">
                        <a:solidFill>
                          <a:schemeClr val="bg1"/>
                        </a:solidFill>
                        <a:latin typeface="Amasis MT Pro Black" panose="02040A04050005020304" pitchFamily="18" charset="0"/>
                      </a:endParaRPr>
                    </a:p>
                  </a:txBody>
                  <a:tcPr/>
                </a:tc>
                <a:tc>
                  <a:txBody>
                    <a:bodyPr/>
                    <a:lstStyle/>
                    <a:p>
                      <a:pPr rtl="1"/>
                      <a:r>
                        <a:rPr lang="en-US" sz="1600" dirty="0">
                          <a:latin typeface="Amasis MT Pro Black" panose="02040A04050005020304" pitchFamily="18" charset="0"/>
                        </a:rPr>
                        <a:t>K-means</a:t>
                      </a:r>
                      <a:endParaRPr lang="he-IL" sz="1600" dirty="0">
                        <a:latin typeface="Amasis MT Pro Black" panose="02040A04050005020304" pitchFamily="18" charset="0"/>
                      </a:endParaRPr>
                    </a:p>
                  </a:txBody>
                  <a:tcPr/>
                </a:tc>
                <a:tc>
                  <a:txBody>
                    <a:bodyPr/>
                    <a:lstStyle/>
                    <a:p>
                      <a:pPr rtl="1"/>
                      <a:r>
                        <a:rPr lang="he-IL" sz="1600" dirty="0">
                          <a:latin typeface="Amasis MT Pro Black" panose="02040A04050005020304" pitchFamily="18" charset="0"/>
                        </a:rPr>
                        <a:t>מבצע הערכות למודלים השייכים לקלאסטרינג</a:t>
                      </a:r>
                    </a:p>
                  </a:txBody>
                  <a:tcPr/>
                </a:tc>
                <a:tc>
                  <a:txBody>
                    <a:bodyPr/>
                    <a:lstStyle/>
                    <a:p>
                      <a:pPr rtl="1"/>
                      <a:r>
                        <a:rPr lang="en-US" sz="1600" dirty="0">
                          <a:latin typeface="Amasis MT Pro Black" panose="02040A04050005020304" pitchFamily="18" charset="0"/>
                        </a:rPr>
                        <a:t>ClusteringEvaluator</a:t>
                      </a:r>
                      <a:endParaRPr lang="he-IL" sz="1600" dirty="0">
                        <a:latin typeface="Amasis MT Pro Black" panose="02040A04050005020304" pitchFamily="18" charset="0"/>
                      </a:endParaRPr>
                    </a:p>
                  </a:txBody>
                  <a:tcPr/>
                </a:tc>
                <a:extLst>
                  <a:ext uri="{0D108BD9-81ED-4DB2-BD59-A6C34878D82A}">
                    <a16:rowId xmlns:a16="http://schemas.microsoft.com/office/drawing/2014/main" val="1367191040"/>
                  </a:ext>
                </a:extLst>
              </a:tr>
            </a:tbl>
          </a:graphicData>
        </a:graphic>
      </p:graphicFrame>
    </p:spTree>
    <p:extLst>
      <p:ext uri="{BB962C8B-B14F-4D97-AF65-F5344CB8AC3E}">
        <p14:creationId xmlns:p14="http://schemas.microsoft.com/office/powerpoint/2010/main" val="644938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6999D8-B660-493C-26D2-FDC4032F0B70}"/>
              </a:ext>
            </a:extLst>
          </p:cNvPr>
          <p:cNvSpPr>
            <a:spLocks noGrp="1"/>
          </p:cNvSpPr>
          <p:nvPr>
            <p:ph type="title"/>
          </p:nvPr>
        </p:nvSpPr>
        <p:spPr>
          <a:xfrm>
            <a:off x="-1531471" y="92766"/>
            <a:ext cx="9404723" cy="1400530"/>
          </a:xfrm>
        </p:spPr>
        <p:txBody>
          <a:bodyPr/>
          <a:lstStyle/>
          <a:p>
            <a:pPr algn="r"/>
            <a:r>
              <a:rPr lang="he-IL" b="1" dirty="0"/>
              <a:t>ביזור נתונים</a:t>
            </a:r>
          </a:p>
        </p:txBody>
      </p:sp>
      <p:sp>
        <p:nvSpPr>
          <p:cNvPr id="3" name="מציין מיקום תוכן 2">
            <a:extLst>
              <a:ext uri="{FF2B5EF4-FFF2-40B4-BE49-F238E27FC236}">
                <a16:creationId xmlns:a16="http://schemas.microsoft.com/office/drawing/2014/main" id="{97ABE291-C609-58A6-DE8B-7D54EF06F1A5}"/>
              </a:ext>
            </a:extLst>
          </p:cNvPr>
          <p:cNvSpPr>
            <a:spLocks noGrp="1"/>
          </p:cNvSpPr>
          <p:nvPr>
            <p:ph idx="1"/>
          </p:nvPr>
        </p:nvSpPr>
        <p:spPr>
          <a:xfrm>
            <a:off x="1" y="1086678"/>
            <a:ext cx="12047688" cy="5479773"/>
          </a:xfrm>
        </p:spPr>
        <p:txBody>
          <a:bodyPr>
            <a:normAutofit fontScale="92500" lnSpcReduction="10000"/>
          </a:bodyPr>
          <a:lstStyle/>
          <a:p>
            <a:pPr marL="0" indent="0">
              <a:buNone/>
            </a:pPr>
            <a:r>
              <a:rPr lang="he-IL" dirty="0">
                <a:latin typeface="Amasis MT Pro Black" panose="02040A04050005020304" pitchFamily="18" charset="0"/>
              </a:rPr>
              <a:t>ביזור נתונים מתייחס לפיזור הנתונים תחת כמה מכונות במקביל תחת אשכול. </a:t>
            </a:r>
          </a:p>
          <a:p>
            <a:pPr marL="0" indent="0">
              <a:buNone/>
            </a:pPr>
            <a:r>
              <a:rPr lang="he-IL" dirty="0">
                <a:latin typeface="Amasis MT Pro Black" panose="02040A04050005020304" pitchFamily="18" charset="0"/>
              </a:rPr>
              <a:t>לכל צומת יש כמות נתונים חלקית מהאוסף הכולל ואוסף של משימות שעליה לבצע על הנתונים.</a:t>
            </a:r>
          </a:p>
          <a:p>
            <a:pPr marL="0" indent="0">
              <a:buNone/>
            </a:pPr>
            <a:endParaRPr lang="he-IL" dirty="0">
              <a:latin typeface="Amasis MT Pro Black" panose="02040A04050005020304" pitchFamily="18" charset="0"/>
            </a:endParaRPr>
          </a:p>
          <a:p>
            <a:pPr marL="0" indent="0">
              <a:buNone/>
            </a:pPr>
            <a:r>
              <a:rPr lang="he-IL" b="1" u="sng" dirty="0">
                <a:latin typeface="Amasis MT Pro Black" panose="02040A04050005020304" pitchFamily="18" charset="0"/>
              </a:rPr>
              <a:t>מקורות אחסון נתונים באופן מבוזר</a:t>
            </a:r>
            <a:r>
              <a:rPr lang="he-IL" dirty="0">
                <a:latin typeface="Amasis MT Pro Black" panose="02040A04050005020304" pitchFamily="18" charset="0"/>
              </a:rPr>
              <a:t>:</a:t>
            </a:r>
          </a:p>
          <a:p>
            <a:pPr marL="0" indent="0">
              <a:buNone/>
            </a:pPr>
            <a:r>
              <a:rPr lang="en-US" u="sng" dirty="0">
                <a:solidFill>
                  <a:srgbClr val="FFC000"/>
                </a:solidFill>
                <a:latin typeface="Amasis MT Pro Black" panose="02040A04050005020304" pitchFamily="18" charset="0"/>
              </a:rPr>
              <a:t>HDFS</a:t>
            </a:r>
            <a:r>
              <a:rPr lang="he-IL" dirty="0">
                <a:latin typeface="Amasis MT Pro Black" panose="02040A04050005020304" pitchFamily="18" charset="0"/>
              </a:rPr>
              <a:t> – </a:t>
            </a:r>
            <a:r>
              <a:rPr lang="en-US" dirty="0">
                <a:latin typeface="Amasis MT Pro Black" panose="02040A04050005020304" pitchFamily="18" charset="0"/>
              </a:rPr>
              <a:t>(Hadoop distributed file system)</a:t>
            </a:r>
            <a:r>
              <a:rPr lang="he-IL" dirty="0">
                <a:latin typeface="Amasis MT Pro Black" panose="02040A04050005020304" pitchFamily="18" charset="0"/>
              </a:rPr>
              <a:t> היא מערכת הקבצים הראשית של </a:t>
            </a:r>
            <a:r>
              <a:rPr lang="en-US" dirty="0">
                <a:latin typeface="Amasis MT Pro Black" panose="02040A04050005020304" pitchFamily="18" charset="0"/>
              </a:rPr>
              <a:t>hadoop</a:t>
            </a:r>
            <a:r>
              <a:rPr lang="he-IL" dirty="0">
                <a:latin typeface="Amasis MT Pro Black" panose="02040A04050005020304" pitchFamily="18" charset="0"/>
              </a:rPr>
              <a:t> לאחסון וניהול נתונים בצורה מבוזרת. </a:t>
            </a:r>
          </a:p>
          <a:p>
            <a:pPr marL="0" indent="0">
              <a:buNone/>
            </a:pPr>
            <a:r>
              <a:rPr lang="en-US" u="sng" dirty="0">
                <a:solidFill>
                  <a:srgbClr val="FFC000"/>
                </a:solidFill>
                <a:latin typeface="Amasis MT Pro Black" panose="02040A04050005020304" pitchFamily="18" charset="0"/>
              </a:rPr>
              <a:t>Cassandra</a:t>
            </a:r>
            <a:r>
              <a:rPr lang="he-IL" u="sng" dirty="0">
                <a:latin typeface="Amasis MT Pro Black" panose="02040A04050005020304" pitchFamily="18" charset="0"/>
              </a:rPr>
              <a:t> ו-</a:t>
            </a:r>
            <a:r>
              <a:rPr lang="en-US" u="sng" dirty="0">
                <a:solidFill>
                  <a:srgbClr val="FFC000"/>
                </a:solidFill>
                <a:latin typeface="Amasis MT Pro Black" panose="02040A04050005020304" pitchFamily="18" charset="0"/>
              </a:rPr>
              <a:t>MongoDB</a:t>
            </a:r>
            <a:r>
              <a:rPr lang="he-IL" u="sng" dirty="0">
                <a:latin typeface="Amasis MT Pro Black" panose="02040A04050005020304" pitchFamily="18" charset="0"/>
              </a:rPr>
              <a:t> </a:t>
            </a:r>
            <a:r>
              <a:rPr lang="he-IL" dirty="0">
                <a:latin typeface="Amasis MT Pro Black" panose="02040A04050005020304" pitchFamily="18" charset="0"/>
              </a:rPr>
              <a:t>– מיועדים לאחסון נתונים ומסווגים כמסד נתונים </a:t>
            </a:r>
            <a:r>
              <a:rPr lang="en-US" dirty="0">
                <a:latin typeface="Amasis MT Pro Black" panose="02040A04050005020304" pitchFamily="18" charset="0"/>
              </a:rPr>
              <a:t>NoSqL</a:t>
            </a:r>
            <a:r>
              <a:rPr lang="he-IL" dirty="0">
                <a:latin typeface="Amasis MT Pro Black" panose="02040A04050005020304" pitchFamily="18" charset="0"/>
              </a:rPr>
              <a:t> מבוזר, אך בעלי ארכיטקטורה שונה.</a:t>
            </a:r>
          </a:p>
          <a:p>
            <a:pPr marL="0" indent="0">
              <a:buNone/>
            </a:pPr>
            <a:r>
              <a:rPr lang="en-US" u="sng" dirty="0">
                <a:solidFill>
                  <a:srgbClr val="FFC000"/>
                </a:solidFill>
                <a:latin typeface="Amasis MT Pro Black" panose="02040A04050005020304" pitchFamily="18" charset="0"/>
              </a:rPr>
              <a:t>Hbase</a:t>
            </a:r>
            <a:r>
              <a:rPr lang="he-IL" dirty="0">
                <a:latin typeface="Amasis MT Pro Black" panose="02040A04050005020304" pitchFamily="18" charset="0"/>
              </a:rPr>
              <a:t> – מסד נתונים </a:t>
            </a:r>
            <a:r>
              <a:rPr lang="en-US" dirty="0">
                <a:latin typeface="Amasis MT Pro Black" panose="02040A04050005020304" pitchFamily="18" charset="0"/>
              </a:rPr>
              <a:t>NoSqL</a:t>
            </a:r>
            <a:r>
              <a:rPr lang="he-IL" dirty="0">
                <a:latin typeface="Amasis MT Pro Black" panose="02040A04050005020304" pitchFamily="18" charset="0"/>
              </a:rPr>
              <a:t> מבוזר שנבנה על גבי </a:t>
            </a:r>
            <a:r>
              <a:rPr lang="en-US" dirty="0">
                <a:latin typeface="Amasis MT Pro Black" panose="02040A04050005020304" pitchFamily="18" charset="0"/>
              </a:rPr>
              <a:t>HDFS</a:t>
            </a:r>
            <a:r>
              <a:rPr lang="he-IL" dirty="0">
                <a:latin typeface="Amasis MT Pro Black" panose="02040A04050005020304" pitchFamily="18" charset="0"/>
              </a:rPr>
              <a:t> ומספק גישת קריאה וכתיבה אקראית לכמויות גדולות של נתונים.</a:t>
            </a:r>
          </a:p>
          <a:p>
            <a:pPr marL="0" indent="0">
              <a:buNone/>
            </a:pPr>
            <a:r>
              <a:rPr lang="he-IL" b="1" u="sng" dirty="0">
                <a:solidFill>
                  <a:srgbClr val="FFC000"/>
                </a:solidFill>
                <a:latin typeface="Amasis MT Pro Black" panose="02040A04050005020304" pitchFamily="18" charset="0"/>
              </a:rPr>
              <a:t>שירותי אחסון ענן</a:t>
            </a:r>
            <a:r>
              <a:rPr lang="he-IL" dirty="0">
                <a:latin typeface="Amasis MT Pro Black" panose="02040A04050005020304" pitchFamily="18" charset="0"/>
              </a:rPr>
              <a:t>: </a:t>
            </a:r>
            <a:r>
              <a:rPr lang="en-US" dirty="0">
                <a:latin typeface="Amasis MT Pro Black" panose="02040A04050005020304" pitchFamily="18" charset="0"/>
              </a:rPr>
              <a:t>amazon s3</a:t>
            </a:r>
            <a:r>
              <a:rPr lang="he-IL" dirty="0">
                <a:latin typeface="Amasis MT Pro Black" panose="02040A04050005020304" pitchFamily="18" charset="0"/>
              </a:rPr>
              <a:t>,</a:t>
            </a:r>
            <a:r>
              <a:rPr lang="en-US" dirty="0">
                <a:latin typeface="Amasis MT Pro Black" panose="02040A04050005020304" pitchFamily="18" charset="0"/>
              </a:rPr>
              <a:t>storage </a:t>
            </a:r>
            <a:r>
              <a:rPr lang="he-IL" dirty="0">
                <a:latin typeface="Amasis MT Pro Black" panose="02040A04050005020304" pitchFamily="18" charset="0"/>
              </a:rPr>
              <a:t> </a:t>
            </a:r>
            <a:r>
              <a:rPr lang="en-US" dirty="0">
                <a:latin typeface="Amasis MT Pro Black" panose="02040A04050005020304" pitchFamily="18" charset="0"/>
              </a:rPr>
              <a:t>google cloud</a:t>
            </a:r>
            <a:r>
              <a:rPr lang="he-IL" dirty="0">
                <a:latin typeface="Amasis MT Pro Black" panose="02040A04050005020304" pitchFamily="18" charset="0"/>
              </a:rPr>
              <a:t> , </a:t>
            </a:r>
            <a:r>
              <a:rPr lang="en-US" dirty="0">
                <a:latin typeface="Amasis MT Pro Black" panose="02040A04050005020304" pitchFamily="18" charset="0"/>
              </a:rPr>
              <a:t>Azure Blob</a:t>
            </a:r>
            <a:endParaRPr lang="he-IL" dirty="0">
              <a:latin typeface="Amasis MT Pro Black" panose="02040A04050005020304" pitchFamily="18" charset="0"/>
            </a:endParaRPr>
          </a:p>
          <a:p>
            <a:pPr marL="0" indent="0">
              <a:buNone/>
            </a:pPr>
            <a:endParaRPr lang="he-IL" dirty="0">
              <a:latin typeface="Amasis MT Pro Black" panose="02040A04050005020304" pitchFamily="18" charset="0"/>
            </a:endParaRPr>
          </a:p>
          <a:p>
            <a:pPr marL="0" indent="0">
              <a:buNone/>
            </a:pPr>
            <a:r>
              <a:rPr lang="he-IL" b="1" u="sng" dirty="0">
                <a:latin typeface="Amasis MT Pro Black" panose="02040A04050005020304" pitchFamily="18" charset="0"/>
              </a:rPr>
              <a:t>כלי עיבוד נתונים מבוזר</a:t>
            </a:r>
            <a:r>
              <a:rPr lang="he-IL" dirty="0">
                <a:latin typeface="Amasis MT Pro Black" panose="02040A04050005020304" pitchFamily="18" charset="0"/>
              </a:rPr>
              <a:t>:</a:t>
            </a:r>
          </a:p>
          <a:p>
            <a:pPr marL="0" indent="0">
              <a:buNone/>
            </a:pPr>
            <a:r>
              <a:rPr lang="en-US" u="sng" dirty="0">
                <a:solidFill>
                  <a:srgbClr val="FFC000"/>
                </a:solidFill>
                <a:latin typeface="Amasis MT Pro Black" panose="02040A04050005020304" pitchFamily="18" charset="0"/>
              </a:rPr>
              <a:t>Apache Hadoop</a:t>
            </a:r>
            <a:r>
              <a:rPr lang="he-IL" u="sng" dirty="0">
                <a:solidFill>
                  <a:srgbClr val="FFC000"/>
                </a:solidFill>
                <a:latin typeface="Amasis MT Pro Black" panose="02040A04050005020304" pitchFamily="18" charset="0"/>
              </a:rPr>
              <a:t> </a:t>
            </a:r>
            <a:r>
              <a:rPr lang="he-IL" dirty="0">
                <a:latin typeface="Amasis MT Pro Black" panose="02040A04050005020304" pitchFamily="18" charset="0"/>
              </a:rPr>
              <a:t>- מבוסס על תהליך עיבוד </a:t>
            </a:r>
            <a:r>
              <a:rPr lang="en-US" dirty="0">
                <a:latin typeface="Amasis MT Pro Black" panose="02040A04050005020304" pitchFamily="18" charset="0"/>
              </a:rPr>
              <a:t>mapReduce</a:t>
            </a:r>
            <a:r>
              <a:rPr lang="he-IL" dirty="0">
                <a:latin typeface="Amasis MT Pro Black" panose="02040A04050005020304" pitchFamily="18" charset="0"/>
              </a:rPr>
              <a:t> . מבצע עיבוד </a:t>
            </a:r>
            <a:r>
              <a:rPr lang="en-US" dirty="0">
                <a:latin typeface="Amasis MT Pro Black" panose="02040A04050005020304" pitchFamily="18" charset="0"/>
              </a:rPr>
              <a:t>batch</a:t>
            </a:r>
            <a:r>
              <a:rPr lang="he-IL" dirty="0">
                <a:latin typeface="Amasis MT Pro Black" panose="02040A04050005020304" pitchFamily="18" charset="0"/>
              </a:rPr>
              <a:t> בלבד.</a:t>
            </a:r>
          </a:p>
          <a:p>
            <a:pPr marL="0" indent="0">
              <a:buNone/>
            </a:pPr>
            <a:r>
              <a:rPr lang="en-US" u="sng" dirty="0">
                <a:solidFill>
                  <a:srgbClr val="FFC000"/>
                </a:solidFill>
                <a:latin typeface="Amasis MT Pro Black" panose="02040A04050005020304" pitchFamily="18" charset="0"/>
              </a:rPr>
              <a:t>Apache Spark</a:t>
            </a:r>
            <a:r>
              <a:rPr lang="he-IL" u="sng" dirty="0">
                <a:solidFill>
                  <a:srgbClr val="FFC000"/>
                </a:solidFill>
                <a:latin typeface="Amasis MT Pro Black" panose="02040A04050005020304" pitchFamily="18" charset="0"/>
              </a:rPr>
              <a:t> </a:t>
            </a:r>
            <a:r>
              <a:rPr lang="he-IL" dirty="0">
                <a:latin typeface="Amasis MT Pro Black" panose="02040A04050005020304" pitchFamily="18" charset="0"/>
              </a:rPr>
              <a:t>– מנוע עיבוד נתונים בזיכרון התומך בעיבוד נתונים כ-</a:t>
            </a:r>
            <a:r>
              <a:rPr lang="en-US" dirty="0">
                <a:latin typeface="Amasis MT Pro Black" panose="02040A04050005020304" pitchFamily="18" charset="0"/>
              </a:rPr>
              <a:t>batch</a:t>
            </a:r>
            <a:r>
              <a:rPr lang="he-IL" dirty="0">
                <a:latin typeface="Amasis MT Pro Black" panose="02040A04050005020304" pitchFamily="18" charset="0"/>
              </a:rPr>
              <a:t> ובזמן אמת.</a:t>
            </a:r>
            <a:endParaRPr lang="en-US" dirty="0">
              <a:latin typeface="Amasis MT Pro Black" panose="02040A04050005020304" pitchFamily="18" charset="0"/>
            </a:endParaRPr>
          </a:p>
          <a:p>
            <a:pPr marL="0" indent="0">
              <a:buNone/>
            </a:pPr>
            <a:r>
              <a:rPr lang="en-US" u="sng" dirty="0">
                <a:solidFill>
                  <a:srgbClr val="FFC000"/>
                </a:solidFill>
                <a:latin typeface="Amasis MT Pro Black" panose="02040A04050005020304" pitchFamily="18" charset="0"/>
              </a:rPr>
              <a:t>Flink</a:t>
            </a:r>
            <a:r>
              <a:rPr lang="he-IL" dirty="0">
                <a:latin typeface="Amasis MT Pro Black" panose="02040A04050005020304" pitchFamily="18" charset="0"/>
              </a:rPr>
              <a:t> – גם מנוע עיבוד ל-</a:t>
            </a:r>
            <a:r>
              <a:rPr lang="en-US" dirty="0">
                <a:latin typeface="Amasis MT Pro Black" panose="02040A04050005020304" pitchFamily="18" charset="0"/>
              </a:rPr>
              <a:t>batch</a:t>
            </a:r>
            <a:r>
              <a:rPr lang="he-IL" dirty="0">
                <a:latin typeface="Amasis MT Pro Black" panose="02040A04050005020304" pitchFamily="18" charset="0"/>
              </a:rPr>
              <a:t> ול-</a:t>
            </a:r>
            <a:r>
              <a:rPr lang="en-US" dirty="0">
                <a:latin typeface="Amasis MT Pro Black" panose="02040A04050005020304" pitchFamily="18" charset="0"/>
              </a:rPr>
              <a:t>real time</a:t>
            </a:r>
            <a:r>
              <a:rPr lang="he-IL" dirty="0">
                <a:latin typeface="Amasis MT Pro Black" panose="02040A04050005020304" pitchFamily="18" charset="0"/>
              </a:rPr>
              <a:t> . מבוסס על מודל "מונחה אירועים" .</a:t>
            </a:r>
          </a:p>
          <a:p>
            <a:pPr marL="0" indent="0">
              <a:buNone/>
            </a:pPr>
            <a:r>
              <a:rPr lang="en-US" u="sng" dirty="0">
                <a:solidFill>
                  <a:srgbClr val="FFC000"/>
                </a:solidFill>
                <a:latin typeface="Amasis MT Pro Black" panose="02040A04050005020304" pitchFamily="18" charset="0"/>
              </a:rPr>
              <a:t>Apache Storm</a:t>
            </a:r>
            <a:r>
              <a:rPr lang="he-IL" u="sng" dirty="0">
                <a:solidFill>
                  <a:srgbClr val="FFC000"/>
                </a:solidFill>
                <a:latin typeface="Amasis MT Pro Black" panose="02040A04050005020304" pitchFamily="18" charset="0"/>
              </a:rPr>
              <a:t> </a:t>
            </a:r>
            <a:r>
              <a:rPr lang="he-IL" dirty="0">
                <a:latin typeface="Amasis MT Pro Black" panose="02040A04050005020304" pitchFamily="18" charset="0"/>
              </a:rPr>
              <a:t>– תומך בעיבוד בזמן אמת.</a:t>
            </a:r>
          </a:p>
          <a:p>
            <a:pPr marL="0" indent="0">
              <a:buNone/>
            </a:pPr>
            <a:endParaRPr lang="he-IL" dirty="0"/>
          </a:p>
          <a:p>
            <a:pPr marL="0" indent="0">
              <a:buNone/>
            </a:pPr>
            <a:endParaRPr lang="he-IL" dirty="0"/>
          </a:p>
        </p:txBody>
      </p:sp>
    </p:spTree>
    <p:extLst>
      <p:ext uri="{BB962C8B-B14F-4D97-AF65-F5344CB8AC3E}">
        <p14:creationId xmlns:p14="http://schemas.microsoft.com/office/powerpoint/2010/main" val="11189549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235393" y="150196"/>
            <a:ext cx="9404723" cy="1400530"/>
          </a:xfrm>
        </p:spPr>
        <p:txBody>
          <a:bodyPr/>
          <a:lstStyle/>
          <a:p>
            <a:pPr algn="r"/>
            <a:r>
              <a:rPr lang="en-US" sz="3600" b="1" dirty="0"/>
              <a:t>Pipelines</a:t>
            </a:r>
            <a:endParaRPr lang="he-IL" sz="3600" b="1" dirty="0"/>
          </a:p>
        </p:txBody>
      </p:sp>
      <p:sp>
        <p:nvSpPr>
          <p:cNvPr id="5" name="מציין מיקום תוכן 2">
            <a:extLst>
              <a:ext uri="{FF2B5EF4-FFF2-40B4-BE49-F238E27FC236}">
                <a16:creationId xmlns:a16="http://schemas.microsoft.com/office/drawing/2014/main" id="{044BFDB4-4DCB-CCE1-0327-E369C26AE9F8}"/>
              </a:ext>
            </a:extLst>
          </p:cNvPr>
          <p:cNvSpPr>
            <a:spLocks noGrp="1"/>
          </p:cNvSpPr>
          <p:nvPr>
            <p:ph idx="1"/>
          </p:nvPr>
        </p:nvSpPr>
        <p:spPr>
          <a:xfrm>
            <a:off x="874220" y="1007609"/>
            <a:ext cx="10765896" cy="4842781"/>
          </a:xfrm>
        </p:spPr>
        <p:txBody>
          <a:bodyPr>
            <a:normAutofit/>
          </a:bodyPr>
          <a:lstStyle/>
          <a:p>
            <a:pPr marL="0" indent="0">
              <a:buNone/>
            </a:pPr>
            <a:r>
              <a:rPr lang="en-US" sz="2200" b="1" dirty="0">
                <a:solidFill>
                  <a:srgbClr val="FFC000"/>
                </a:solidFill>
              </a:rPr>
              <a:t>Pipeline</a:t>
            </a:r>
            <a:r>
              <a:rPr lang="he-IL" sz="2200" dirty="0"/>
              <a:t> מייצג שטף עבודה </a:t>
            </a:r>
            <a:r>
              <a:rPr lang="en-US" sz="2200" dirty="0"/>
              <a:t>(workflow)</a:t>
            </a:r>
            <a:r>
              <a:rPr lang="he-IL" sz="2200" dirty="0"/>
              <a:t> של למידת מכונה. הוא מכיל אוסף של </a:t>
            </a:r>
            <a:r>
              <a:rPr lang="en-US" sz="2200" dirty="0"/>
              <a:t>Stages</a:t>
            </a:r>
            <a:r>
              <a:rPr lang="he-IL" sz="2200" dirty="0"/>
              <a:t> שמורכבים מ-</a:t>
            </a:r>
            <a:r>
              <a:rPr lang="en-US" sz="2200" dirty="0"/>
              <a:t>Transformers, Evaluators , Estimators</a:t>
            </a:r>
            <a:r>
              <a:rPr lang="he-IL" sz="2200" dirty="0"/>
              <a:t> על מנת ליצור שטף עבודה מאורגן ומתוכנן לבניית המודל. </a:t>
            </a:r>
            <a:endParaRPr lang="he-IL" sz="2200" b="1" dirty="0"/>
          </a:p>
          <a:p>
            <a:pPr marL="0" indent="0">
              <a:buNone/>
            </a:pPr>
            <a:endParaRPr lang="he-IL" sz="2200" dirty="0"/>
          </a:p>
        </p:txBody>
      </p:sp>
      <p:pic>
        <p:nvPicPr>
          <p:cNvPr id="4" name="תמונה 3">
            <a:extLst>
              <a:ext uri="{FF2B5EF4-FFF2-40B4-BE49-F238E27FC236}">
                <a16:creationId xmlns:a16="http://schemas.microsoft.com/office/drawing/2014/main" id="{79270C65-C78F-AAE0-8C17-B3AF3C6A6E5D}"/>
              </a:ext>
            </a:extLst>
          </p:cNvPr>
          <p:cNvPicPr>
            <a:picLocks noChangeAspect="1"/>
          </p:cNvPicPr>
          <p:nvPr/>
        </p:nvPicPr>
        <p:blipFill rotWithShape="1">
          <a:blip r:embed="rId2"/>
          <a:srcRect l="36807" t="61750" r="13462" b="9108"/>
          <a:stretch/>
        </p:blipFill>
        <p:spPr>
          <a:xfrm>
            <a:off x="2557730" y="1914000"/>
            <a:ext cx="9082386" cy="3936390"/>
          </a:xfrm>
          <a:prstGeom prst="rect">
            <a:avLst/>
          </a:prstGeom>
        </p:spPr>
      </p:pic>
    </p:spTree>
    <p:extLst>
      <p:ext uri="{BB962C8B-B14F-4D97-AF65-F5344CB8AC3E}">
        <p14:creationId xmlns:p14="http://schemas.microsoft.com/office/powerpoint/2010/main" val="23814758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10200" y="224564"/>
            <a:ext cx="9404723" cy="1400530"/>
          </a:xfrm>
        </p:spPr>
        <p:txBody>
          <a:bodyPr/>
          <a:lstStyle/>
          <a:p>
            <a:pPr algn="r"/>
            <a:r>
              <a:rPr lang="he-IL" sz="3600" b="1" dirty="0"/>
              <a:t>הרכבת פיצ'רים – </a:t>
            </a:r>
            <a:r>
              <a:rPr lang="en-US" sz="3600" b="1" dirty="0"/>
              <a:t>VectorAssembler</a:t>
            </a:r>
            <a:r>
              <a:rPr lang="he-IL" sz="3600" b="1" dirty="0"/>
              <a:t> </a:t>
            </a:r>
          </a:p>
        </p:txBody>
      </p:sp>
      <p:sp>
        <p:nvSpPr>
          <p:cNvPr id="9" name="תיבת טקסט 8">
            <a:extLst>
              <a:ext uri="{FF2B5EF4-FFF2-40B4-BE49-F238E27FC236}">
                <a16:creationId xmlns:a16="http://schemas.microsoft.com/office/drawing/2014/main" id="{24814B92-38E7-1F23-D14E-D2053C57C8BE}"/>
              </a:ext>
            </a:extLst>
          </p:cNvPr>
          <p:cNvSpPr txBox="1"/>
          <p:nvPr/>
        </p:nvSpPr>
        <p:spPr>
          <a:xfrm>
            <a:off x="1783131" y="1054211"/>
            <a:ext cx="9931792" cy="707886"/>
          </a:xfrm>
          <a:prstGeom prst="rect">
            <a:avLst/>
          </a:prstGeom>
          <a:noFill/>
        </p:spPr>
        <p:txBody>
          <a:bodyPr wrap="square" rtlCol="1">
            <a:spAutoFit/>
          </a:bodyPr>
          <a:lstStyle/>
          <a:p>
            <a:r>
              <a:rPr lang="en-US" sz="2000" b="1" dirty="0">
                <a:solidFill>
                  <a:schemeClr val="accent3"/>
                </a:solidFill>
                <a:latin typeface="Aptos ExtraBold" panose="020B0004020202020204" pitchFamily="34" charset="0"/>
              </a:rPr>
              <a:t>VectorAssembler</a:t>
            </a:r>
            <a:r>
              <a:rPr lang="he-IL" sz="2000" dirty="0">
                <a:latin typeface="Aptos ExtraBold" panose="020B0004020202020204" pitchFamily="34" charset="0"/>
              </a:rPr>
              <a:t> הוא </a:t>
            </a:r>
            <a:r>
              <a:rPr lang="en-US" sz="2000" dirty="0">
                <a:latin typeface="Aptos ExtraBold" panose="020B0004020202020204" pitchFamily="34" charset="0"/>
              </a:rPr>
              <a:t>Transformer</a:t>
            </a:r>
            <a:r>
              <a:rPr lang="he-IL" sz="2000" dirty="0">
                <a:latin typeface="Aptos ExtraBold" panose="020B0004020202020204" pitchFamily="34" charset="0"/>
              </a:rPr>
              <a:t> המעביר את כל עמודות הפיצ'רים ב-</a:t>
            </a:r>
            <a:r>
              <a:rPr lang="en-US" sz="2000" dirty="0">
                <a:latin typeface="Aptos ExtraBold" panose="020B0004020202020204" pitchFamily="34" charset="0"/>
              </a:rPr>
              <a:t>dataframe</a:t>
            </a:r>
            <a:r>
              <a:rPr lang="he-IL" sz="2000" dirty="0">
                <a:latin typeface="Aptos ExtraBold" panose="020B0004020202020204" pitchFamily="34" charset="0"/>
              </a:rPr>
              <a:t> להצגה וקטורית של עמודה אחת ב-</a:t>
            </a:r>
            <a:r>
              <a:rPr lang="en-US" sz="2000" dirty="0">
                <a:latin typeface="Aptos ExtraBold" panose="020B0004020202020204" pitchFamily="34" charset="0"/>
              </a:rPr>
              <a:t>dataframe</a:t>
            </a:r>
            <a:r>
              <a:rPr lang="he-IL" sz="2000" dirty="0">
                <a:latin typeface="Aptos ExtraBold" panose="020B0004020202020204" pitchFamily="34" charset="0"/>
              </a:rPr>
              <a:t> אחר.</a:t>
            </a:r>
          </a:p>
        </p:txBody>
      </p:sp>
      <p:sp>
        <p:nvSpPr>
          <p:cNvPr id="10" name="תיבת טקסט 9">
            <a:extLst>
              <a:ext uri="{FF2B5EF4-FFF2-40B4-BE49-F238E27FC236}">
                <a16:creationId xmlns:a16="http://schemas.microsoft.com/office/drawing/2014/main" id="{C4DD6EDE-ACA3-17C9-1ABF-192CAA4F51C9}"/>
              </a:ext>
            </a:extLst>
          </p:cNvPr>
          <p:cNvSpPr txBox="1"/>
          <p:nvPr/>
        </p:nvSpPr>
        <p:spPr>
          <a:xfrm>
            <a:off x="4914778" y="1973468"/>
            <a:ext cx="6859881" cy="369332"/>
          </a:xfrm>
          <a:prstGeom prst="rect">
            <a:avLst/>
          </a:prstGeom>
          <a:noFill/>
        </p:spPr>
        <p:txBody>
          <a:bodyPr wrap="square" rtlCol="1">
            <a:spAutoFit/>
          </a:bodyPr>
          <a:lstStyle/>
          <a:p>
            <a:r>
              <a:rPr lang="he-IL" b="1" dirty="0">
                <a:latin typeface="Aptos ExtraBold" panose="020B0004020202020204" pitchFamily="34" charset="0"/>
              </a:rPr>
              <a:t> כיצד משפיע הגיל והניסון בעבודה על המשכורת?</a:t>
            </a:r>
          </a:p>
        </p:txBody>
      </p:sp>
      <p:graphicFrame>
        <p:nvGraphicFramePr>
          <p:cNvPr id="11" name="טבלה 10">
            <a:extLst>
              <a:ext uri="{FF2B5EF4-FFF2-40B4-BE49-F238E27FC236}">
                <a16:creationId xmlns:a16="http://schemas.microsoft.com/office/drawing/2014/main" id="{84274561-6438-3841-4CAF-C1FD28940C36}"/>
              </a:ext>
            </a:extLst>
          </p:cNvPr>
          <p:cNvGraphicFramePr>
            <a:graphicFrameLocks noGrp="1"/>
          </p:cNvGraphicFramePr>
          <p:nvPr>
            <p:extLst>
              <p:ext uri="{D42A27DB-BD31-4B8C-83A1-F6EECF244321}">
                <p14:modId xmlns:p14="http://schemas.microsoft.com/office/powerpoint/2010/main" val="1486693035"/>
              </p:ext>
            </p:extLst>
          </p:nvPr>
        </p:nvGraphicFramePr>
        <p:xfrm>
          <a:off x="3586923" y="2472182"/>
          <a:ext cx="8128000" cy="184912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2184494461"/>
                    </a:ext>
                  </a:extLst>
                </a:gridCol>
                <a:gridCol w="2032000">
                  <a:extLst>
                    <a:ext uri="{9D8B030D-6E8A-4147-A177-3AD203B41FA5}">
                      <a16:colId xmlns:a16="http://schemas.microsoft.com/office/drawing/2014/main" val="4128260735"/>
                    </a:ext>
                  </a:extLst>
                </a:gridCol>
                <a:gridCol w="2032000">
                  <a:extLst>
                    <a:ext uri="{9D8B030D-6E8A-4147-A177-3AD203B41FA5}">
                      <a16:colId xmlns:a16="http://schemas.microsoft.com/office/drawing/2014/main" val="2766804285"/>
                    </a:ext>
                  </a:extLst>
                </a:gridCol>
                <a:gridCol w="2032000">
                  <a:extLst>
                    <a:ext uri="{9D8B030D-6E8A-4147-A177-3AD203B41FA5}">
                      <a16:colId xmlns:a16="http://schemas.microsoft.com/office/drawing/2014/main" val="3627165646"/>
                    </a:ext>
                  </a:extLst>
                </a:gridCol>
              </a:tblGrid>
              <a:tr h="0">
                <a:tc>
                  <a:txBody>
                    <a:bodyPr/>
                    <a:lstStyle/>
                    <a:p>
                      <a:pPr rtl="1"/>
                      <a:r>
                        <a:rPr lang="en-US" dirty="0"/>
                        <a:t>salary</a:t>
                      </a:r>
                      <a:endParaRPr lang="he-IL" dirty="0"/>
                    </a:p>
                  </a:txBody>
                  <a:tcPr/>
                </a:tc>
                <a:tc>
                  <a:txBody>
                    <a:bodyPr/>
                    <a:lstStyle/>
                    <a:p>
                      <a:pPr rtl="1"/>
                      <a:r>
                        <a:rPr lang="en-US" dirty="0"/>
                        <a:t>experience</a:t>
                      </a:r>
                      <a:endParaRPr lang="he-IL" dirty="0"/>
                    </a:p>
                  </a:txBody>
                  <a:tcPr/>
                </a:tc>
                <a:tc>
                  <a:txBody>
                    <a:bodyPr/>
                    <a:lstStyle/>
                    <a:p>
                      <a:pPr rtl="1"/>
                      <a:r>
                        <a:rPr lang="en-US" dirty="0"/>
                        <a:t>age</a:t>
                      </a:r>
                      <a:endParaRPr lang="he-IL" dirty="0"/>
                    </a:p>
                  </a:txBody>
                  <a:tcPr/>
                </a:tc>
                <a:tc>
                  <a:txBody>
                    <a:bodyPr/>
                    <a:lstStyle/>
                    <a:p>
                      <a:pPr rtl="1"/>
                      <a:r>
                        <a:rPr lang="en-US" dirty="0"/>
                        <a:t>id</a:t>
                      </a:r>
                      <a:endParaRPr lang="he-IL" dirty="0"/>
                    </a:p>
                  </a:txBody>
                  <a:tcPr/>
                </a:tc>
                <a:extLst>
                  <a:ext uri="{0D108BD9-81ED-4DB2-BD59-A6C34878D82A}">
                    <a16:rowId xmlns:a16="http://schemas.microsoft.com/office/drawing/2014/main" val="1604618212"/>
                  </a:ext>
                </a:extLst>
              </a:tr>
              <a:tr h="370840">
                <a:tc>
                  <a:txBody>
                    <a:bodyPr/>
                    <a:lstStyle/>
                    <a:p>
                      <a:pPr rtl="1"/>
                      <a:r>
                        <a:rPr lang="en-US" dirty="0"/>
                        <a:t>20000</a:t>
                      </a:r>
                      <a:endParaRPr lang="he-IL" dirty="0"/>
                    </a:p>
                  </a:txBody>
                  <a:tcPr/>
                </a:tc>
                <a:tc>
                  <a:txBody>
                    <a:bodyPr/>
                    <a:lstStyle/>
                    <a:p>
                      <a:pPr rtl="1"/>
                      <a:r>
                        <a:rPr lang="en-US" dirty="0"/>
                        <a:t>3</a:t>
                      </a:r>
                      <a:endParaRPr lang="he-IL" dirty="0"/>
                    </a:p>
                  </a:txBody>
                  <a:tcPr/>
                </a:tc>
                <a:tc>
                  <a:txBody>
                    <a:bodyPr/>
                    <a:lstStyle/>
                    <a:p>
                      <a:pPr rtl="1"/>
                      <a:r>
                        <a:rPr lang="en-US" dirty="0"/>
                        <a:t>27</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1977890593"/>
                  </a:ext>
                </a:extLst>
              </a:tr>
              <a:tr h="370840">
                <a:tc>
                  <a:txBody>
                    <a:bodyPr/>
                    <a:lstStyle/>
                    <a:p>
                      <a:pPr rtl="1"/>
                      <a:r>
                        <a:rPr lang="en-US" dirty="0"/>
                        <a:t>22500</a:t>
                      </a:r>
                      <a:endParaRPr lang="he-IL" dirty="0"/>
                    </a:p>
                  </a:txBody>
                  <a:tcPr/>
                </a:tc>
                <a:tc>
                  <a:txBody>
                    <a:bodyPr/>
                    <a:lstStyle/>
                    <a:p>
                      <a:pPr rtl="1"/>
                      <a:r>
                        <a:rPr lang="en-US" dirty="0"/>
                        <a:t>4</a:t>
                      </a:r>
                      <a:endParaRPr lang="he-IL" dirty="0"/>
                    </a:p>
                  </a:txBody>
                  <a:tcPr/>
                </a:tc>
                <a:tc>
                  <a:txBody>
                    <a:bodyPr/>
                    <a:lstStyle/>
                    <a:p>
                      <a:pPr rtl="1"/>
                      <a:r>
                        <a:rPr lang="en-US" dirty="0"/>
                        <a:t>29</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251778953"/>
                  </a:ext>
                </a:extLst>
              </a:tr>
              <a:tr h="370840">
                <a:tc>
                  <a:txBody>
                    <a:bodyPr/>
                    <a:lstStyle/>
                    <a:p>
                      <a:pPr rtl="1"/>
                      <a:r>
                        <a:rPr lang="en-US" dirty="0"/>
                        <a:t>18500</a:t>
                      </a:r>
                      <a:endParaRPr lang="he-IL" dirty="0"/>
                    </a:p>
                  </a:txBody>
                  <a:tcPr/>
                </a:tc>
                <a:tc>
                  <a:txBody>
                    <a:bodyPr/>
                    <a:lstStyle/>
                    <a:p>
                      <a:pPr rtl="1"/>
                      <a:r>
                        <a:rPr lang="en-US" dirty="0"/>
                        <a:t>3</a:t>
                      </a:r>
                      <a:endParaRPr lang="he-IL" dirty="0"/>
                    </a:p>
                  </a:txBody>
                  <a:tcPr/>
                </a:tc>
                <a:tc>
                  <a:txBody>
                    <a:bodyPr/>
                    <a:lstStyle/>
                    <a:p>
                      <a:pPr rtl="1"/>
                      <a:r>
                        <a:rPr lang="en-US" dirty="0"/>
                        <a:t>29</a:t>
                      </a:r>
                      <a:endParaRPr lang="he-IL" dirty="0"/>
                    </a:p>
                  </a:txBody>
                  <a:tcPr/>
                </a:tc>
                <a:tc>
                  <a:txBody>
                    <a:bodyPr/>
                    <a:lstStyle/>
                    <a:p>
                      <a:pPr rtl="1"/>
                      <a:r>
                        <a:rPr lang="en-US" dirty="0"/>
                        <a:t>2</a:t>
                      </a:r>
                      <a:endParaRPr lang="he-IL" dirty="0"/>
                    </a:p>
                  </a:txBody>
                  <a:tcPr/>
                </a:tc>
                <a:extLst>
                  <a:ext uri="{0D108BD9-81ED-4DB2-BD59-A6C34878D82A}">
                    <a16:rowId xmlns:a16="http://schemas.microsoft.com/office/drawing/2014/main" val="1133757278"/>
                  </a:ext>
                </a:extLst>
              </a:tr>
              <a:tr h="370840">
                <a:tc>
                  <a:txBody>
                    <a:bodyPr/>
                    <a:lstStyle/>
                    <a:p>
                      <a:pPr rtl="1"/>
                      <a:r>
                        <a:rPr lang="en-US" dirty="0"/>
                        <a:t>15000</a:t>
                      </a:r>
                      <a:endParaRPr lang="he-IL" dirty="0"/>
                    </a:p>
                  </a:txBody>
                  <a:tcPr/>
                </a:tc>
                <a:tc>
                  <a:txBody>
                    <a:bodyPr/>
                    <a:lstStyle/>
                    <a:p>
                      <a:pPr rtl="1"/>
                      <a:r>
                        <a:rPr lang="en-US" dirty="0"/>
                        <a:t>1</a:t>
                      </a:r>
                      <a:endParaRPr lang="he-IL" dirty="0"/>
                    </a:p>
                  </a:txBody>
                  <a:tcPr/>
                </a:tc>
                <a:tc>
                  <a:txBody>
                    <a:bodyPr/>
                    <a:lstStyle/>
                    <a:p>
                      <a:pPr rtl="1"/>
                      <a:r>
                        <a:rPr lang="en-US" dirty="0"/>
                        <a:t>31</a:t>
                      </a:r>
                      <a:endParaRPr lang="he-IL" dirty="0"/>
                    </a:p>
                  </a:txBody>
                  <a:tcPr/>
                </a:tc>
                <a:tc>
                  <a:txBody>
                    <a:bodyPr/>
                    <a:lstStyle/>
                    <a:p>
                      <a:pPr rtl="1"/>
                      <a:r>
                        <a:rPr lang="en-US" dirty="0"/>
                        <a:t>3</a:t>
                      </a:r>
                      <a:endParaRPr lang="he-IL" dirty="0"/>
                    </a:p>
                  </a:txBody>
                  <a:tcPr/>
                </a:tc>
                <a:extLst>
                  <a:ext uri="{0D108BD9-81ED-4DB2-BD59-A6C34878D82A}">
                    <a16:rowId xmlns:a16="http://schemas.microsoft.com/office/drawing/2014/main" val="2816814462"/>
                  </a:ext>
                </a:extLst>
              </a:tr>
            </a:tbl>
          </a:graphicData>
        </a:graphic>
      </p:graphicFrame>
      <p:sp>
        <p:nvSpPr>
          <p:cNvPr id="12" name="תיבת טקסט 11">
            <a:extLst>
              <a:ext uri="{FF2B5EF4-FFF2-40B4-BE49-F238E27FC236}">
                <a16:creationId xmlns:a16="http://schemas.microsoft.com/office/drawing/2014/main" id="{72E2384C-6712-0BA3-F989-22924905B3C8}"/>
              </a:ext>
            </a:extLst>
          </p:cNvPr>
          <p:cNvSpPr txBox="1"/>
          <p:nvPr/>
        </p:nvSpPr>
        <p:spPr>
          <a:xfrm>
            <a:off x="4855042" y="4450684"/>
            <a:ext cx="6859881" cy="400110"/>
          </a:xfrm>
          <a:prstGeom prst="rect">
            <a:avLst/>
          </a:prstGeom>
          <a:noFill/>
        </p:spPr>
        <p:txBody>
          <a:bodyPr wrap="square" rtlCol="1">
            <a:spAutoFit/>
          </a:bodyPr>
          <a:lstStyle/>
          <a:p>
            <a:r>
              <a:rPr lang="he-IL" sz="2000" dirty="0">
                <a:latin typeface="Amasis MT Pro Black" panose="02040A04050005020304" pitchFamily="18" charset="0"/>
              </a:rPr>
              <a:t>יצירת </a:t>
            </a:r>
            <a:r>
              <a:rPr lang="en-US" sz="2000" dirty="0">
                <a:latin typeface="Amasis MT Pro Black" panose="02040A04050005020304" pitchFamily="18" charset="0"/>
              </a:rPr>
              <a:t>VectorAssembler</a:t>
            </a:r>
            <a:r>
              <a:rPr lang="he-IL" sz="2000" dirty="0">
                <a:latin typeface="Amasis MT Pro Black" panose="02040A04050005020304" pitchFamily="18" charset="0"/>
              </a:rPr>
              <a:t> בשם </a:t>
            </a:r>
            <a:r>
              <a:rPr lang="en-US" sz="2000" dirty="0">
                <a:latin typeface="Amasis MT Pro Black" panose="02040A04050005020304" pitchFamily="18" charset="0"/>
              </a:rPr>
              <a:t>Features</a:t>
            </a:r>
            <a:r>
              <a:rPr lang="he-IL" sz="2000" dirty="0">
                <a:latin typeface="Amasis MT Pro Black" panose="02040A04050005020304" pitchFamily="18" charset="0"/>
              </a:rPr>
              <a:t> </a:t>
            </a:r>
          </a:p>
        </p:txBody>
      </p:sp>
      <p:graphicFrame>
        <p:nvGraphicFramePr>
          <p:cNvPr id="13" name="טבלה 12">
            <a:extLst>
              <a:ext uri="{FF2B5EF4-FFF2-40B4-BE49-F238E27FC236}">
                <a16:creationId xmlns:a16="http://schemas.microsoft.com/office/drawing/2014/main" id="{D8C74C50-E6BE-C740-CC66-BF71EA62663E}"/>
              </a:ext>
            </a:extLst>
          </p:cNvPr>
          <p:cNvGraphicFramePr>
            <a:graphicFrameLocks noGrp="1"/>
          </p:cNvGraphicFramePr>
          <p:nvPr>
            <p:extLst>
              <p:ext uri="{D42A27DB-BD31-4B8C-83A1-F6EECF244321}">
                <p14:modId xmlns:p14="http://schemas.microsoft.com/office/powerpoint/2010/main" val="2970616836"/>
              </p:ext>
            </p:extLst>
          </p:nvPr>
        </p:nvGraphicFramePr>
        <p:xfrm>
          <a:off x="6808763" y="4890935"/>
          <a:ext cx="4906160" cy="1854200"/>
        </p:xfrm>
        <a:graphic>
          <a:graphicData uri="http://schemas.openxmlformats.org/drawingml/2006/table">
            <a:tbl>
              <a:tblPr rtl="1" firstRow="1" bandRow="1">
                <a:tableStyleId>{5C22544A-7EE6-4342-B048-85BDC9FD1C3A}</a:tableStyleId>
              </a:tblPr>
              <a:tblGrid>
                <a:gridCol w="4906160">
                  <a:extLst>
                    <a:ext uri="{9D8B030D-6E8A-4147-A177-3AD203B41FA5}">
                      <a16:colId xmlns:a16="http://schemas.microsoft.com/office/drawing/2014/main" val="1136004095"/>
                    </a:ext>
                  </a:extLst>
                </a:gridCol>
              </a:tblGrid>
              <a:tr h="370840">
                <a:tc>
                  <a:txBody>
                    <a:bodyPr/>
                    <a:lstStyle/>
                    <a:p>
                      <a:pPr algn="ctr" rtl="1"/>
                      <a:r>
                        <a:rPr lang="en-US" dirty="0"/>
                        <a:t>Features</a:t>
                      </a:r>
                      <a:endParaRPr lang="he-IL" dirty="0"/>
                    </a:p>
                  </a:txBody>
                  <a:tcPr/>
                </a:tc>
                <a:extLst>
                  <a:ext uri="{0D108BD9-81ED-4DB2-BD59-A6C34878D82A}">
                    <a16:rowId xmlns:a16="http://schemas.microsoft.com/office/drawing/2014/main" val="2255998359"/>
                  </a:ext>
                </a:extLst>
              </a:tr>
              <a:tr h="370840">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dirty="0"/>
                        <a:t>[27,3]</a:t>
                      </a:r>
                      <a:endParaRPr lang="he-IL" dirty="0"/>
                    </a:p>
                  </a:txBody>
                  <a:tcPr/>
                </a:tc>
                <a:extLst>
                  <a:ext uri="{0D108BD9-81ED-4DB2-BD59-A6C34878D82A}">
                    <a16:rowId xmlns:a16="http://schemas.microsoft.com/office/drawing/2014/main" val="3466305600"/>
                  </a:ext>
                </a:extLst>
              </a:tr>
              <a:tr h="370840">
                <a:tc>
                  <a:txBody>
                    <a:bodyPr/>
                    <a:lstStyle/>
                    <a:p>
                      <a:pPr algn="ctr" rtl="1"/>
                      <a:r>
                        <a:rPr lang="en-US" dirty="0"/>
                        <a:t>[29,4]</a:t>
                      </a:r>
                      <a:endParaRPr lang="he-IL" dirty="0"/>
                    </a:p>
                  </a:txBody>
                  <a:tcPr/>
                </a:tc>
                <a:extLst>
                  <a:ext uri="{0D108BD9-81ED-4DB2-BD59-A6C34878D82A}">
                    <a16:rowId xmlns:a16="http://schemas.microsoft.com/office/drawing/2014/main" val="918626080"/>
                  </a:ext>
                </a:extLst>
              </a:tr>
              <a:tr h="370840">
                <a:tc>
                  <a:txBody>
                    <a:bodyPr/>
                    <a:lstStyle/>
                    <a:p>
                      <a:pPr algn="ctr" rtl="1"/>
                      <a:r>
                        <a:rPr lang="en-US" dirty="0"/>
                        <a:t>[29,3]</a:t>
                      </a:r>
                    </a:p>
                  </a:txBody>
                  <a:tcPr/>
                </a:tc>
                <a:extLst>
                  <a:ext uri="{0D108BD9-81ED-4DB2-BD59-A6C34878D82A}">
                    <a16:rowId xmlns:a16="http://schemas.microsoft.com/office/drawing/2014/main" val="1658021264"/>
                  </a:ext>
                </a:extLst>
              </a:tr>
              <a:tr h="370840">
                <a:tc>
                  <a:txBody>
                    <a:bodyPr/>
                    <a:lstStyle/>
                    <a:p>
                      <a:pPr algn="ctr" rtl="1"/>
                      <a:r>
                        <a:rPr lang="en-US" dirty="0"/>
                        <a:t>[31,1]</a:t>
                      </a:r>
                      <a:endParaRPr lang="he-IL" dirty="0"/>
                    </a:p>
                  </a:txBody>
                  <a:tcPr/>
                </a:tc>
                <a:extLst>
                  <a:ext uri="{0D108BD9-81ED-4DB2-BD59-A6C34878D82A}">
                    <a16:rowId xmlns:a16="http://schemas.microsoft.com/office/drawing/2014/main" val="3833412545"/>
                  </a:ext>
                </a:extLst>
              </a:tr>
            </a:tbl>
          </a:graphicData>
        </a:graphic>
      </p:graphicFrame>
      <p:sp>
        <p:nvSpPr>
          <p:cNvPr id="14" name="תיבת טקסט 13">
            <a:extLst>
              <a:ext uri="{FF2B5EF4-FFF2-40B4-BE49-F238E27FC236}">
                <a16:creationId xmlns:a16="http://schemas.microsoft.com/office/drawing/2014/main" id="{9539459A-915C-1AED-6D80-FBBE6B4B7C34}"/>
              </a:ext>
            </a:extLst>
          </p:cNvPr>
          <p:cNvSpPr txBox="1"/>
          <p:nvPr/>
        </p:nvSpPr>
        <p:spPr>
          <a:xfrm>
            <a:off x="-1776007" y="4425069"/>
            <a:ext cx="6859881" cy="400110"/>
          </a:xfrm>
          <a:prstGeom prst="rect">
            <a:avLst/>
          </a:prstGeom>
          <a:noFill/>
        </p:spPr>
        <p:txBody>
          <a:bodyPr wrap="square" rtlCol="1">
            <a:spAutoFit/>
          </a:bodyPr>
          <a:lstStyle/>
          <a:p>
            <a:r>
              <a:rPr lang="he-IL" sz="2000" b="1" dirty="0">
                <a:latin typeface="Aptos ExtraBold" panose="020B0004020202020204" pitchFamily="34" charset="0"/>
              </a:rPr>
              <a:t>עמודת הפיצ'רים וה-</a:t>
            </a:r>
            <a:r>
              <a:rPr lang="en-US" sz="2000" b="1" dirty="0">
                <a:latin typeface="Aptos ExtraBold" panose="020B0004020202020204" pitchFamily="34" charset="0"/>
              </a:rPr>
              <a:t>label</a:t>
            </a:r>
            <a:r>
              <a:rPr lang="he-IL" sz="2000" b="1" dirty="0">
                <a:latin typeface="Aptos ExtraBold" panose="020B0004020202020204" pitchFamily="34" charset="0"/>
              </a:rPr>
              <a:t> </a:t>
            </a:r>
          </a:p>
        </p:txBody>
      </p:sp>
      <p:graphicFrame>
        <p:nvGraphicFramePr>
          <p:cNvPr id="15" name="טבלה 14">
            <a:extLst>
              <a:ext uri="{FF2B5EF4-FFF2-40B4-BE49-F238E27FC236}">
                <a16:creationId xmlns:a16="http://schemas.microsoft.com/office/drawing/2014/main" id="{5CBFE8D6-918F-B5D1-B06F-5162BAB5F54D}"/>
              </a:ext>
            </a:extLst>
          </p:cNvPr>
          <p:cNvGraphicFramePr>
            <a:graphicFrameLocks noGrp="1"/>
          </p:cNvGraphicFramePr>
          <p:nvPr>
            <p:extLst>
              <p:ext uri="{D42A27DB-BD31-4B8C-83A1-F6EECF244321}">
                <p14:modId xmlns:p14="http://schemas.microsoft.com/office/powerpoint/2010/main" val="3302264313"/>
              </p:ext>
            </p:extLst>
          </p:nvPr>
        </p:nvGraphicFramePr>
        <p:xfrm>
          <a:off x="1653934" y="4876689"/>
          <a:ext cx="4064000" cy="185420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2414686481"/>
                    </a:ext>
                  </a:extLst>
                </a:gridCol>
                <a:gridCol w="2032000">
                  <a:extLst>
                    <a:ext uri="{9D8B030D-6E8A-4147-A177-3AD203B41FA5}">
                      <a16:colId xmlns:a16="http://schemas.microsoft.com/office/drawing/2014/main" val="1136004095"/>
                    </a:ext>
                  </a:extLst>
                </a:gridCol>
              </a:tblGrid>
              <a:tr h="370840">
                <a:tc>
                  <a:txBody>
                    <a:bodyPr/>
                    <a:lstStyle/>
                    <a:p>
                      <a:pPr algn="ctr" rtl="1"/>
                      <a:r>
                        <a:rPr lang="en-US" dirty="0"/>
                        <a:t>label</a:t>
                      </a:r>
                      <a:endParaRPr lang="he-IL" dirty="0"/>
                    </a:p>
                  </a:txBody>
                  <a:tcPr/>
                </a:tc>
                <a:tc>
                  <a:txBody>
                    <a:bodyPr/>
                    <a:lstStyle/>
                    <a:p>
                      <a:pPr algn="ctr" rtl="1"/>
                      <a:r>
                        <a:rPr lang="en-US" dirty="0"/>
                        <a:t>Features</a:t>
                      </a:r>
                      <a:endParaRPr lang="he-IL" dirty="0"/>
                    </a:p>
                  </a:txBody>
                  <a:tcPr/>
                </a:tc>
                <a:extLst>
                  <a:ext uri="{0D108BD9-81ED-4DB2-BD59-A6C34878D82A}">
                    <a16:rowId xmlns:a16="http://schemas.microsoft.com/office/drawing/2014/main" val="2255998359"/>
                  </a:ext>
                </a:extLst>
              </a:tr>
              <a:tr h="370840">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dirty="0"/>
                        <a:t>20000</a:t>
                      </a:r>
                      <a:endParaRPr lang="he-IL"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dirty="0"/>
                        <a:t>[27,3]</a:t>
                      </a:r>
                      <a:endParaRPr lang="he-IL" dirty="0"/>
                    </a:p>
                  </a:txBody>
                  <a:tcPr/>
                </a:tc>
                <a:extLst>
                  <a:ext uri="{0D108BD9-81ED-4DB2-BD59-A6C34878D82A}">
                    <a16:rowId xmlns:a16="http://schemas.microsoft.com/office/drawing/2014/main" val="3466305600"/>
                  </a:ext>
                </a:extLst>
              </a:tr>
              <a:tr h="370840">
                <a:tc>
                  <a:txBody>
                    <a:bodyPr/>
                    <a:lstStyle/>
                    <a:p>
                      <a:pPr algn="ctr" rtl="1"/>
                      <a:r>
                        <a:rPr lang="en-US" dirty="0"/>
                        <a:t>22500</a:t>
                      </a:r>
                      <a:endParaRPr lang="he-IL" dirty="0"/>
                    </a:p>
                  </a:txBody>
                  <a:tcPr/>
                </a:tc>
                <a:tc>
                  <a:txBody>
                    <a:bodyPr/>
                    <a:lstStyle/>
                    <a:p>
                      <a:pPr algn="ctr" rtl="1"/>
                      <a:r>
                        <a:rPr lang="en-US" dirty="0"/>
                        <a:t>[29,4]</a:t>
                      </a:r>
                      <a:endParaRPr lang="he-IL" dirty="0"/>
                    </a:p>
                  </a:txBody>
                  <a:tcPr/>
                </a:tc>
                <a:extLst>
                  <a:ext uri="{0D108BD9-81ED-4DB2-BD59-A6C34878D82A}">
                    <a16:rowId xmlns:a16="http://schemas.microsoft.com/office/drawing/2014/main" val="918626080"/>
                  </a:ext>
                </a:extLst>
              </a:tr>
              <a:tr h="370840">
                <a:tc>
                  <a:txBody>
                    <a:bodyPr/>
                    <a:lstStyle/>
                    <a:p>
                      <a:pPr algn="ctr" rtl="1"/>
                      <a:r>
                        <a:rPr lang="en-US" dirty="0"/>
                        <a:t>18500</a:t>
                      </a:r>
                    </a:p>
                  </a:txBody>
                  <a:tcPr/>
                </a:tc>
                <a:tc>
                  <a:txBody>
                    <a:bodyPr/>
                    <a:lstStyle/>
                    <a:p>
                      <a:pPr algn="ctr" rtl="1"/>
                      <a:r>
                        <a:rPr lang="en-US" dirty="0"/>
                        <a:t>[29,3]</a:t>
                      </a:r>
                    </a:p>
                  </a:txBody>
                  <a:tcPr/>
                </a:tc>
                <a:extLst>
                  <a:ext uri="{0D108BD9-81ED-4DB2-BD59-A6C34878D82A}">
                    <a16:rowId xmlns:a16="http://schemas.microsoft.com/office/drawing/2014/main" val="1658021264"/>
                  </a:ext>
                </a:extLst>
              </a:tr>
              <a:tr h="370840">
                <a:tc>
                  <a:txBody>
                    <a:bodyPr/>
                    <a:lstStyle/>
                    <a:p>
                      <a:pPr algn="ctr" rtl="1"/>
                      <a:r>
                        <a:rPr lang="en-US" dirty="0"/>
                        <a:t>15000</a:t>
                      </a:r>
                      <a:endParaRPr lang="he-IL" dirty="0"/>
                    </a:p>
                  </a:txBody>
                  <a:tcPr/>
                </a:tc>
                <a:tc>
                  <a:txBody>
                    <a:bodyPr/>
                    <a:lstStyle/>
                    <a:p>
                      <a:pPr algn="ctr" rtl="1"/>
                      <a:r>
                        <a:rPr lang="en-US" dirty="0"/>
                        <a:t>[31,1]</a:t>
                      </a:r>
                      <a:endParaRPr lang="he-IL" dirty="0"/>
                    </a:p>
                  </a:txBody>
                  <a:tcPr/>
                </a:tc>
                <a:extLst>
                  <a:ext uri="{0D108BD9-81ED-4DB2-BD59-A6C34878D82A}">
                    <a16:rowId xmlns:a16="http://schemas.microsoft.com/office/drawing/2014/main" val="3833412545"/>
                  </a:ext>
                </a:extLst>
              </a:tr>
            </a:tbl>
          </a:graphicData>
        </a:graphic>
      </p:graphicFrame>
    </p:spTree>
    <p:extLst>
      <p:ext uri="{BB962C8B-B14F-4D97-AF65-F5344CB8AC3E}">
        <p14:creationId xmlns:p14="http://schemas.microsoft.com/office/powerpoint/2010/main" val="9375029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10201" y="0"/>
            <a:ext cx="9404723" cy="1400530"/>
          </a:xfrm>
        </p:spPr>
        <p:txBody>
          <a:bodyPr/>
          <a:lstStyle/>
          <a:p>
            <a:pPr algn="r"/>
            <a:r>
              <a:rPr lang="he-IL" sz="3600" b="1" dirty="0"/>
              <a:t>הרכבת פיצ'רים –  דוגמת קוד</a:t>
            </a:r>
          </a:p>
        </p:txBody>
      </p:sp>
      <p:pic>
        <p:nvPicPr>
          <p:cNvPr id="8" name="תמונה 7">
            <a:extLst>
              <a:ext uri="{FF2B5EF4-FFF2-40B4-BE49-F238E27FC236}">
                <a16:creationId xmlns:a16="http://schemas.microsoft.com/office/drawing/2014/main" id="{3EB7D1D9-155C-0B43-80CC-242684A1435A}"/>
              </a:ext>
            </a:extLst>
          </p:cNvPr>
          <p:cNvPicPr>
            <a:picLocks noChangeAspect="1"/>
          </p:cNvPicPr>
          <p:nvPr/>
        </p:nvPicPr>
        <p:blipFill rotWithShape="1">
          <a:blip r:embed="rId2"/>
          <a:srcRect l="26769" t="15983" r="32731" b="5619"/>
          <a:stretch/>
        </p:blipFill>
        <p:spPr>
          <a:xfrm>
            <a:off x="759656" y="604910"/>
            <a:ext cx="10955268" cy="6091311"/>
          </a:xfrm>
          <a:prstGeom prst="rect">
            <a:avLst/>
          </a:prstGeom>
        </p:spPr>
      </p:pic>
    </p:spTree>
    <p:extLst>
      <p:ext uri="{BB962C8B-B14F-4D97-AF65-F5344CB8AC3E}">
        <p14:creationId xmlns:p14="http://schemas.microsoft.com/office/powerpoint/2010/main" val="31911567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10201" y="0"/>
            <a:ext cx="9404723" cy="1400530"/>
          </a:xfrm>
        </p:spPr>
        <p:txBody>
          <a:bodyPr/>
          <a:lstStyle/>
          <a:p>
            <a:pPr algn="r"/>
            <a:r>
              <a:rPr lang="he-IL" sz="3600" b="1" dirty="0"/>
              <a:t>קידוד משתנים קטגוריאליים</a:t>
            </a:r>
          </a:p>
        </p:txBody>
      </p:sp>
      <p:sp>
        <p:nvSpPr>
          <p:cNvPr id="3" name="תיבת טקסט 2">
            <a:extLst>
              <a:ext uri="{FF2B5EF4-FFF2-40B4-BE49-F238E27FC236}">
                <a16:creationId xmlns:a16="http://schemas.microsoft.com/office/drawing/2014/main" id="{2A22D1AA-50B2-4097-001A-F9F7BCB62FAF}"/>
              </a:ext>
            </a:extLst>
          </p:cNvPr>
          <p:cNvSpPr txBox="1"/>
          <p:nvPr/>
        </p:nvSpPr>
        <p:spPr>
          <a:xfrm>
            <a:off x="1780071" y="700265"/>
            <a:ext cx="9833115" cy="5909310"/>
          </a:xfrm>
          <a:prstGeom prst="rect">
            <a:avLst/>
          </a:prstGeom>
          <a:noFill/>
        </p:spPr>
        <p:txBody>
          <a:bodyPr wrap="square" rtlCol="1">
            <a:spAutoFit/>
          </a:bodyPr>
          <a:lstStyle/>
          <a:p>
            <a:endParaRPr lang="he-IL" sz="2000" dirty="0">
              <a:latin typeface="Amasis MT Pro Black" panose="02040A04050005020304" pitchFamily="18" charset="0"/>
              <a:cs typeface="Aharoni" panose="02010803020104030203" pitchFamily="2" charset="-79"/>
            </a:endParaRPr>
          </a:p>
          <a:p>
            <a:r>
              <a:rPr lang="en-US" sz="2000" b="1" u="sng" dirty="0">
                <a:solidFill>
                  <a:srgbClr val="FFFF00"/>
                </a:solidFill>
                <a:latin typeface="Amasis MT Pro Black" panose="02040A04050005020304" pitchFamily="18" charset="0"/>
                <a:cs typeface="Aharoni" panose="02010803020104030203" pitchFamily="2" charset="-79"/>
              </a:rPr>
              <a:t>StringIndexer</a:t>
            </a:r>
            <a:r>
              <a:rPr lang="he-IL" sz="2000" dirty="0">
                <a:latin typeface="Amasis MT Pro Black" panose="02040A04050005020304" pitchFamily="18" charset="0"/>
                <a:cs typeface="Aharoni" panose="02010803020104030203" pitchFamily="2" charset="-79"/>
              </a:rPr>
              <a:t> – </a:t>
            </a:r>
            <a:r>
              <a:rPr lang="he-IL" sz="2000" dirty="0">
                <a:latin typeface="Amasis MT Pro Black" panose="02040A04050005020304" pitchFamily="18" charset="0"/>
                <a:ea typeface="ADLaM Display" panose="02010000000000000000" pitchFamily="2" charset="0"/>
                <a:cs typeface="Aharoni" panose="02010803020104030203" pitchFamily="2" charset="-79"/>
              </a:rPr>
              <a:t>טרנספורמר המשמש להמיר עמודות של משתנים קטגוריאליים לעמודה מספרית. הוא מקצה אינדקס מספרי ייחודי לכל קטגוריה נפרדת בעמודת הקלט. למשל עמודה של צבע שמכילה: אדום, כחול, ירוק וברצונך להמיר אותם לפורמט מספרי.</a:t>
            </a:r>
            <a:r>
              <a:rPr lang="en-US" sz="2000" dirty="0">
                <a:latin typeface="Amasis MT Pro Black" panose="02040A04050005020304" pitchFamily="18" charset="0"/>
                <a:ea typeface="ADLaM Display" panose="02010000000000000000" pitchFamily="2" charset="0"/>
                <a:cs typeface="ADLaM Display" panose="02010000000000000000" pitchFamily="2" charset="0"/>
              </a:rPr>
              <a:t> </a:t>
            </a:r>
            <a:r>
              <a:rPr lang="he-IL" sz="2000" dirty="0">
                <a:latin typeface="Amasis MT Pro Black" panose="02040A04050005020304" pitchFamily="18" charset="0"/>
                <a:ea typeface="ADLaM Display" panose="02010000000000000000" pitchFamily="2" charset="0"/>
                <a:cs typeface="Aharoni" panose="02010803020104030203" pitchFamily="2" charset="-79"/>
              </a:rPr>
              <a:t>באופן דיפולטיבי הכמות השכיחה ביותר של משתנה קטגוריאלי יקבל את אינדקס 0 והכמות הקטנה ביותר של משתנה קטגוריאלי יקבל את אינדקס </a:t>
            </a:r>
            <a:r>
              <a:rPr lang="en-US" sz="2000" dirty="0">
                <a:latin typeface="Amasis MT Pro Black" panose="02040A04050005020304" pitchFamily="18" charset="0"/>
                <a:ea typeface="ADLaM Display" panose="02010000000000000000" pitchFamily="2" charset="0"/>
                <a:cs typeface="ADLaM Display" panose="02010000000000000000" pitchFamily="2" charset="0"/>
              </a:rPr>
              <a:t>N-1</a:t>
            </a:r>
            <a:r>
              <a:rPr lang="he-IL" sz="2000" dirty="0">
                <a:latin typeface="Amasis MT Pro Black" panose="02040A04050005020304" pitchFamily="18" charset="0"/>
                <a:ea typeface="ADLaM Display" panose="02010000000000000000" pitchFamily="2" charset="0"/>
                <a:cs typeface="Aharoni" panose="02010803020104030203" pitchFamily="2" charset="-79"/>
              </a:rPr>
              <a:t> כאשר </a:t>
            </a:r>
            <a:r>
              <a:rPr lang="en-US" sz="2000" dirty="0">
                <a:latin typeface="Amasis MT Pro Black" panose="02040A04050005020304" pitchFamily="18" charset="0"/>
                <a:ea typeface="ADLaM Display" panose="02010000000000000000" pitchFamily="2" charset="0"/>
                <a:cs typeface="ADLaM Display" panose="02010000000000000000" pitchFamily="2" charset="0"/>
              </a:rPr>
              <a:t>N</a:t>
            </a:r>
            <a:r>
              <a:rPr lang="he-IL" sz="2000" dirty="0">
                <a:latin typeface="Amasis MT Pro Black" panose="02040A04050005020304" pitchFamily="18" charset="0"/>
                <a:ea typeface="ADLaM Display" panose="02010000000000000000" pitchFamily="2" charset="0"/>
                <a:cs typeface="Aharoni" panose="02010803020104030203" pitchFamily="2" charset="-79"/>
              </a:rPr>
              <a:t> הוא מספר המשתנים הקטגוריאליים בעמודה.</a:t>
            </a:r>
          </a:p>
          <a:p>
            <a:endParaRPr lang="he-IL" sz="2000" dirty="0">
              <a:latin typeface="Amasis MT Pro Black" panose="02040A04050005020304" pitchFamily="18" charset="0"/>
              <a:cs typeface="Aharoni" panose="02010803020104030203" pitchFamily="2" charset="-79"/>
            </a:endParaRPr>
          </a:p>
          <a:p>
            <a:r>
              <a:rPr lang="en-US" sz="2000" b="1" u="sng" dirty="0">
                <a:solidFill>
                  <a:srgbClr val="FFFF00"/>
                </a:solidFill>
                <a:latin typeface="Amasis MT Pro Black" panose="02040A04050005020304" pitchFamily="18" charset="0"/>
                <a:cs typeface="Aharoni" panose="02010803020104030203" pitchFamily="2" charset="-79"/>
              </a:rPr>
              <a:t>One Hot Encoding</a:t>
            </a:r>
            <a:r>
              <a:rPr lang="he-IL" sz="2000" dirty="0">
                <a:solidFill>
                  <a:srgbClr val="FFC000"/>
                </a:solidFill>
                <a:latin typeface="Amasis MT Pro Black" panose="02040A04050005020304" pitchFamily="18" charset="0"/>
                <a:cs typeface="Aharoni" panose="02010803020104030203" pitchFamily="2" charset="-79"/>
              </a:rPr>
              <a:t> </a:t>
            </a:r>
            <a:r>
              <a:rPr lang="he-IL" sz="2000" dirty="0">
                <a:latin typeface="Amasis MT Pro Black" panose="02040A04050005020304" pitchFamily="18" charset="0"/>
                <a:cs typeface="Aharoni" panose="02010803020104030203" pitchFamily="2" charset="-79"/>
              </a:rPr>
              <a:t>: </a:t>
            </a:r>
            <a:r>
              <a:rPr lang="he-IL" sz="2000" dirty="0">
                <a:latin typeface="Amasis MT Pro Black" panose="02040A04050005020304" pitchFamily="18" charset="0"/>
                <a:ea typeface="ADLaM Display" panose="02010000000000000000" pitchFamily="2" charset="0"/>
                <a:cs typeface="Aharoni" panose="02010803020104030203" pitchFamily="2" charset="-79"/>
              </a:rPr>
              <a:t>טכניקה זו ממירה את המשתנים הקטגוריאליים שבוצע עליהם שימוש ב-</a:t>
            </a:r>
            <a:r>
              <a:rPr lang="en-US" sz="2000" dirty="0">
                <a:latin typeface="Amasis MT Pro Black" panose="02040A04050005020304" pitchFamily="18" charset="0"/>
                <a:ea typeface="ADLaM Display" panose="02010000000000000000" pitchFamily="2" charset="0"/>
                <a:cs typeface="ADLaM Display" panose="02010000000000000000" pitchFamily="2" charset="0"/>
              </a:rPr>
              <a:t>StringIndexer</a:t>
            </a:r>
            <a:r>
              <a:rPr lang="he-IL" sz="2000" dirty="0">
                <a:latin typeface="Amasis MT Pro Black" panose="02040A04050005020304" pitchFamily="18" charset="0"/>
                <a:ea typeface="ADLaM Display" panose="02010000000000000000" pitchFamily="2" charset="0"/>
                <a:cs typeface="Aharoni" panose="02010803020104030203" pitchFamily="2" charset="-79"/>
              </a:rPr>
              <a:t> ומקודדת אותם לתוך וקטור בינארי של ערכים, כך שרק אלמנט אחד יקבל את הערך 1 וכל שאר הערכים יקבלו 0. </a:t>
            </a:r>
            <a:r>
              <a:rPr lang="en-US" sz="2000" dirty="0">
                <a:latin typeface="Amasis MT Pro Black" panose="02040A04050005020304" pitchFamily="18" charset="0"/>
                <a:ea typeface="ADLaM Display" panose="02010000000000000000" pitchFamily="2" charset="0"/>
                <a:cs typeface="ADLaM Display" panose="02010000000000000000" pitchFamily="2" charset="0"/>
              </a:rPr>
              <a:t>OHE</a:t>
            </a:r>
            <a:r>
              <a:rPr lang="he-IL" sz="2000" dirty="0">
                <a:latin typeface="Amasis MT Pro Black" panose="02040A04050005020304" pitchFamily="18" charset="0"/>
                <a:ea typeface="ADLaM Display" panose="02010000000000000000" pitchFamily="2" charset="0"/>
                <a:cs typeface="Aharoni" panose="02010803020104030203" pitchFamily="2" charset="-79"/>
              </a:rPr>
              <a:t> מקבל כפרמטר בוליאן בשם </a:t>
            </a:r>
            <a:r>
              <a:rPr lang="en-US" sz="2000" dirty="0">
                <a:latin typeface="Amasis MT Pro Black" panose="02040A04050005020304" pitchFamily="18" charset="0"/>
                <a:ea typeface="ADLaM Display" panose="02010000000000000000" pitchFamily="2" charset="0"/>
                <a:cs typeface="ADLaM Display" panose="02010000000000000000" pitchFamily="2" charset="0"/>
              </a:rPr>
              <a:t>dropLast</a:t>
            </a:r>
            <a:r>
              <a:rPr lang="he-IL" sz="2000" dirty="0">
                <a:latin typeface="Amasis MT Pro Black" panose="02040A04050005020304" pitchFamily="18" charset="0"/>
                <a:ea typeface="ADLaM Display" panose="02010000000000000000" pitchFamily="2" charset="0"/>
                <a:cs typeface="Aharoni" panose="02010803020104030203" pitchFamily="2" charset="-79"/>
              </a:rPr>
              <a:t> . אם נגדיר אותו כ-</a:t>
            </a:r>
            <a:r>
              <a:rPr lang="en-US" sz="2000" dirty="0">
                <a:latin typeface="Amasis MT Pro Black" panose="02040A04050005020304" pitchFamily="18" charset="0"/>
                <a:ea typeface="ADLaM Display" panose="02010000000000000000" pitchFamily="2" charset="0"/>
                <a:cs typeface="ADLaM Display" panose="02010000000000000000" pitchFamily="2" charset="0"/>
              </a:rPr>
              <a:t>True</a:t>
            </a:r>
            <a:r>
              <a:rPr lang="he-IL" sz="2000" dirty="0">
                <a:latin typeface="Amasis MT Pro Black" panose="02040A04050005020304" pitchFamily="18" charset="0"/>
                <a:ea typeface="ADLaM Display" panose="02010000000000000000" pitchFamily="2" charset="0"/>
                <a:cs typeface="Aharoni" panose="02010803020104030203" pitchFamily="2" charset="-79"/>
              </a:rPr>
              <a:t> נגרום לכך שאנחנו מסירים את הקטגוריה האחרונה בוקטור המקודד. הסיבה לשימוש זה היא להימנע מ-"מלכודת משתנה דמה" , ובלועזית : </a:t>
            </a:r>
            <a:r>
              <a:rPr lang="en-US" sz="2000" dirty="0">
                <a:solidFill>
                  <a:srgbClr val="FFFF00"/>
                </a:solidFill>
                <a:latin typeface="Amasis MT Pro Black" panose="02040A04050005020304" pitchFamily="18" charset="0"/>
                <a:ea typeface="ADLaM Display" panose="02010000000000000000" pitchFamily="2" charset="0"/>
                <a:cs typeface="ADLaM Display" panose="02010000000000000000" pitchFamily="2" charset="0"/>
              </a:rPr>
              <a:t>Dummy Variable Trap</a:t>
            </a:r>
            <a:r>
              <a:rPr lang="he-IL" sz="2000" dirty="0">
                <a:solidFill>
                  <a:srgbClr val="FFFF00"/>
                </a:solidFill>
                <a:latin typeface="Amasis MT Pro Black" panose="02040A04050005020304" pitchFamily="18" charset="0"/>
                <a:ea typeface="ADLaM Display" panose="02010000000000000000" pitchFamily="2" charset="0"/>
                <a:cs typeface="Aharoni" panose="02010803020104030203" pitchFamily="2" charset="-79"/>
              </a:rPr>
              <a:t> – </a:t>
            </a:r>
            <a:r>
              <a:rPr lang="he-IL" sz="2000" dirty="0">
                <a:latin typeface="Amasis MT Pro Black" panose="02040A04050005020304" pitchFamily="18" charset="0"/>
                <a:ea typeface="ADLaM Display" panose="02010000000000000000" pitchFamily="2" charset="0"/>
                <a:cs typeface="Aharoni" panose="02010803020104030203" pitchFamily="2" charset="-79"/>
              </a:rPr>
              <a:t>זהו תרחיש שבו המודל אינו יכול להבדיל בין השפעה של תכונה אחת על אחרת , כלומר עמודות אלה אינן עצמאיות בפני עצמן. ננסה להבין זאת דרך הדוגמא הבאה:</a:t>
            </a:r>
          </a:p>
          <a:p>
            <a:r>
              <a:rPr lang="he-IL" sz="2000" dirty="0">
                <a:latin typeface="Amasis MT Pro Black" panose="02040A04050005020304" pitchFamily="18" charset="0"/>
                <a:ea typeface="ADLaM Display" panose="02010000000000000000" pitchFamily="2" charset="0"/>
                <a:cs typeface="Aharoni" panose="02010803020104030203" pitchFamily="2" charset="-79"/>
              </a:rPr>
              <a:t> </a:t>
            </a:r>
            <a:r>
              <a:rPr lang="en-US" sz="20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blue:[0,0,1]</a:t>
            </a:r>
            <a:r>
              <a:rPr lang="he-IL" sz="2000" b="1" dirty="0">
                <a:solidFill>
                  <a:srgbClr val="0070C0"/>
                </a:solidFill>
                <a:latin typeface="Amasis MT Pro Black" panose="02040A04050005020304" pitchFamily="18" charset="0"/>
                <a:ea typeface="ADLaM Display" panose="02010000000000000000" pitchFamily="2" charset="0"/>
                <a:cs typeface="Aharoni" panose="02010803020104030203" pitchFamily="2" charset="-79"/>
              </a:rPr>
              <a:t> </a:t>
            </a:r>
            <a:r>
              <a:rPr lang="he-IL" sz="2000" b="1" dirty="0">
                <a:latin typeface="Amasis MT Pro Black" panose="02040A04050005020304" pitchFamily="18" charset="0"/>
                <a:ea typeface="ADLaM Display" panose="02010000000000000000" pitchFamily="2" charset="0"/>
                <a:cs typeface="Aharoni" panose="02010803020104030203" pitchFamily="2" charset="-79"/>
              </a:rPr>
              <a:t>,</a:t>
            </a:r>
            <a:r>
              <a:rPr lang="en-US" sz="2000" b="1" dirty="0">
                <a:latin typeface="Amasis MT Pro Black" panose="02040A04050005020304" pitchFamily="18" charset="0"/>
                <a:ea typeface="ADLaM Display" panose="02010000000000000000" pitchFamily="2" charset="0"/>
                <a:cs typeface="ADLaM Display" panose="02010000000000000000" pitchFamily="2" charset="0"/>
              </a:rPr>
              <a:t> </a:t>
            </a:r>
            <a:r>
              <a:rPr lang="en-US" sz="2000" b="1" dirty="0">
                <a:solidFill>
                  <a:srgbClr val="00B050"/>
                </a:solidFill>
                <a:latin typeface="Amasis MT Pro Black" panose="02040A04050005020304" pitchFamily="18" charset="0"/>
                <a:ea typeface="ADLaM Display" panose="02010000000000000000" pitchFamily="2" charset="0"/>
                <a:cs typeface="ADLaM Display" panose="02010000000000000000" pitchFamily="2" charset="0"/>
              </a:rPr>
              <a:t>green:[0,1,0]</a:t>
            </a:r>
            <a:r>
              <a:rPr lang="he-IL" sz="2000" b="1" dirty="0">
                <a:latin typeface="Amasis MT Pro Black" panose="02040A04050005020304" pitchFamily="18" charset="0"/>
                <a:ea typeface="ADLaM Display" panose="02010000000000000000" pitchFamily="2" charset="0"/>
                <a:cs typeface="Aharoni" panose="02010803020104030203" pitchFamily="2" charset="-79"/>
              </a:rPr>
              <a:t> ,</a:t>
            </a:r>
            <a:r>
              <a:rPr lang="en-US" sz="2000" b="1" dirty="0">
                <a:solidFill>
                  <a:srgbClr val="FF0000"/>
                </a:solidFill>
                <a:latin typeface="Amasis MT Pro Black" panose="02040A04050005020304" pitchFamily="18" charset="0"/>
                <a:ea typeface="ADLaM Display" panose="02010000000000000000" pitchFamily="2" charset="0"/>
                <a:cs typeface="ADLaM Display" panose="02010000000000000000" pitchFamily="2" charset="0"/>
              </a:rPr>
              <a:t> red: [1,0,0]</a:t>
            </a:r>
            <a:r>
              <a:rPr lang="he-IL" sz="2000" b="1" dirty="0">
                <a:solidFill>
                  <a:schemeClr val="bg2"/>
                </a:solidFill>
                <a:latin typeface="Amasis MT Pro Black" panose="02040A04050005020304" pitchFamily="18" charset="0"/>
                <a:ea typeface="ADLaM Display" panose="02010000000000000000" pitchFamily="2" charset="0"/>
                <a:cs typeface="Aharoni" panose="02010803020104030203" pitchFamily="2" charset="-79"/>
              </a:rPr>
              <a:t> </a:t>
            </a:r>
            <a:r>
              <a:rPr lang="he-IL" sz="2000" dirty="0">
                <a:latin typeface="Amasis MT Pro Black" panose="02040A04050005020304" pitchFamily="18" charset="0"/>
                <a:ea typeface="ADLaM Display" panose="02010000000000000000" pitchFamily="2" charset="0"/>
                <a:cs typeface="Aharoni" panose="02010803020104030203" pitchFamily="2" charset="-79"/>
              </a:rPr>
              <a:t>. כל עמודה מייצגת נוכחות או העדר של צבע מסוים.</a:t>
            </a:r>
          </a:p>
          <a:p>
            <a:r>
              <a:rPr lang="he-IL" sz="2000" dirty="0">
                <a:latin typeface="Amasis MT Pro Black" panose="02040A04050005020304" pitchFamily="18" charset="0"/>
                <a:ea typeface="ADLaM Display" panose="02010000000000000000" pitchFamily="2" charset="0"/>
                <a:cs typeface="Aharoni" panose="02010803020104030203" pitchFamily="2" charset="-79"/>
              </a:rPr>
              <a:t>עם זאת, עמודות אלה אינן עצמאיות כיוון שאם גם אדום וגם ירוק הם 0 , זה מחייב שכחול הוא 1.</a:t>
            </a:r>
          </a:p>
          <a:p>
            <a:r>
              <a:rPr lang="he-IL" sz="2000" dirty="0">
                <a:latin typeface="Amasis MT Pro Black" panose="02040A04050005020304" pitchFamily="18" charset="0"/>
                <a:ea typeface="ADLaM Display" panose="02010000000000000000" pitchFamily="2" charset="0"/>
                <a:cs typeface="Aharoni" panose="02010803020104030203" pitchFamily="2" charset="-79"/>
              </a:rPr>
              <a:t>אם נסיר את הקטגוריה האחרונה, נקבל את 2 העמודות :  </a:t>
            </a:r>
            <a:r>
              <a:rPr lang="en-US" sz="2000" dirty="0">
                <a:latin typeface="Amasis MT Pro Black" panose="02040A04050005020304" pitchFamily="18" charset="0"/>
                <a:ea typeface="ADLaM Display" panose="02010000000000000000" pitchFamily="2" charset="0"/>
                <a:cs typeface="ADLaM Display" panose="02010000000000000000" pitchFamily="2" charset="0"/>
              </a:rPr>
              <a:t>, </a:t>
            </a:r>
            <a:r>
              <a:rPr lang="en-US" sz="2000" dirty="0">
                <a:solidFill>
                  <a:srgbClr val="00B050"/>
                </a:solidFill>
                <a:latin typeface="Amasis MT Pro Black" panose="02040A04050005020304" pitchFamily="18" charset="0"/>
                <a:ea typeface="ADLaM Display" panose="02010000000000000000" pitchFamily="2" charset="0"/>
                <a:cs typeface="ADLaM Display" panose="02010000000000000000" pitchFamily="2" charset="0"/>
              </a:rPr>
              <a:t>green: [0,1]</a:t>
            </a:r>
            <a:r>
              <a:rPr lang="he-IL" sz="2000" dirty="0">
                <a:latin typeface="Amasis MT Pro Black" panose="02040A04050005020304" pitchFamily="18" charset="0"/>
                <a:ea typeface="ADLaM Display" panose="02010000000000000000" pitchFamily="2" charset="0"/>
                <a:cs typeface="Aharoni" panose="02010803020104030203" pitchFamily="2" charset="-79"/>
              </a:rPr>
              <a:t>  </a:t>
            </a:r>
            <a:r>
              <a:rPr lang="en-US" sz="2000" b="1" dirty="0">
                <a:solidFill>
                  <a:srgbClr val="FF0000"/>
                </a:solidFill>
                <a:latin typeface="Amasis MT Pro Black" panose="02040A04050005020304" pitchFamily="18" charset="0"/>
                <a:ea typeface="ADLaM Display" panose="02010000000000000000" pitchFamily="2" charset="0"/>
                <a:cs typeface="ADLaM Display" panose="02010000000000000000" pitchFamily="2" charset="0"/>
              </a:rPr>
              <a:t>red:[1,0]</a:t>
            </a:r>
            <a:r>
              <a:rPr lang="he-IL" sz="2000" b="1" dirty="0">
                <a:solidFill>
                  <a:srgbClr val="FF0000"/>
                </a:solidFill>
                <a:latin typeface="Amasis MT Pro Black" panose="02040A04050005020304" pitchFamily="18" charset="0"/>
                <a:ea typeface="ADLaM Display" panose="02010000000000000000" pitchFamily="2" charset="0"/>
                <a:cs typeface="Aharoni" panose="02010803020104030203" pitchFamily="2" charset="-79"/>
              </a:rPr>
              <a:t> </a:t>
            </a:r>
            <a:r>
              <a:rPr lang="he-IL" sz="2000" dirty="0">
                <a:latin typeface="Amasis MT Pro Black" panose="02040A04050005020304" pitchFamily="18" charset="0"/>
                <a:ea typeface="ADLaM Display" panose="02010000000000000000" pitchFamily="2" charset="0"/>
                <a:cs typeface="Aharoni" panose="02010803020104030203" pitchFamily="2" charset="-79"/>
              </a:rPr>
              <a:t>.</a:t>
            </a:r>
          </a:p>
          <a:p>
            <a:r>
              <a:rPr lang="he-IL" sz="2000" dirty="0">
                <a:latin typeface="Amasis MT Pro Black" panose="02040A04050005020304" pitchFamily="18" charset="0"/>
                <a:ea typeface="ADLaM Display" panose="02010000000000000000" pitchFamily="2" charset="0"/>
                <a:cs typeface="Aharoni" panose="02010803020104030203" pitchFamily="2" charset="-79"/>
              </a:rPr>
              <a:t>כעת ,אם גם אדום וגם ירוק הם 0 , זה מרמז שכחול הוא 0 .</a:t>
            </a:r>
          </a:p>
          <a:p>
            <a:r>
              <a:rPr lang="he-IL" sz="2000" dirty="0">
                <a:latin typeface="Amasis MT Pro Black" panose="02040A04050005020304" pitchFamily="18" charset="0"/>
                <a:ea typeface="ADLaM Display" panose="02010000000000000000" pitchFamily="2" charset="0"/>
                <a:cs typeface="Aharoni" panose="02010803020104030203" pitchFamily="2" charset="-79"/>
              </a:rPr>
              <a:t>הסרת הקטגוריה האחרונה מבטיחה שהעמודות המקודדות אינן תלויות זו בזו אלא פועלות באופן עצמאי. </a:t>
            </a:r>
          </a:p>
          <a:p>
            <a:endParaRPr lang="he-IL" dirty="0">
              <a:latin typeface="Amasis MT Pro Black" panose="02040A04050005020304" pitchFamily="18" charset="0"/>
            </a:endParaRPr>
          </a:p>
        </p:txBody>
      </p:sp>
    </p:spTree>
    <p:extLst>
      <p:ext uri="{BB962C8B-B14F-4D97-AF65-F5344CB8AC3E}">
        <p14:creationId xmlns:p14="http://schemas.microsoft.com/office/powerpoint/2010/main" val="13194789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7E8C29CB-4E31-D16A-86D6-7AFAA559A1E0}"/>
              </a:ext>
            </a:extLst>
          </p:cNvPr>
          <p:cNvSpPr txBox="1"/>
          <p:nvPr/>
        </p:nvSpPr>
        <p:spPr>
          <a:xfrm>
            <a:off x="2425149" y="871618"/>
            <a:ext cx="9515062" cy="646331"/>
          </a:xfrm>
          <a:prstGeom prst="rect">
            <a:avLst/>
          </a:prstGeom>
          <a:noFill/>
        </p:spPr>
        <p:txBody>
          <a:bodyPr wrap="square" rtlCol="1">
            <a:spAutoFit/>
          </a:bodyPr>
          <a:lstStyle/>
          <a:p>
            <a:endParaRPr lang="he-IL" dirty="0"/>
          </a:p>
          <a:p>
            <a:endParaRPr lang="he-IL" dirty="0"/>
          </a:p>
        </p:txBody>
      </p:sp>
      <p:graphicFrame>
        <p:nvGraphicFramePr>
          <p:cNvPr id="3" name="טבלה 2">
            <a:extLst>
              <a:ext uri="{FF2B5EF4-FFF2-40B4-BE49-F238E27FC236}">
                <a16:creationId xmlns:a16="http://schemas.microsoft.com/office/drawing/2014/main" id="{27B01C33-1BB2-1F22-0CEB-C3981971F7B6}"/>
              </a:ext>
            </a:extLst>
          </p:cNvPr>
          <p:cNvGraphicFramePr>
            <a:graphicFrameLocks noGrp="1"/>
          </p:cNvGraphicFramePr>
          <p:nvPr>
            <p:extLst>
              <p:ext uri="{D42A27DB-BD31-4B8C-83A1-F6EECF244321}">
                <p14:modId xmlns:p14="http://schemas.microsoft.com/office/powerpoint/2010/main" val="13421022"/>
              </p:ext>
            </p:extLst>
          </p:nvPr>
        </p:nvGraphicFramePr>
        <p:xfrm>
          <a:off x="140295" y="710000"/>
          <a:ext cx="2690192" cy="2595880"/>
        </p:xfrm>
        <a:graphic>
          <a:graphicData uri="http://schemas.openxmlformats.org/drawingml/2006/table">
            <a:tbl>
              <a:tblPr rtl="1" firstRow="1" bandRow="1">
                <a:tableStyleId>{5C22544A-7EE6-4342-B048-85BDC9FD1C3A}</a:tableStyleId>
              </a:tblPr>
              <a:tblGrid>
                <a:gridCol w="1345096">
                  <a:extLst>
                    <a:ext uri="{9D8B030D-6E8A-4147-A177-3AD203B41FA5}">
                      <a16:colId xmlns:a16="http://schemas.microsoft.com/office/drawing/2014/main" val="744308645"/>
                    </a:ext>
                  </a:extLst>
                </a:gridCol>
                <a:gridCol w="1345096">
                  <a:extLst>
                    <a:ext uri="{9D8B030D-6E8A-4147-A177-3AD203B41FA5}">
                      <a16:colId xmlns:a16="http://schemas.microsoft.com/office/drawing/2014/main" val="3906798455"/>
                    </a:ext>
                  </a:extLst>
                </a:gridCol>
              </a:tblGrid>
              <a:tr h="370840">
                <a:tc>
                  <a:txBody>
                    <a:bodyPr/>
                    <a:lstStyle/>
                    <a:p>
                      <a:pPr rtl="1"/>
                      <a:r>
                        <a:rPr lang="en-US" dirty="0"/>
                        <a:t>fruit</a:t>
                      </a:r>
                      <a:endParaRPr lang="he-IL" dirty="0"/>
                    </a:p>
                  </a:txBody>
                  <a:tcPr/>
                </a:tc>
                <a:tc>
                  <a:txBody>
                    <a:bodyPr/>
                    <a:lstStyle/>
                    <a:p>
                      <a:pPr rtl="1"/>
                      <a:r>
                        <a:rPr lang="en-US" dirty="0"/>
                        <a:t>id</a:t>
                      </a:r>
                      <a:endParaRPr lang="he-IL" dirty="0"/>
                    </a:p>
                  </a:txBody>
                  <a:tcPr/>
                </a:tc>
                <a:extLst>
                  <a:ext uri="{0D108BD9-81ED-4DB2-BD59-A6C34878D82A}">
                    <a16:rowId xmlns:a16="http://schemas.microsoft.com/office/drawing/2014/main" val="775129295"/>
                  </a:ext>
                </a:extLst>
              </a:tr>
              <a:tr h="370840">
                <a:tc>
                  <a:txBody>
                    <a:bodyPr/>
                    <a:lstStyle/>
                    <a:p>
                      <a:pPr rtl="1"/>
                      <a:r>
                        <a:rPr lang="en-US" dirty="0"/>
                        <a:t>Apple</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4160344629"/>
                  </a:ext>
                </a:extLst>
              </a:tr>
              <a:tr h="370840">
                <a:tc>
                  <a:txBody>
                    <a:bodyPr/>
                    <a:lstStyle/>
                    <a:p>
                      <a:pPr rtl="1"/>
                      <a:r>
                        <a:rPr lang="en-US" dirty="0"/>
                        <a:t>Banana</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13193115"/>
                  </a:ext>
                </a:extLst>
              </a:tr>
              <a:tr h="370840">
                <a:tc>
                  <a:txBody>
                    <a:bodyPr/>
                    <a:lstStyle/>
                    <a:p>
                      <a:pPr rtl="1"/>
                      <a:r>
                        <a:rPr lang="en-US" dirty="0"/>
                        <a:t>Guava</a:t>
                      </a:r>
                      <a:endParaRPr lang="he-IL" dirty="0"/>
                    </a:p>
                  </a:txBody>
                  <a:tcPr/>
                </a:tc>
                <a:tc>
                  <a:txBody>
                    <a:bodyPr/>
                    <a:lstStyle/>
                    <a:p>
                      <a:pPr rtl="1"/>
                      <a:r>
                        <a:rPr lang="en-US" dirty="0"/>
                        <a:t>2</a:t>
                      </a:r>
                      <a:endParaRPr lang="he-IL" dirty="0"/>
                    </a:p>
                  </a:txBody>
                  <a:tcPr/>
                </a:tc>
                <a:extLst>
                  <a:ext uri="{0D108BD9-81ED-4DB2-BD59-A6C34878D82A}">
                    <a16:rowId xmlns:a16="http://schemas.microsoft.com/office/drawing/2014/main" val="2425462831"/>
                  </a:ext>
                </a:extLst>
              </a:tr>
              <a:tr h="370840">
                <a:tc>
                  <a:txBody>
                    <a:bodyPr/>
                    <a:lstStyle/>
                    <a:p>
                      <a:pPr rtl="1"/>
                      <a:r>
                        <a:rPr lang="en-US" dirty="0"/>
                        <a:t>Apple</a:t>
                      </a:r>
                      <a:endParaRPr lang="he-IL" dirty="0"/>
                    </a:p>
                  </a:txBody>
                  <a:tcPr/>
                </a:tc>
                <a:tc>
                  <a:txBody>
                    <a:bodyPr/>
                    <a:lstStyle/>
                    <a:p>
                      <a:pPr rtl="1"/>
                      <a:r>
                        <a:rPr lang="en-US" dirty="0"/>
                        <a:t>3</a:t>
                      </a:r>
                      <a:endParaRPr lang="he-IL" dirty="0"/>
                    </a:p>
                  </a:txBody>
                  <a:tcPr/>
                </a:tc>
                <a:extLst>
                  <a:ext uri="{0D108BD9-81ED-4DB2-BD59-A6C34878D82A}">
                    <a16:rowId xmlns:a16="http://schemas.microsoft.com/office/drawing/2014/main" val="1894451708"/>
                  </a:ext>
                </a:extLst>
              </a:tr>
              <a:tr h="370840">
                <a:tc>
                  <a:txBody>
                    <a:bodyPr/>
                    <a:lstStyle/>
                    <a:p>
                      <a:pPr rtl="1"/>
                      <a:r>
                        <a:rPr lang="en-US" dirty="0"/>
                        <a:t>Apple</a:t>
                      </a:r>
                      <a:endParaRPr lang="he-IL" dirty="0"/>
                    </a:p>
                  </a:txBody>
                  <a:tcPr/>
                </a:tc>
                <a:tc>
                  <a:txBody>
                    <a:bodyPr/>
                    <a:lstStyle/>
                    <a:p>
                      <a:pPr rtl="1"/>
                      <a:r>
                        <a:rPr lang="en-US" dirty="0"/>
                        <a:t>4</a:t>
                      </a:r>
                      <a:endParaRPr lang="he-IL" dirty="0"/>
                    </a:p>
                  </a:txBody>
                  <a:tcPr/>
                </a:tc>
                <a:extLst>
                  <a:ext uri="{0D108BD9-81ED-4DB2-BD59-A6C34878D82A}">
                    <a16:rowId xmlns:a16="http://schemas.microsoft.com/office/drawing/2014/main" val="3804209420"/>
                  </a:ext>
                </a:extLst>
              </a:tr>
              <a:tr h="370840">
                <a:tc>
                  <a:txBody>
                    <a:bodyPr/>
                    <a:lstStyle/>
                    <a:p>
                      <a:pPr rtl="1"/>
                      <a:r>
                        <a:rPr lang="en-US" dirty="0"/>
                        <a:t>Guava</a:t>
                      </a:r>
                      <a:endParaRPr lang="he-IL" dirty="0"/>
                    </a:p>
                  </a:txBody>
                  <a:tcPr/>
                </a:tc>
                <a:tc>
                  <a:txBody>
                    <a:bodyPr/>
                    <a:lstStyle/>
                    <a:p>
                      <a:pPr rtl="1"/>
                      <a:r>
                        <a:rPr lang="en-US" dirty="0"/>
                        <a:t>5</a:t>
                      </a:r>
                      <a:endParaRPr lang="he-IL" dirty="0"/>
                    </a:p>
                  </a:txBody>
                  <a:tcPr/>
                </a:tc>
                <a:extLst>
                  <a:ext uri="{0D108BD9-81ED-4DB2-BD59-A6C34878D82A}">
                    <a16:rowId xmlns:a16="http://schemas.microsoft.com/office/drawing/2014/main" val="624999379"/>
                  </a:ext>
                </a:extLst>
              </a:tr>
            </a:tbl>
          </a:graphicData>
        </a:graphic>
      </p:graphicFrame>
      <p:sp>
        <p:nvSpPr>
          <p:cNvPr id="4" name="תיבת טקסט 3">
            <a:extLst>
              <a:ext uri="{FF2B5EF4-FFF2-40B4-BE49-F238E27FC236}">
                <a16:creationId xmlns:a16="http://schemas.microsoft.com/office/drawing/2014/main" id="{5B1CD6AE-52F2-53A9-5E56-97751767C11E}"/>
              </a:ext>
            </a:extLst>
          </p:cNvPr>
          <p:cNvSpPr txBox="1"/>
          <p:nvPr/>
        </p:nvSpPr>
        <p:spPr>
          <a:xfrm>
            <a:off x="141443" y="238334"/>
            <a:ext cx="2025209" cy="369332"/>
          </a:xfrm>
          <a:prstGeom prst="rect">
            <a:avLst/>
          </a:prstGeom>
          <a:noFill/>
        </p:spPr>
        <p:txBody>
          <a:bodyPr wrap="square" rtlCol="1">
            <a:spAutoFit/>
          </a:bodyPr>
          <a:lstStyle/>
          <a:p>
            <a:r>
              <a:rPr lang="en-US" b="1" dirty="0">
                <a:solidFill>
                  <a:srgbClr val="FFFF00"/>
                </a:solidFill>
                <a:latin typeface="Amasis MT Pro Black" panose="02040A04050005020304" pitchFamily="18" charset="0"/>
              </a:rPr>
              <a:t>DataFrame</a:t>
            </a:r>
            <a:endParaRPr lang="he-IL" b="1" dirty="0">
              <a:solidFill>
                <a:srgbClr val="FFFF00"/>
              </a:solidFill>
              <a:latin typeface="Amasis MT Pro Black" panose="02040A04050005020304" pitchFamily="18" charset="0"/>
            </a:endParaRPr>
          </a:p>
        </p:txBody>
      </p:sp>
      <p:sp>
        <p:nvSpPr>
          <p:cNvPr id="6" name="חץ: ימינה 5">
            <a:extLst>
              <a:ext uri="{FF2B5EF4-FFF2-40B4-BE49-F238E27FC236}">
                <a16:creationId xmlns:a16="http://schemas.microsoft.com/office/drawing/2014/main" id="{F4418450-08B3-3804-0127-C92BEED3CF79}"/>
              </a:ext>
            </a:extLst>
          </p:cNvPr>
          <p:cNvSpPr/>
          <p:nvPr/>
        </p:nvSpPr>
        <p:spPr>
          <a:xfrm>
            <a:off x="2987103" y="1684966"/>
            <a:ext cx="75370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7" name="טבלה 6">
            <a:extLst>
              <a:ext uri="{FF2B5EF4-FFF2-40B4-BE49-F238E27FC236}">
                <a16:creationId xmlns:a16="http://schemas.microsoft.com/office/drawing/2014/main" id="{5DDB07D4-6B72-5F24-B1A2-1B1991842A4C}"/>
              </a:ext>
            </a:extLst>
          </p:cNvPr>
          <p:cNvGraphicFramePr>
            <a:graphicFrameLocks noGrp="1"/>
          </p:cNvGraphicFramePr>
          <p:nvPr>
            <p:extLst>
              <p:ext uri="{D42A27DB-BD31-4B8C-83A1-F6EECF244321}">
                <p14:modId xmlns:p14="http://schemas.microsoft.com/office/powerpoint/2010/main" val="4274775280"/>
              </p:ext>
            </p:extLst>
          </p:nvPr>
        </p:nvGraphicFramePr>
        <p:xfrm>
          <a:off x="3776132" y="733601"/>
          <a:ext cx="4112680" cy="2590800"/>
        </p:xfrm>
        <a:graphic>
          <a:graphicData uri="http://schemas.openxmlformats.org/drawingml/2006/table">
            <a:tbl>
              <a:tblPr rtl="1" firstRow="1" bandRow="1">
                <a:tableStyleId>{5C22544A-7EE6-4342-B048-85BDC9FD1C3A}</a:tableStyleId>
              </a:tblPr>
              <a:tblGrid>
                <a:gridCol w="2056340">
                  <a:extLst>
                    <a:ext uri="{9D8B030D-6E8A-4147-A177-3AD203B41FA5}">
                      <a16:colId xmlns:a16="http://schemas.microsoft.com/office/drawing/2014/main" val="744308645"/>
                    </a:ext>
                  </a:extLst>
                </a:gridCol>
                <a:gridCol w="2056340">
                  <a:extLst>
                    <a:ext uri="{9D8B030D-6E8A-4147-A177-3AD203B41FA5}">
                      <a16:colId xmlns:a16="http://schemas.microsoft.com/office/drawing/2014/main" val="3906798455"/>
                    </a:ext>
                  </a:extLst>
                </a:gridCol>
              </a:tblGrid>
              <a:tr h="268258">
                <a:tc>
                  <a:txBody>
                    <a:bodyPr/>
                    <a:lstStyle/>
                    <a:p>
                      <a:pPr rtl="1"/>
                      <a:r>
                        <a:rPr lang="en-US" dirty="0"/>
                        <a:t>category_index</a:t>
                      </a:r>
                      <a:endParaRPr lang="he-IL" dirty="0"/>
                    </a:p>
                  </a:txBody>
                  <a:tcPr/>
                </a:tc>
                <a:tc>
                  <a:txBody>
                    <a:bodyPr/>
                    <a:lstStyle/>
                    <a:p>
                      <a:pPr rtl="1"/>
                      <a:r>
                        <a:rPr lang="en-US" dirty="0"/>
                        <a:t>id</a:t>
                      </a:r>
                      <a:endParaRPr lang="he-IL" dirty="0"/>
                    </a:p>
                  </a:txBody>
                  <a:tcPr/>
                </a:tc>
                <a:extLst>
                  <a:ext uri="{0D108BD9-81ED-4DB2-BD59-A6C34878D82A}">
                    <a16:rowId xmlns:a16="http://schemas.microsoft.com/office/drawing/2014/main" val="775129295"/>
                  </a:ext>
                </a:extLst>
              </a:tr>
              <a:tr h="370840">
                <a:tc>
                  <a:txBody>
                    <a:bodyPr/>
                    <a:lstStyle/>
                    <a:p>
                      <a:pPr rtl="1"/>
                      <a:r>
                        <a:rPr lang="en-US" dirty="0"/>
                        <a:t>0.0</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4160344629"/>
                  </a:ext>
                </a:extLst>
              </a:tr>
              <a:tr h="370840">
                <a:tc>
                  <a:txBody>
                    <a:bodyPr/>
                    <a:lstStyle/>
                    <a:p>
                      <a:pPr rtl="1"/>
                      <a:r>
                        <a:rPr lang="en-US" dirty="0"/>
                        <a:t>2.0</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13193115"/>
                  </a:ext>
                </a:extLst>
              </a:tr>
              <a:tr h="370840">
                <a:tc>
                  <a:txBody>
                    <a:bodyPr/>
                    <a:lstStyle/>
                    <a:p>
                      <a:pPr rtl="1"/>
                      <a:r>
                        <a:rPr lang="en-US" dirty="0"/>
                        <a:t>1.0</a:t>
                      </a:r>
                      <a:endParaRPr lang="he-IL" dirty="0"/>
                    </a:p>
                  </a:txBody>
                  <a:tcPr/>
                </a:tc>
                <a:tc>
                  <a:txBody>
                    <a:bodyPr/>
                    <a:lstStyle/>
                    <a:p>
                      <a:pPr rtl="1"/>
                      <a:r>
                        <a:rPr lang="en-US" dirty="0"/>
                        <a:t>2</a:t>
                      </a:r>
                      <a:endParaRPr lang="he-IL" dirty="0"/>
                    </a:p>
                  </a:txBody>
                  <a:tcPr/>
                </a:tc>
                <a:extLst>
                  <a:ext uri="{0D108BD9-81ED-4DB2-BD59-A6C34878D82A}">
                    <a16:rowId xmlns:a16="http://schemas.microsoft.com/office/drawing/2014/main" val="2425462831"/>
                  </a:ext>
                </a:extLst>
              </a:tr>
              <a:tr h="370840">
                <a:tc>
                  <a:txBody>
                    <a:bodyPr/>
                    <a:lstStyle/>
                    <a:p>
                      <a:pPr rtl="1"/>
                      <a:r>
                        <a:rPr lang="en-US" dirty="0"/>
                        <a:t>0.0</a:t>
                      </a:r>
                      <a:endParaRPr lang="he-IL" dirty="0"/>
                    </a:p>
                  </a:txBody>
                  <a:tcPr/>
                </a:tc>
                <a:tc>
                  <a:txBody>
                    <a:bodyPr/>
                    <a:lstStyle/>
                    <a:p>
                      <a:pPr rtl="1"/>
                      <a:r>
                        <a:rPr lang="en-US" dirty="0"/>
                        <a:t>3</a:t>
                      </a:r>
                      <a:endParaRPr lang="he-IL" dirty="0"/>
                    </a:p>
                  </a:txBody>
                  <a:tcPr/>
                </a:tc>
                <a:extLst>
                  <a:ext uri="{0D108BD9-81ED-4DB2-BD59-A6C34878D82A}">
                    <a16:rowId xmlns:a16="http://schemas.microsoft.com/office/drawing/2014/main" val="1894451708"/>
                  </a:ext>
                </a:extLst>
              </a:tr>
              <a:tr h="370840">
                <a:tc>
                  <a:txBody>
                    <a:bodyPr/>
                    <a:lstStyle/>
                    <a:p>
                      <a:pPr rtl="1"/>
                      <a:r>
                        <a:rPr lang="en-US" dirty="0"/>
                        <a:t>0.0</a:t>
                      </a:r>
                      <a:endParaRPr lang="he-IL" dirty="0"/>
                    </a:p>
                  </a:txBody>
                  <a:tcPr/>
                </a:tc>
                <a:tc>
                  <a:txBody>
                    <a:bodyPr/>
                    <a:lstStyle/>
                    <a:p>
                      <a:pPr rtl="1"/>
                      <a:r>
                        <a:rPr lang="en-US" dirty="0"/>
                        <a:t>4</a:t>
                      </a:r>
                      <a:endParaRPr lang="he-IL" dirty="0"/>
                    </a:p>
                  </a:txBody>
                  <a:tcPr/>
                </a:tc>
                <a:extLst>
                  <a:ext uri="{0D108BD9-81ED-4DB2-BD59-A6C34878D82A}">
                    <a16:rowId xmlns:a16="http://schemas.microsoft.com/office/drawing/2014/main" val="3804209420"/>
                  </a:ext>
                </a:extLst>
              </a:tr>
              <a:tr h="370840">
                <a:tc>
                  <a:txBody>
                    <a:bodyPr/>
                    <a:lstStyle/>
                    <a:p>
                      <a:pPr rtl="1"/>
                      <a:r>
                        <a:rPr lang="en-US" dirty="0"/>
                        <a:t>1.0</a:t>
                      </a:r>
                      <a:endParaRPr lang="he-IL" dirty="0"/>
                    </a:p>
                  </a:txBody>
                  <a:tcPr/>
                </a:tc>
                <a:tc>
                  <a:txBody>
                    <a:bodyPr/>
                    <a:lstStyle/>
                    <a:p>
                      <a:pPr rtl="1"/>
                      <a:r>
                        <a:rPr lang="en-US" dirty="0"/>
                        <a:t>5</a:t>
                      </a:r>
                      <a:endParaRPr lang="he-IL" dirty="0"/>
                    </a:p>
                  </a:txBody>
                  <a:tcPr/>
                </a:tc>
                <a:extLst>
                  <a:ext uri="{0D108BD9-81ED-4DB2-BD59-A6C34878D82A}">
                    <a16:rowId xmlns:a16="http://schemas.microsoft.com/office/drawing/2014/main" val="624999379"/>
                  </a:ext>
                </a:extLst>
              </a:tr>
            </a:tbl>
          </a:graphicData>
        </a:graphic>
      </p:graphicFrame>
      <p:sp>
        <p:nvSpPr>
          <p:cNvPr id="8" name="תיבת טקסט 7">
            <a:extLst>
              <a:ext uri="{FF2B5EF4-FFF2-40B4-BE49-F238E27FC236}">
                <a16:creationId xmlns:a16="http://schemas.microsoft.com/office/drawing/2014/main" id="{FB51FC6B-DF93-C8CC-F3B2-E599A24254DA}"/>
              </a:ext>
            </a:extLst>
          </p:cNvPr>
          <p:cNvSpPr txBox="1"/>
          <p:nvPr/>
        </p:nvSpPr>
        <p:spPr>
          <a:xfrm>
            <a:off x="4847109" y="243384"/>
            <a:ext cx="2025209" cy="369332"/>
          </a:xfrm>
          <a:prstGeom prst="rect">
            <a:avLst/>
          </a:prstGeom>
          <a:noFill/>
        </p:spPr>
        <p:txBody>
          <a:bodyPr wrap="square" rtlCol="1">
            <a:spAutoFit/>
          </a:bodyPr>
          <a:lstStyle/>
          <a:p>
            <a:r>
              <a:rPr lang="en-US" b="1" dirty="0">
                <a:solidFill>
                  <a:srgbClr val="FFFF00"/>
                </a:solidFill>
                <a:latin typeface="Amasis MT Pro Black" panose="02040A04050005020304" pitchFamily="18" charset="0"/>
              </a:rPr>
              <a:t>StringIndexer</a:t>
            </a:r>
            <a:endParaRPr lang="he-IL" b="1" dirty="0">
              <a:solidFill>
                <a:srgbClr val="FFFF00"/>
              </a:solidFill>
              <a:latin typeface="Amasis MT Pro Black" panose="02040A04050005020304" pitchFamily="18" charset="0"/>
            </a:endParaRPr>
          </a:p>
        </p:txBody>
      </p:sp>
      <p:sp>
        <p:nvSpPr>
          <p:cNvPr id="27" name="חץ: ימינה 26">
            <a:extLst>
              <a:ext uri="{FF2B5EF4-FFF2-40B4-BE49-F238E27FC236}">
                <a16:creationId xmlns:a16="http://schemas.microsoft.com/office/drawing/2014/main" id="{30F43864-7645-B92F-E375-02A0568C6D6B}"/>
              </a:ext>
            </a:extLst>
          </p:cNvPr>
          <p:cNvSpPr/>
          <p:nvPr/>
        </p:nvSpPr>
        <p:spPr>
          <a:xfrm>
            <a:off x="7954489" y="1656856"/>
            <a:ext cx="752189"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חץ: למטה 27">
            <a:extLst>
              <a:ext uri="{FF2B5EF4-FFF2-40B4-BE49-F238E27FC236}">
                <a16:creationId xmlns:a16="http://schemas.microsoft.com/office/drawing/2014/main" id="{E5B9B237-9570-E121-BA0B-58579F02D489}"/>
              </a:ext>
            </a:extLst>
          </p:cNvPr>
          <p:cNvSpPr/>
          <p:nvPr/>
        </p:nvSpPr>
        <p:spPr>
          <a:xfrm>
            <a:off x="11275499" y="207264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31" name="טבלה 30">
            <a:extLst>
              <a:ext uri="{FF2B5EF4-FFF2-40B4-BE49-F238E27FC236}">
                <a16:creationId xmlns:a16="http://schemas.microsoft.com/office/drawing/2014/main" id="{05D0807B-8196-480C-09BB-19FDF5AD300F}"/>
              </a:ext>
            </a:extLst>
          </p:cNvPr>
          <p:cNvGraphicFramePr>
            <a:graphicFrameLocks noGrp="1"/>
          </p:cNvGraphicFramePr>
          <p:nvPr>
            <p:extLst>
              <p:ext uri="{D42A27DB-BD31-4B8C-83A1-F6EECF244321}">
                <p14:modId xmlns:p14="http://schemas.microsoft.com/office/powerpoint/2010/main" val="991938509"/>
              </p:ext>
            </p:extLst>
          </p:nvPr>
        </p:nvGraphicFramePr>
        <p:xfrm>
          <a:off x="8706677" y="715080"/>
          <a:ext cx="3233534" cy="2590800"/>
        </p:xfrm>
        <a:graphic>
          <a:graphicData uri="http://schemas.openxmlformats.org/drawingml/2006/table">
            <a:tbl>
              <a:tblPr rtl="1" firstRow="1" bandRow="1">
                <a:tableStyleId>{5C22544A-7EE6-4342-B048-85BDC9FD1C3A}</a:tableStyleId>
              </a:tblPr>
              <a:tblGrid>
                <a:gridCol w="1616767">
                  <a:extLst>
                    <a:ext uri="{9D8B030D-6E8A-4147-A177-3AD203B41FA5}">
                      <a16:colId xmlns:a16="http://schemas.microsoft.com/office/drawing/2014/main" val="744308645"/>
                    </a:ext>
                  </a:extLst>
                </a:gridCol>
                <a:gridCol w="1616767">
                  <a:extLst>
                    <a:ext uri="{9D8B030D-6E8A-4147-A177-3AD203B41FA5}">
                      <a16:colId xmlns:a16="http://schemas.microsoft.com/office/drawing/2014/main" val="3906798455"/>
                    </a:ext>
                  </a:extLst>
                </a:gridCol>
              </a:tblGrid>
              <a:tr h="257030">
                <a:tc>
                  <a:txBody>
                    <a:bodyPr/>
                    <a:lstStyle/>
                    <a:p>
                      <a:pPr rtl="1"/>
                      <a:r>
                        <a:rPr lang="en-US" dirty="0"/>
                        <a:t>OHE</a:t>
                      </a:r>
                      <a:endParaRPr lang="he-IL" dirty="0"/>
                    </a:p>
                  </a:txBody>
                  <a:tcPr/>
                </a:tc>
                <a:tc>
                  <a:txBody>
                    <a:bodyPr/>
                    <a:lstStyle/>
                    <a:p>
                      <a:pPr rtl="1"/>
                      <a:r>
                        <a:rPr lang="en-US" dirty="0"/>
                        <a:t>id</a:t>
                      </a:r>
                      <a:endParaRPr lang="he-IL" dirty="0"/>
                    </a:p>
                  </a:txBody>
                  <a:tcPr/>
                </a:tc>
                <a:extLst>
                  <a:ext uri="{0D108BD9-81ED-4DB2-BD59-A6C34878D82A}">
                    <a16:rowId xmlns:a16="http://schemas.microsoft.com/office/drawing/2014/main" val="775129295"/>
                  </a:ext>
                </a:extLst>
              </a:tr>
              <a:tr h="370840">
                <a:tc>
                  <a:txBody>
                    <a:bodyPr/>
                    <a:lstStyle/>
                    <a:p>
                      <a:pPr rtl="1"/>
                      <a:r>
                        <a:rPr lang="en-US" dirty="0"/>
                        <a:t>[1,0,0]</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4160344629"/>
                  </a:ext>
                </a:extLst>
              </a:tr>
              <a:tr h="370840">
                <a:tc>
                  <a:txBody>
                    <a:bodyPr/>
                    <a:lstStyle/>
                    <a:p>
                      <a:pPr rtl="1"/>
                      <a:r>
                        <a:rPr lang="en-US" dirty="0"/>
                        <a:t>[0,0,1]</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13193115"/>
                  </a:ext>
                </a:extLst>
              </a:tr>
              <a:tr h="370840">
                <a:tc>
                  <a:txBody>
                    <a:bodyPr/>
                    <a:lstStyle/>
                    <a:p>
                      <a:pPr rtl="1"/>
                      <a:r>
                        <a:rPr lang="en-US" dirty="0"/>
                        <a:t>[0,1,0]</a:t>
                      </a:r>
                      <a:endParaRPr lang="he-IL" dirty="0"/>
                    </a:p>
                  </a:txBody>
                  <a:tcPr/>
                </a:tc>
                <a:tc>
                  <a:txBody>
                    <a:bodyPr/>
                    <a:lstStyle/>
                    <a:p>
                      <a:pPr rtl="1"/>
                      <a:r>
                        <a:rPr lang="en-US" dirty="0"/>
                        <a:t>2</a:t>
                      </a:r>
                      <a:endParaRPr lang="he-IL" dirty="0"/>
                    </a:p>
                  </a:txBody>
                  <a:tcPr/>
                </a:tc>
                <a:extLst>
                  <a:ext uri="{0D108BD9-81ED-4DB2-BD59-A6C34878D82A}">
                    <a16:rowId xmlns:a16="http://schemas.microsoft.com/office/drawing/2014/main" val="2425462831"/>
                  </a:ext>
                </a:extLst>
              </a:tr>
              <a:tr h="370840">
                <a:tc>
                  <a:txBody>
                    <a:bodyPr/>
                    <a:lstStyle/>
                    <a:p>
                      <a:pPr rtl="1"/>
                      <a:r>
                        <a:rPr lang="en-US" dirty="0"/>
                        <a:t>[1,0,0]</a:t>
                      </a:r>
                      <a:endParaRPr lang="he-IL" dirty="0"/>
                    </a:p>
                  </a:txBody>
                  <a:tcPr/>
                </a:tc>
                <a:tc>
                  <a:txBody>
                    <a:bodyPr/>
                    <a:lstStyle/>
                    <a:p>
                      <a:pPr rtl="1"/>
                      <a:r>
                        <a:rPr lang="en-US" dirty="0"/>
                        <a:t>3</a:t>
                      </a:r>
                      <a:endParaRPr lang="he-IL" dirty="0"/>
                    </a:p>
                  </a:txBody>
                  <a:tcPr/>
                </a:tc>
                <a:extLst>
                  <a:ext uri="{0D108BD9-81ED-4DB2-BD59-A6C34878D82A}">
                    <a16:rowId xmlns:a16="http://schemas.microsoft.com/office/drawing/2014/main" val="1894451708"/>
                  </a:ext>
                </a:extLst>
              </a:tr>
              <a:tr h="370840">
                <a:tc>
                  <a:txBody>
                    <a:bodyPr/>
                    <a:lstStyle/>
                    <a:p>
                      <a:pPr rtl="1"/>
                      <a:r>
                        <a:rPr lang="en-US" dirty="0"/>
                        <a:t>[1,0,0]</a:t>
                      </a:r>
                      <a:endParaRPr lang="he-IL" dirty="0"/>
                    </a:p>
                  </a:txBody>
                  <a:tcPr/>
                </a:tc>
                <a:tc>
                  <a:txBody>
                    <a:bodyPr/>
                    <a:lstStyle/>
                    <a:p>
                      <a:pPr rtl="1"/>
                      <a:r>
                        <a:rPr lang="en-US" dirty="0"/>
                        <a:t>4</a:t>
                      </a:r>
                      <a:endParaRPr lang="he-IL" dirty="0"/>
                    </a:p>
                  </a:txBody>
                  <a:tcPr/>
                </a:tc>
                <a:extLst>
                  <a:ext uri="{0D108BD9-81ED-4DB2-BD59-A6C34878D82A}">
                    <a16:rowId xmlns:a16="http://schemas.microsoft.com/office/drawing/2014/main" val="3804209420"/>
                  </a:ext>
                </a:extLst>
              </a:tr>
              <a:tr h="370840">
                <a:tc>
                  <a:txBody>
                    <a:bodyPr/>
                    <a:lstStyle/>
                    <a:p>
                      <a:pPr rtl="1"/>
                      <a:r>
                        <a:rPr lang="en-US" dirty="0"/>
                        <a:t>[0,1,0]</a:t>
                      </a:r>
                      <a:endParaRPr lang="he-IL" dirty="0"/>
                    </a:p>
                  </a:txBody>
                  <a:tcPr/>
                </a:tc>
                <a:tc>
                  <a:txBody>
                    <a:bodyPr/>
                    <a:lstStyle/>
                    <a:p>
                      <a:pPr rtl="1"/>
                      <a:r>
                        <a:rPr lang="en-US" dirty="0"/>
                        <a:t>5</a:t>
                      </a:r>
                      <a:endParaRPr lang="he-IL" dirty="0"/>
                    </a:p>
                  </a:txBody>
                  <a:tcPr/>
                </a:tc>
                <a:extLst>
                  <a:ext uri="{0D108BD9-81ED-4DB2-BD59-A6C34878D82A}">
                    <a16:rowId xmlns:a16="http://schemas.microsoft.com/office/drawing/2014/main" val="624999379"/>
                  </a:ext>
                </a:extLst>
              </a:tr>
            </a:tbl>
          </a:graphicData>
        </a:graphic>
      </p:graphicFrame>
      <p:sp>
        <p:nvSpPr>
          <p:cNvPr id="32" name="תיבת טקסט 31">
            <a:extLst>
              <a:ext uri="{FF2B5EF4-FFF2-40B4-BE49-F238E27FC236}">
                <a16:creationId xmlns:a16="http://schemas.microsoft.com/office/drawing/2014/main" id="{7558D43A-C36F-8509-7FA7-53C998FBBCF4}"/>
              </a:ext>
            </a:extLst>
          </p:cNvPr>
          <p:cNvSpPr txBox="1"/>
          <p:nvPr/>
        </p:nvSpPr>
        <p:spPr>
          <a:xfrm>
            <a:off x="8865317" y="284435"/>
            <a:ext cx="2666754" cy="369332"/>
          </a:xfrm>
          <a:prstGeom prst="rect">
            <a:avLst/>
          </a:prstGeom>
          <a:noFill/>
        </p:spPr>
        <p:txBody>
          <a:bodyPr wrap="square" rtlCol="1">
            <a:spAutoFit/>
          </a:bodyPr>
          <a:lstStyle/>
          <a:p>
            <a:r>
              <a:rPr lang="en-US" b="1" dirty="0">
                <a:solidFill>
                  <a:srgbClr val="FFFF00"/>
                </a:solidFill>
                <a:latin typeface="Amasis MT Pro Black" panose="02040A04050005020304" pitchFamily="18" charset="0"/>
              </a:rPr>
              <a:t>One Hot Encoder</a:t>
            </a:r>
            <a:endParaRPr lang="he-IL" b="1" dirty="0">
              <a:solidFill>
                <a:srgbClr val="FFFF00"/>
              </a:solidFill>
              <a:latin typeface="Amasis MT Pro Black" panose="02040A04050005020304" pitchFamily="18" charset="0"/>
            </a:endParaRPr>
          </a:p>
        </p:txBody>
      </p:sp>
      <p:sp>
        <p:nvSpPr>
          <p:cNvPr id="33" name="תיבת טקסט 32">
            <a:extLst>
              <a:ext uri="{FF2B5EF4-FFF2-40B4-BE49-F238E27FC236}">
                <a16:creationId xmlns:a16="http://schemas.microsoft.com/office/drawing/2014/main" id="{1A63D125-58CA-2D27-EB9C-D5FF8E804EA1}"/>
              </a:ext>
            </a:extLst>
          </p:cNvPr>
          <p:cNvSpPr txBox="1"/>
          <p:nvPr/>
        </p:nvSpPr>
        <p:spPr>
          <a:xfrm>
            <a:off x="8790817" y="3645847"/>
            <a:ext cx="2666754" cy="369332"/>
          </a:xfrm>
          <a:prstGeom prst="rect">
            <a:avLst/>
          </a:prstGeom>
          <a:noFill/>
        </p:spPr>
        <p:txBody>
          <a:bodyPr wrap="square" rtlCol="1">
            <a:spAutoFit/>
          </a:bodyPr>
          <a:lstStyle/>
          <a:p>
            <a:r>
              <a:rPr lang="en-US" b="1" dirty="0">
                <a:solidFill>
                  <a:srgbClr val="FFFF00"/>
                </a:solidFill>
                <a:latin typeface="Amasis MT Pro Black" panose="02040A04050005020304" pitchFamily="18" charset="0"/>
              </a:rPr>
              <a:t>Vector Format</a:t>
            </a:r>
            <a:endParaRPr lang="he-IL" b="1" dirty="0">
              <a:solidFill>
                <a:srgbClr val="FFFF00"/>
              </a:solidFill>
              <a:latin typeface="Amasis MT Pro Black" panose="02040A04050005020304" pitchFamily="18" charset="0"/>
            </a:endParaRPr>
          </a:p>
        </p:txBody>
      </p:sp>
      <p:graphicFrame>
        <p:nvGraphicFramePr>
          <p:cNvPr id="35" name="טבלה 34">
            <a:extLst>
              <a:ext uri="{FF2B5EF4-FFF2-40B4-BE49-F238E27FC236}">
                <a16:creationId xmlns:a16="http://schemas.microsoft.com/office/drawing/2014/main" id="{B91AAE6D-5B54-C6F7-231D-AE76239462CF}"/>
              </a:ext>
            </a:extLst>
          </p:cNvPr>
          <p:cNvGraphicFramePr>
            <a:graphicFrameLocks noGrp="1"/>
          </p:cNvGraphicFramePr>
          <p:nvPr>
            <p:extLst>
              <p:ext uri="{D42A27DB-BD31-4B8C-83A1-F6EECF244321}">
                <p14:modId xmlns:p14="http://schemas.microsoft.com/office/powerpoint/2010/main" val="3645662166"/>
              </p:ext>
            </p:extLst>
          </p:nvPr>
        </p:nvGraphicFramePr>
        <p:xfrm>
          <a:off x="8961657" y="4038882"/>
          <a:ext cx="2978554" cy="2590800"/>
        </p:xfrm>
        <a:graphic>
          <a:graphicData uri="http://schemas.openxmlformats.org/drawingml/2006/table">
            <a:tbl>
              <a:tblPr rtl="1" firstRow="1" bandRow="1">
                <a:tableStyleId>{5C22544A-7EE6-4342-B048-85BDC9FD1C3A}</a:tableStyleId>
              </a:tblPr>
              <a:tblGrid>
                <a:gridCol w="1489277">
                  <a:extLst>
                    <a:ext uri="{9D8B030D-6E8A-4147-A177-3AD203B41FA5}">
                      <a16:colId xmlns:a16="http://schemas.microsoft.com/office/drawing/2014/main" val="744308645"/>
                    </a:ext>
                  </a:extLst>
                </a:gridCol>
                <a:gridCol w="1489277">
                  <a:extLst>
                    <a:ext uri="{9D8B030D-6E8A-4147-A177-3AD203B41FA5}">
                      <a16:colId xmlns:a16="http://schemas.microsoft.com/office/drawing/2014/main" val="3906798455"/>
                    </a:ext>
                  </a:extLst>
                </a:gridCol>
              </a:tblGrid>
              <a:tr h="334411">
                <a:tc>
                  <a:txBody>
                    <a:bodyPr/>
                    <a:lstStyle/>
                    <a:p>
                      <a:pPr rtl="1"/>
                      <a:r>
                        <a:rPr lang="en-US" dirty="0"/>
                        <a:t>OHE</a:t>
                      </a:r>
                      <a:endParaRPr lang="he-IL" dirty="0"/>
                    </a:p>
                  </a:txBody>
                  <a:tcPr/>
                </a:tc>
                <a:tc>
                  <a:txBody>
                    <a:bodyPr/>
                    <a:lstStyle/>
                    <a:p>
                      <a:pPr rtl="1"/>
                      <a:r>
                        <a:rPr lang="en-US" dirty="0"/>
                        <a:t>id</a:t>
                      </a:r>
                      <a:endParaRPr lang="he-IL" dirty="0"/>
                    </a:p>
                  </a:txBody>
                  <a:tcPr/>
                </a:tc>
                <a:extLst>
                  <a:ext uri="{0D108BD9-81ED-4DB2-BD59-A6C34878D82A}">
                    <a16:rowId xmlns:a16="http://schemas.microsoft.com/office/drawing/2014/main" val="775129295"/>
                  </a:ext>
                </a:extLst>
              </a:tr>
              <a:tr h="370840">
                <a:tc>
                  <a:txBody>
                    <a:bodyPr/>
                    <a:lstStyle/>
                    <a:p>
                      <a:pPr rtl="1"/>
                      <a:r>
                        <a:rPr lang="en-US" dirty="0"/>
                        <a:t>[3,[0],[1]]</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4160344629"/>
                  </a:ext>
                </a:extLst>
              </a:tr>
              <a:tr h="370840">
                <a:tc>
                  <a:txBody>
                    <a:bodyPr/>
                    <a:lstStyle/>
                    <a:p>
                      <a:pPr rtl="1"/>
                      <a:r>
                        <a:rPr lang="en-US" dirty="0"/>
                        <a:t>[3,[2],[1]]</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13193115"/>
                  </a:ext>
                </a:extLst>
              </a:tr>
              <a:tr h="370840">
                <a:tc>
                  <a:txBody>
                    <a:bodyPr/>
                    <a:lstStyle/>
                    <a:p>
                      <a:pPr rtl="1"/>
                      <a:r>
                        <a:rPr lang="en-US" dirty="0"/>
                        <a:t>[3,[1],[1]]</a:t>
                      </a:r>
                      <a:endParaRPr lang="he-IL" dirty="0"/>
                    </a:p>
                  </a:txBody>
                  <a:tcPr/>
                </a:tc>
                <a:tc>
                  <a:txBody>
                    <a:bodyPr/>
                    <a:lstStyle/>
                    <a:p>
                      <a:pPr rtl="1"/>
                      <a:r>
                        <a:rPr lang="en-US" dirty="0"/>
                        <a:t>2</a:t>
                      </a:r>
                      <a:endParaRPr lang="he-IL" dirty="0"/>
                    </a:p>
                  </a:txBody>
                  <a:tcPr/>
                </a:tc>
                <a:extLst>
                  <a:ext uri="{0D108BD9-81ED-4DB2-BD59-A6C34878D82A}">
                    <a16:rowId xmlns:a16="http://schemas.microsoft.com/office/drawing/2014/main" val="2425462831"/>
                  </a:ext>
                </a:extLst>
              </a:tr>
              <a:tr h="370840">
                <a:tc>
                  <a:txBody>
                    <a:bodyPr/>
                    <a:lstStyle/>
                    <a:p>
                      <a:pPr rtl="1"/>
                      <a:r>
                        <a:rPr lang="en-US" dirty="0"/>
                        <a:t>[3,[0],[1]]</a:t>
                      </a:r>
                      <a:endParaRPr lang="he-IL" dirty="0"/>
                    </a:p>
                  </a:txBody>
                  <a:tcPr/>
                </a:tc>
                <a:tc>
                  <a:txBody>
                    <a:bodyPr/>
                    <a:lstStyle/>
                    <a:p>
                      <a:pPr rtl="1"/>
                      <a:r>
                        <a:rPr lang="en-US" dirty="0"/>
                        <a:t>3</a:t>
                      </a:r>
                      <a:endParaRPr lang="he-IL" dirty="0"/>
                    </a:p>
                  </a:txBody>
                  <a:tcPr/>
                </a:tc>
                <a:extLst>
                  <a:ext uri="{0D108BD9-81ED-4DB2-BD59-A6C34878D82A}">
                    <a16:rowId xmlns:a16="http://schemas.microsoft.com/office/drawing/2014/main" val="1894451708"/>
                  </a:ext>
                </a:extLst>
              </a:tr>
              <a:tr h="370840">
                <a:tc>
                  <a:txBody>
                    <a:bodyPr/>
                    <a:lstStyle/>
                    <a:p>
                      <a:pPr rtl="1"/>
                      <a:r>
                        <a:rPr lang="en-US" dirty="0"/>
                        <a:t>[3,[0],[1]]</a:t>
                      </a:r>
                      <a:endParaRPr lang="he-IL" dirty="0"/>
                    </a:p>
                  </a:txBody>
                  <a:tcPr/>
                </a:tc>
                <a:tc>
                  <a:txBody>
                    <a:bodyPr/>
                    <a:lstStyle/>
                    <a:p>
                      <a:pPr rtl="1"/>
                      <a:r>
                        <a:rPr lang="en-US" dirty="0"/>
                        <a:t>4</a:t>
                      </a:r>
                      <a:endParaRPr lang="he-IL" dirty="0"/>
                    </a:p>
                  </a:txBody>
                  <a:tcPr/>
                </a:tc>
                <a:extLst>
                  <a:ext uri="{0D108BD9-81ED-4DB2-BD59-A6C34878D82A}">
                    <a16:rowId xmlns:a16="http://schemas.microsoft.com/office/drawing/2014/main" val="3804209420"/>
                  </a:ext>
                </a:extLst>
              </a:tr>
              <a:tr h="370840">
                <a:tc>
                  <a:txBody>
                    <a:bodyPr/>
                    <a:lstStyle/>
                    <a:p>
                      <a:pPr rtl="1"/>
                      <a:r>
                        <a:rPr lang="en-US" dirty="0"/>
                        <a:t>[3,[1],[1]]</a:t>
                      </a:r>
                      <a:endParaRPr lang="he-IL" dirty="0"/>
                    </a:p>
                  </a:txBody>
                  <a:tcPr/>
                </a:tc>
                <a:tc>
                  <a:txBody>
                    <a:bodyPr/>
                    <a:lstStyle/>
                    <a:p>
                      <a:pPr rtl="1"/>
                      <a:r>
                        <a:rPr lang="en-US" dirty="0"/>
                        <a:t>5</a:t>
                      </a:r>
                      <a:endParaRPr lang="he-IL" dirty="0"/>
                    </a:p>
                  </a:txBody>
                  <a:tcPr/>
                </a:tc>
                <a:extLst>
                  <a:ext uri="{0D108BD9-81ED-4DB2-BD59-A6C34878D82A}">
                    <a16:rowId xmlns:a16="http://schemas.microsoft.com/office/drawing/2014/main" val="624999379"/>
                  </a:ext>
                </a:extLst>
              </a:tr>
            </a:tbl>
          </a:graphicData>
        </a:graphic>
      </p:graphicFrame>
      <p:graphicFrame>
        <p:nvGraphicFramePr>
          <p:cNvPr id="40" name="טבלה 39">
            <a:extLst>
              <a:ext uri="{FF2B5EF4-FFF2-40B4-BE49-F238E27FC236}">
                <a16:creationId xmlns:a16="http://schemas.microsoft.com/office/drawing/2014/main" id="{4B099239-2579-B7EC-FC29-C742C1102E3E}"/>
              </a:ext>
            </a:extLst>
          </p:cNvPr>
          <p:cNvGraphicFramePr>
            <a:graphicFrameLocks noGrp="1"/>
          </p:cNvGraphicFramePr>
          <p:nvPr>
            <p:extLst>
              <p:ext uri="{D42A27DB-BD31-4B8C-83A1-F6EECF244321}">
                <p14:modId xmlns:p14="http://schemas.microsoft.com/office/powerpoint/2010/main" val="2712436427"/>
              </p:ext>
            </p:extLst>
          </p:nvPr>
        </p:nvGraphicFramePr>
        <p:xfrm>
          <a:off x="3906750" y="4065356"/>
          <a:ext cx="4282160" cy="2595880"/>
        </p:xfrm>
        <a:graphic>
          <a:graphicData uri="http://schemas.openxmlformats.org/drawingml/2006/table">
            <a:tbl>
              <a:tblPr rtl="1" firstRow="1" bandRow="1">
                <a:tableStyleId>{5C22544A-7EE6-4342-B048-85BDC9FD1C3A}</a:tableStyleId>
              </a:tblPr>
              <a:tblGrid>
                <a:gridCol w="2141080">
                  <a:extLst>
                    <a:ext uri="{9D8B030D-6E8A-4147-A177-3AD203B41FA5}">
                      <a16:colId xmlns:a16="http://schemas.microsoft.com/office/drawing/2014/main" val="744308645"/>
                    </a:ext>
                  </a:extLst>
                </a:gridCol>
                <a:gridCol w="2141080">
                  <a:extLst>
                    <a:ext uri="{9D8B030D-6E8A-4147-A177-3AD203B41FA5}">
                      <a16:colId xmlns:a16="http://schemas.microsoft.com/office/drawing/2014/main" val="3906798455"/>
                    </a:ext>
                  </a:extLst>
                </a:gridCol>
              </a:tblGrid>
              <a:tr h="370840">
                <a:tc>
                  <a:txBody>
                    <a:bodyPr/>
                    <a:lstStyle/>
                    <a:p>
                      <a:pPr rtl="1"/>
                      <a:r>
                        <a:rPr lang="en-US" dirty="0"/>
                        <a:t>OHE</a:t>
                      </a:r>
                      <a:endParaRPr lang="he-IL" dirty="0"/>
                    </a:p>
                  </a:txBody>
                  <a:tcPr/>
                </a:tc>
                <a:tc>
                  <a:txBody>
                    <a:bodyPr/>
                    <a:lstStyle/>
                    <a:p>
                      <a:pPr rtl="1"/>
                      <a:r>
                        <a:rPr lang="en-US" dirty="0"/>
                        <a:t>id</a:t>
                      </a:r>
                      <a:endParaRPr lang="he-IL" dirty="0"/>
                    </a:p>
                  </a:txBody>
                  <a:tcPr/>
                </a:tc>
                <a:extLst>
                  <a:ext uri="{0D108BD9-81ED-4DB2-BD59-A6C34878D82A}">
                    <a16:rowId xmlns:a16="http://schemas.microsoft.com/office/drawing/2014/main" val="775129295"/>
                  </a:ext>
                </a:extLst>
              </a:tr>
              <a:tr h="370840">
                <a:tc>
                  <a:txBody>
                    <a:bodyPr/>
                    <a:lstStyle/>
                    <a:p>
                      <a:pPr rtl="1"/>
                      <a:r>
                        <a:rPr lang="en-US" dirty="0"/>
                        <a:t>[2,[0],[1]]</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4160344629"/>
                  </a:ext>
                </a:extLst>
              </a:tr>
              <a:tr h="370840">
                <a:tc>
                  <a:txBody>
                    <a:bodyPr/>
                    <a:lstStyle/>
                    <a:p>
                      <a:pPr rtl="1"/>
                      <a:r>
                        <a:rPr lang="en-US" dirty="0"/>
                        <a:t>[2,[  ],[  ]]</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13193115"/>
                  </a:ext>
                </a:extLst>
              </a:tr>
              <a:tr h="370840">
                <a:tc>
                  <a:txBody>
                    <a:bodyPr/>
                    <a:lstStyle/>
                    <a:p>
                      <a:pPr rtl="1"/>
                      <a:r>
                        <a:rPr lang="en-US" dirty="0"/>
                        <a:t>[2,[1],[1]]</a:t>
                      </a:r>
                      <a:endParaRPr lang="he-IL" dirty="0"/>
                    </a:p>
                  </a:txBody>
                  <a:tcPr/>
                </a:tc>
                <a:tc>
                  <a:txBody>
                    <a:bodyPr/>
                    <a:lstStyle/>
                    <a:p>
                      <a:pPr rtl="1"/>
                      <a:r>
                        <a:rPr lang="en-US" dirty="0"/>
                        <a:t>2</a:t>
                      </a:r>
                      <a:endParaRPr lang="he-IL" dirty="0"/>
                    </a:p>
                  </a:txBody>
                  <a:tcPr/>
                </a:tc>
                <a:extLst>
                  <a:ext uri="{0D108BD9-81ED-4DB2-BD59-A6C34878D82A}">
                    <a16:rowId xmlns:a16="http://schemas.microsoft.com/office/drawing/2014/main" val="2425462831"/>
                  </a:ext>
                </a:extLst>
              </a:tr>
              <a:tr h="370840">
                <a:tc>
                  <a:txBody>
                    <a:bodyPr/>
                    <a:lstStyle/>
                    <a:p>
                      <a:pPr rtl="1"/>
                      <a:r>
                        <a:rPr lang="en-US" dirty="0"/>
                        <a:t>[2,[0],[1]]</a:t>
                      </a:r>
                      <a:endParaRPr lang="he-IL" dirty="0"/>
                    </a:p>
                  </a:txBody>
                  <a:tcPr/>
                </a:tc>
                <a:tc>
                  <a:txBody>
                    <a:bodyPr/>
                    <a:lstStyle/>
                    <a:p>
                      <a:pPr rtl="1"/>
                      <a:r>
                        <a:rPr lang="en-US" dirty="0"/>
                        <a:t>3</a:t>
                      </a:r>
                      <a:endParaRPr lang="he-IL" dirty="0"/>
                    </a:p>
                  </a:txBody>
                  <a:tcPr/>
                </a:tc>
                <a:extLst>
                  <a:ext uri="{0D108BD9-81ED-4DB2-BD59-A6C34878D82A}">
                    <a16:rowId xmlns:a16="http://schemas.microsoft.com/office/drawing/2014/main" val="1894451708"/>
                  </a:ext>
                </a:extLst>
              </a:tr>
              <a:tr h="370840">
                <a:tc>
                  <a:txBody>
                    <a:bodyPr/>
                    <a:lstStyle/>
                    <a:p>
                      <a:pPr rtl="1"/>
                      <a:r>
                        <a:rPr lang="en-US" dirty="0"/>
                        <a:t>[2,[0],[1]]</a:t>
                      </a:r>
                      <a:endParaRPr lang="he-IL" dirty="0"/>
                    </a:p>
                  </a:txBody>
                  <a:tcPr/>
                </a:tc>
                <a:tc>
                  <a:txBody>
                    <a:bodyPr/>
                    <a:lstStyle/>
                    <a:p>
                      <a:pPr rtl="1"/>
                      <a:r>
                        <a:rPr lang="en-US" dirty="0"/>
                        <a:t>4</a:t>
                      </a:r>
                      <a:endParaRPr lang="he-IL" dirty="0"/>
                    </a:p>
                  </a:txBody>
                  <a:tcPr/>
                </a:tc>
                <a:extLst>
                  <a:ext uri="{0D108BD9-81ED-4DB2-BD59-A6C34878D82A}">
                    <a16:rowId xmlns:a16="http://schemas.microsoft.com/office/drawing/2014/main" val="3804209420"/>
                  </a:ext>
                </a:extLst>
              </a:tr>
              <a:tr h="370840">
                <a:tc>
                  <a:txBody>
                    <a:bodyPr/>
                    <a:lstStyle/>
                    <a:p>
                      <a:pPr rtl="1"/>
                      <a:r>
                        <a:rPr lang="en-US" dirty="0"/>
                        <a:t>[2,[1],[1]]</a:t>
                      </a:r>
                      <a:endParaRPr lang="he-IL" dirty="0"/>
                    </a:p>
                  </a:txBody>
                  <a:tcPr/>
                </a:tc>
                <a:tc>
                  <a:txBody>
                    <a:bodyPr/>
                    <a:lstStyle/>
                    <a:p>
                      <a:pPr rtl="1"/>
                      <a:r>
                        <a:rPr lang="en-US" dirty="0"/>
                        <a:t>5</a:t>
                      </a:r>
                      <a:endParaRPr lang="he-IL" dirty="0"/>
                    </a:p>
                  </a:txBody>
                  <a:tcPr/>
                </a:tc>
                <a:extLst>
                  <a:ext uri="{0D108BD9-81ED-4DB2-BD59-A6C34878D82A}">
                    <a16:rowId xmlns:a16="http://schemas.microsoft.com/office/drawing/2014/main" val="624999379"/>
                  </a:ext>
                </a:extLst>
              </a:tr>
            </a:tbl>
          </a:graphicData>
        </a:graphic>
      </p:graphicFrame>
      <p:sp>
        <p:nvSpPr>
          <p:cNvPr id="41" name="תיבת טקסט 40">
            <a:extLst>
              <a:ext uri="{FF2B5EF4-FFF2-40B4-BE49-F238E27FC236}">
                <a16:creationId xmlns:a16="http://schemas.microsoft.com/office/drawing/2014/main" id="{A50A0314-4304-B75B-D921-F4C366A7D9BC}"/>
              </a:ext>
            </a:extLst>
          </p:cNvPr>
          <p:cNvSpPr txBox="1"/>
          <p:nvPr/>
        </p:nvSpPr>
        <p:spPr>
          <a:xfrm>
            <a:off x="4360083" y="3530683"/>
            <a:ext cx="2666754" cy="369332"/>
          </a:xfrm>
          <a:prstGeom prst="rect">
            <a:avLst/>
          </a:prstGeom>
          <a:noFill/>
        </p:spPr>
        <p:txBody>
          <a:bodyPr wrap="square" rtlCol="1">
            <a:spAutoFit/>
          </a:bodyPr>
          <a:lstStyle/>
          <a:p>
            <a:r>
              <a:rPr lang="en-US" b="1" dirty="0">
                <a:solidFill>
                  <a:srgbClr val="FFFF00"/>
                </a:solidFill>
                <a:latin typeface="Amasis MT Pro Black" panose="02040A04050005020304" pitchFamily="18" charset="0"/>
              </a:rPr>
              <a:t>Drop Last = True</a:t>
            </a:r>
            <a:endParaRPr lang="he-IL" b="1" dirty="0">
              <a:solidFill>
                <a:srgbClr val="FFFF00"/>
              </a:solidFill>
              <a:latin typeface="Amasis MT Pro Black" panose="02040A04050005020304" pitchFamily="18" charset="0"/>
            </a:endParaRPr>
          </a:p>
        </p:txBody>
      </p:sp>
      <p:sp>
        <p:nvSpPr>
          <p:cNvPr id="42" name="חץ: שמאלה 41">
            <a:extLst>
              <a:ext uri="{FF2B5EF4-FFF2-40B4-BE49-F238E27FC236}">
                <a16:creationId xmlns:a16="http://schemas.microsoft.com/office/drawing/2014/main" id="{AD7186B3-3DC5-5981-E9A2-29E16060B3D6}"/>
              </a:ext>
            </a:extLst>
          </p:cNvPr>
          <p:cNvSpPr/>
          <p:nvPr/>
        </p:nvSpPr>
        <p:spPr>
          <a:xfrm>
            <a:off x="8285250" y="4958828"/>
            <a:ext cx="580067"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חץ: למטה 43">
            <a:extLst>
              <a:ext uri="{FF2B5EF4-FFF2-40B4-BE49-F238E27FC236}">
                <a16:creationId xmlns:a16="http://schemas.microsoft.com/office/drawing/2014/main" id="{FDDEA4D5-188E-1574-A100-DE31A1A24CCB}"/>
              </a:ext>
            </a:extLst>
          </p:cNvPr>
          <p:cNvSpPr/>
          <p:nvPr/>
        </p:nvSpPr>
        <p:spPr>
          <a:xfrm>
            <a:off x="10323444" y="3343018"/>
            <a:ext cx="484632"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744064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10201" y="0"/>
            <a:ext cx="9404723" cy="1400530"/>
          </a:xfrm>
        </p:spPr>
        <p:txBody>
          <a:bodyPr/>
          <a:lstStyle/>
          <a:p>
            <a:pPr algn="r"/>
            <a:r>
              <a:rPr lang="he-IL" sz="3600" b="1" dirty="0"/>
              <a:t>דוגמת קוד ל-</a:t>
            </a:r>
            <a:r>
              <a:rPr lang="en-US" sz="3600" b="1" dirty="0"/>
              <a:t>StringIndexer</a:t>
            </a:r>
            <a:r>
              <a:rPr lang="he-IL" sz="3600" b="1" dirty="0"/>
              <a:t> ו-</a:t>
            </a:r>
            <a:r>
              <a:rPr lang="en-US" sz="3600" b="1" dirty="0"/>
              <a:t> OHE</a:t>
            </a:r>
            <a:r>
              <a:rPr lang="he-IL" sz="3600" b="1" dirty="0"/>
              <a:t> </a:t>
            </a:r>
          </a:p>
        </p:txBody>
      </p:sp>
      <p:pic>
        <p:nvPicPr>
          <p:cNvPr id="7" name="תמונה 6">
            <a:extLst>
              <a:ext uri="{FF2B5EF4-FFF2-40B4-BE49-F238E27FC236}">
                <a16:creationId xmlns:a16="http://schemas.microsoft.com/office/drawing/2014/main" id="{672310DF-C5B5-6A01-027D-067812F3786F}"/>
              </a:ext>
            </a:extLst>
          </p:cNvPr>
          <p:cNvPicPr>
            <a:picLocks noChangeAspect="1"/>
          </p:cNvPicPr>
          <p:nvPr/>
        </p:nvPicPr>
        <p:blipFill rotWithShape="1">
          <a:blip r:embed="rId2"/>
          <a:srcRect l="22269" t="18856" r="18948" b="8698"/>
          <a:stretch/>
        </p:blipFill>
        <p:spPr>
          <a:xfrm>
            <a:off x="1164156" y="700265"/>
            <a:ext cx="10550768" cy="5753687"/>
          </a:xfrm>
          <a:prstGeom prst="rect">
            <a:avLst/>
          </a:prstGeom>
        </p:spPr>
      </p:pic>
    </p:spTree>
    <p:extLst>
      <p:ext uri="{BB962C8B-B14F-4D97-AF65-F5344CB8AC3E}">
        <p14:creationId xmlns:p14="http://schemas.microsoft.com/office/powerpoint/2010/main" val="1862971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10201" y="0"/>
            <a:ext cx="9404723" cy="1400530"/>
          </a:xfrm>
        </p:spPr>
        <p:txBody>
          <a:bodyPr/>
          <a:lstStyle/>
          <a:p>
            <a:pPr algn="r"/>
            <a:r>
              <a:rPr lang="he-IL" sz="3600" b="1" dirty="0"/>
              <a:t>יצירת ה-</a:t>
            </a:r>
            <a:r>
              <a:rPr lang="en-US" sz="3600" b="1" dirty="0"/>
              <a:t>Pipeline</a:t>
            </a:r>
            <a:r>
              <a:rPr lang="he-IL" sz="3600" b="1" dirty="0"/>
              <a:t> </a:t>
            </a:r>
          </a:p>
        </p:txBody>
      </p:sp>
      <p:pic>
        <p:nvPicPr>
          <p:cNvPr id="4" name="תמונה 3">
            <a:extLst>
              <a:ext uri="{FF2B5EF4-FFF2-40B4-BE49-F238E27FC236}">
                <a16:creationId xmlns:a16="http://schemas.microsoft.com/office/drawing/2014/main" id="{595AF7F1-7682-B956-37CA-B1513DBC551F}"/>
              </a:ext>
            </a:extLst>
          </p:cNvPr>
          <p:cNvPicPr>
            <a:picLocks noChangeAspect="1"/>
          </p:cNvPicPr>
          <p:nvPr/>
        </p:nvPicPr>
        <p:blipFill rotWithShape="1">
          <a:blip r:embed="rId2"/>
          <a:srcRect l="21924" t="39790" r="27654" b="9724"/>
          <a:stretch/>
        </p:blipFill>
        <p:spPr>
          <a:xfrm>
            <a:off x="956603" y="689318"/>
            <a:ext cx="10758321" cy="5683348"/>
          </a:xfrm>
          <a:prstGeom prst="rect">
            <a:avLst/>
          </a:prstGeom>
        </p:spPr>
      </p:pic>
    </p:spTree>
    <p:extLst>
      <p:ext uri="{BB962C8B-B14F-4D97-AF65-F5344CB8AC3E}">
        <p14:creationId xmlns:p14="http://schemas.microsoft.com/office/powerpoint/2010/main" val="36006392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10201" y="0"/>
            <a:ext cx="9404723" cy="1400530"/>
          </a:xfrm>
        </p:spPr>
        <p:txBody>
          <a:bodyPr/>
          <a:lstStyle/>
          <a:p>
            <a:pPr algn="r"/>
            <a:r>
              <a:rPr lang="en-US" sz="3600" b="1" dirty="0"/>
              <a:t>Scaling</a:t>
            </a:r>
            <a:endParaRPr lang="he-IL" sz="3600" b="1" dirty="0"/>
          </a:p>
        </p:txBody>
      </p:sp>
      <p:sp>
        <p:nvSpPr>
          <p:cNvPr id="3" name="תיבת טקסט 2">
            <a:extLst>
              <a:ext uri="{FF2B5EF4-FFF2-40B4-BE49-F238E27FC236}">
                <a16:creationId xmlns:a16="http://schemas.microsoft.com/office/drawing/2014/main" id="{36202ED3-48B3-02EB-AD35-EFBEC898FE74}"/>
              </a:ext>
            </a:extLst>
          </p:cNvPr>
          <p:cNvSpPr txBox="1"/>
          <p:nvPr/>
        </p:nvSpPr>
        <p:spPr>
          <a:xfrm>
            <a:off x="477076" y="1270046"/>
            <a:ext cx="11436628" cy="5293757"/>
          </a:xfrm>
          <a:prstGeom prst="rect">
            <a:avLst/>
          </a:prstGeom>
          <a:noFill/>
        </p:spPr>
        <p:txBody>
          <a:bodyPr wrap="square" rtlCol="1">
            <a:spAutoFit/>
          </a:bodyPr>
          <a:lstStyle/>
          <a:p>
            <a:r>
              <a:rPr lang="he-IL" dirty="0">
                <a:latin typeface="Amasis MT Pro Black" panose="02040A04050005020304" pitchFamily="18" charset="0"/>
              </a:rPr>
              <a:t>כל עמודה של נתונים יכולה לייצג את הנתונים בסקאלה אחרת , למשל עמודה של גיל בדרך כלל הטווח יהיה בין 1-100,</a:t>
            </a:r>
          </a:p>
          <a:p>
            <a:r>
              <a:rPr lang="he-IL" dirty="0">
                <a:latin typeface="Amasis MT Pro Black" panose="02040A04050005020304" pitchFamily="18" charset="0"/>
              </a:rPr>
              <a:t>ואילו עמודה של הכנסות של מכירות יכול לנוע בין מאה למיליארדים. צריך איזשהו מנגנון איזון שיאפשר למודל שלנו להתמודד</a:t>
            </a:r>
          </a:p>
          <a:p>
            <a:r>
              <a:rPr lang="he-IL" dirty="0">
                <a:latin typeface="Amasis MT Pro Black" panose="02040A04050005020304" pitchFamily="18" charset="0"/>
              </a:rPr>
              <a:t>עם הבדלי הטווחים הללו. בספארק יש אפשרות לשנות את קנה המידה של הנתונים באמצעות השיטות הבאות (ויש יותר):</a:t>
            </a:r>
          </a:p>
          <a:p>
            <a:endParaRPr lang="he-IL" dirty="0">
              <a:latin typeface="Amasis MT Pro Black" panose="02040A04050005020304" pitchFamily="18" charset="0"/>
            </a:endParaRPr>
          </a:p>
          <a:p>
            <a:pPr marL="342900" indent="-342900">
              <a:buFont typeface="Wingdings" panose="05000000000000000000" pitchFamily="2" charset="2"/>
              <a:buChar char="§"/>
            </a:pPr>
            <a:r>
              <a:rPr lang="en-US" b="1" dirty="0">
                <a:solidFill>
                  <a:srgbClr val="FFFF00"/>
                </a:solidFill>
                <a:latin typeface="Amasis MT Pro Black" panose="02040A04050005020304" pitchFamily="18" charset="0"/>
              </a:rPr>
              <a:t>StandardScaler</a:t>
            </a:r>
            <a:r>
              <a:rPr lang="he-IL" dirty="0">
                <a:latin typeface="Amasis MT Pro Black" panose="02040A04050005020304" pitchFamily="18" charset="0"/>
              </a:rPr>
              <a:t> – מבצע פעולת </a:t>
            </a:r>
            <a:r>
              <a:rPr lang="en-US" dirty="0">
                <a:latin typeface="Amasis MT Pro Black" panose="02040A04050005020304" pitchFamily="18" charset="0"/>
              </a:rPr>
              <a:t>scale</a:t>
            </a:r>
            <a:r>
              <a:rPr lang="he-IL" dirty="0">
                <a:latin typeface="Amasis MT Pro Black" panose="02040A04050005020304" pitchFamily="18" charset="0"/>
              </a:rPr>
              <a:t> כך שהוא מגדיר לעמודות הפיצ'רים המייצגות מספרים בטווחים שונים להיות מיוצגים כממוצע או כסטיית התקן של העמודות ובכך מבצע אחידות בין טווחי המספרים בין עמודות הפיצ'רים.</a:t>
            </a:r>
          </a:p>
          <a:p>
            <a:endParaRPr lang="he-IL" dirty="0">
              <a:latin typeface="Amasis MT Pro Black" panose="02040A04050005020304" pitchFamily="18" charset="0"/>
            </a:endParaRPr>
          </a:p>
          <a:p>
            <a:pPr marL="285750" indent="-285750">
              <a:buFont typeface="Wingdings" panose="05000000000000000000" pitchFamily="2" charset="2"/>
              <a:buChar char="§"/>
            </a:pPr>
            <a:r>
              <a:rPr lang="he-IL" dirty="0">
                <a:solidFill>
                  <a:srgbClr val="FFC000"/>
                </a:solidFill>
                <a:latin typeface="Amasis MT Pro Black" panose="02040A04050005020304" pitchFamily="18" charset="0"/>
              </a:rPr>
              <a:t> </a:t>
            </a:r>
            <a:r>
              <a:rPr lang="en-US" b="1" dirty="0">
                <a:solidFill>
                  <a:srgbClr val="FFFF00"/>
                </a:solidFill>
                <a:latin typeface="Amasis MT Pro Black" panose="02040A04050005020304" pitchFamily="18" charset="0"/>
              </a:rPr>
              <a:t>MinMaxScaler</a:t>
            </a:r>
            <a:r>
              <a:rPr lang="he-IL" dirty="0">
                <a:latin typeface="Amasis MT Pro Black" panose="02040A04050005020304" pitchFamily="18" charset="0"/>
              </a:rPr>
              <a:t>- טכניקה למימוש ה-</a:t>
            </a:r>
            <a:r>
              <a:rPr lang="en-US" dirty="0">
                <a:latin typeface="Amasis MT Pro Black" panose="02040A04050005020304" pitchFamily="18" charset="0"/>
              </a:rPr>
              <a:t>scale</a:t>
            </a:r>
            <a:r>
              <a:rPr lang="he-IL" dirty="0">
                <a:latin typeface="Amasis MT Pro Black" panose="02040A04050005020304" pitchFamily="18" charset="0"/>
              </a:rPr>
              <a:t> בין עמודות הפיצרים המספריים המגדיר טווח בין 0 ל-1 </a:t>
            </a:r>
          </a:p>
          <a:p>
            <a:r>
              <a:rPr lang="he-IL" dirty="0">
                <a:latin typeface="Amasis MT Pro Black" panose="02040A04050005020304" pitchFamily="18" charset="0"/>
              </a:rPr>
              <a:t>      באמצעות הנוסחה הבאה:</a:t>
            </a:r>
          </a:p>
          <a:p>
            <a:endParaRPr lang="he-IL" dirty="0"/>
          </a:p>
          <a:p>
            <a:endParaRPr lang="he-IL" dirty="0"/>
          </a:p>
          <a:p>
            <a:endParaRPr lang="he-IL" dirty="0"/>
          </a:p>
          <a:p>
            <a:r>
              <a:rPr lang="en-US" dirty="0"/>
              <a:t>                                 </a:t>
            </a:r>
            <a:r>
              <a:rPr lang="he-IL" dirty="0"/>
              <a:t>                                           </a:t>
            </a:r>
            <a:r>
              <a:rPr lang="he-IL" sz="3200" b="1" dirty="0">
                <a:cs typeface="+mj-cs"/>
              </a:rPr>
              <a:t>כאשר</a:t>
            </a:r>
            <a:r>
              <a:rPr lang="he-IL" dirty="0"/>
              <a:t> :       </a:t>
            </a:r>
          </a:p>
          <a:p>
            <a:endParaRPr lang="he-IL" dirty="0"/>
          </a:p>
          <a:p>
            <a:r>
              <a:rPr lang="he-IL" dirty="0"/>
              <a:t>     </a:t>
            </a:r>
          </a:p>
          <a:p>
            <a:r>
              <a:rPr lang="he-IL" dirty="0"/>
              <a:t>        </a:t>
            </a:r>
          </a:p>
          <a:p>
            <a:endParaRPr lang="he-IL" dirty="0"/>
          </a:p>
          <a:p>
            <a:endParaRPr lang="he-IL" dirty="0"/>
          </a:p>
        </p:txBody>
      </p:sp>
      <p:pic>
        <p:nvPicPr>
          <p:cNvPr id="5" name="תמונה 4">
            <a:extLst>
              <a:ext uri="{FF2B5EF4-FFF2-40B4-BE49-F238E27FC236}">
                <a16:creationId xmlns:a16="http://schemas.microsoft.com/office/drawing/2014/main" id="{3843DD37-0412-ED0C-4B44-99C93E2E15E0}"/>
              </a:ext>
            </a:extLst>
          </p:cNvPr>
          <p:cNvPicPr>
            <a:picLocks noChangeAspect="1"/>
          </p:cNvPicPr>
          <p:nvPr/>
        </p:nvPicPr>
        <p:blipFill rotWithShape="1">
          <a:blip r:embed="rId2"/>
          <a:srcRect l="34366" t="42409" r="50000" b="49255"/>
          <a:stretch/>
        </p:blipFill>
        <p:spPr>
          <a:xfrm>
            <a:off x="7248939" y="4409910"/>
            <a:ext cx="4227443" cy="1242143"/>
          </a:xfrm>
          <a:prstGeom prst="rect">
            <a:avLst/>
          </a:prstGeom>
        </p:spPr>
      </p:pic>
      <p:sp>
        <p:nvSpPr>
          <p:cNvPr id="6" name="תיבת טקסט 5">
            <a:extLst>
              <a:ext uri="{FF2B5EF4-FFF2-40B4-BE49-F238E27FC236}">
                <a16:creationId xmlns:a16="http://schemas.microsoft.com/office/drawing/2014/main" id="{A2A28D36-FA7F-BD0D-268D-6D07B8FA1252}"/>
              </a:ext>
            </a:extLst>
          </p:cNvPr>
          <p:cNvSpPr txBox="1"/>
          <p:nvPr/>
        </p:nvSpPr>
        <p:spPr>
          <a:xfrm>
            <a:off x="1484244" y="4153818"/>
            <a:ext cx="4611756" cy="1754326"/>
          </a:xfrm>
          <a:prstGeom prst="rect">
            <a:avLst/>
          </a:prstGeom>
          <a:noFill/>
        </p:spPr>
        <p:txBody>
          <a:bodyPr wrap="square" rtlCol="1">
            <a:spAutoFit/>
          </a:bodyPr>
          <a:lstStyle/>
          <a:p>
            <a:endParaRPr lang="he-IL" dirty="0">
              <a:solidFill>
                <a:srgbClr val="002060"/>
              </a:solidFill>
              <a:latin typeface="Amasis MT Pro Black" panose="02040A04050005020304" pitchFamily="18" charset="0"/>
            </a:endParaRPr>
          </a:p>
          <a:p>
            <a:r>
              <a:rPr lang="en-US" dirty="0">
                <a:solidFill>
                  <a:schemeClr val="bg1"/>
                </a:solidFill>
                <a:latin typeface="Amasis MT Pro Black" panose="02040A04050005020304" pitchFamily="18" charset="0"/>
              </a:rPr>
              <a:t>X</a:t>
            </a:r>
            <a:r>
              <a:rPr lang="en-US" dirty="0">
                <a:solidFill>
                  <a:schemeClr val="bg1"/>
                </a:solidFill>
                <a:latin typeface="Amasis MT Pro Black" panose="02040A04050005020304" pitchFamily="18" charset="0"/>
                <a:ea typeface="ADLaM Display" panose="02010000000000000000" pitchFamily="2" charset="0"/>
                <a:cs typeface="ADLaM Display" panose="02010000000000000000" pitchFamily="2" charset="0"/>
              </a:rPr>
              <a:t>     </a:t>
            </a:r>
            <a:r>
              <a:rPr lang="he-IL" dirty="0">
                <a:solidFill>
                  <a:schemeClr val="bg1"/>
                </a:solidFill>
                <a:latin typeface="Amasis MT Pro Black" panose="02040A04050005020304" pitchFamily="18" charset="0"/>
                <a:ea typeface="ADLaM Display" panose="02010000000000000000" pitchFamily="2" charset="0"/>
              </a:rPr>
              <a:t> הוא הפיצ'ר המקורי ,</a:t>
            </a:r>
          </a:p>
          <a:p>
            <a:r>
              <a:rPr lang="en-US" dirty="0">
                <a:solidFill>
                  <a:schemeClr val="bg1"/>
                </a:solidFill>
                <a:latin typeface="Amasis MT Pro Black" panose="02040A04050005020304" pitchFamily="18" charset="0"/>
                <a:ea typeface="ADLaM Display" panose="02010000000000000000" pitchFamily="2" charset="0"/>
                <a:cs typeface="ADLaM Display" panose="02010000000000000000" pitchFamily="2" charset="0"/>
              </a:rPr>
              <a:t>min(X)    </a:t>
            </a:r>
            <a:r>
              <a:rPr lang="he-IL" dirty="0">
                <a:solidFill>
                  <a:schemeClr val="bg1"/>
                </a:solidFill>
                <a:latin typeface="Amasis MT Pro Black" panose="02040A04050005020304" pitchFamily="18" charset="0"/>
                <a:ea typeface="ADLaM Display" panose="02010000000000000000" pitchFamily="2" charset="0"/>
              </a:rPr>
              <a:t> הוא הערך המינימלי של הפיצ'ר ,</a:t>
            </a:r>
          </a:p>
          <a:p>
            <a:r>
              <a:rPr lang="en-US" dirty="0">
                <a:solidFill>
                  <a:schemeClr val="bg1"/>
                </a:solidFill>
                <a:latin typeface="Amasis MT Pro Black" panose="02040A04050005020304" pitchFamily="18" charset="0"/>
                <a:ea typeface="ADLaM Display" panose="02010000000000000000" pitchFamily="2" charset="0"/>
                <a:cs typeface="ADLaM Display" panose="02010000000000000000" pitchFamily="2" charset="0"/>
              </a:rPr>
              <a:t>max(X)    </a:t>
            </a:r>
            <a:r>
              <a:rPr lang="he-IL" dirty="0">
                <a:solidFill>
                  <a:schemeClr val="bg1"/>
                </a:solidFill>
                <a:latin typeface="Amasis MT Pro Black" panose="02040A04050005020304" pitchFamily="18" charset="0"/>
                <a:ea typeface="ADLaM Display" panose="02010000000000000000" pitchFamily="2" charset="0"/>
              </a:rPr>
              <a:t> הוא הערך המקסימלי של הפיצ'ר,</a:t>
            </a:r>
          </a:p>
          <a:p>
            <a:r>
              <a:rPr lang="he-IL" dirty="0">
                <a:solidFill>
                  <a:schemeClr val="bg1"/>
                </a:solidFill>
                <a:latin typeface="Amasis MT Pro Black" panose="02040A04050005020304" pitchFamily="18" charset="0"/>
                <a:ea typeface="ADLaM Display" panose="02010000000000000000" pitchFamily="2" charset="0"/>
              </a:rPr>
              <a:t>     </a:t>
            </a:r>
            <a:r>
              <a:rPr lang="en-US" dirty="0">
                <a:solidFill>
                  <a:schemeClr val="bg1"/>
                </a:solidFill>
                <a:latin typeface="Amasis MT Pro Black" panose="02040A04050005020304" pitchFamily="18" charset="0"/>
                <a:ea typeface="ADLaM Display" panose="02010000000000000000" pitchFamily="2" charset="0"/>
                <a:cs typeface="ADLaM Display" panose="02010000000000000000" pitchFamily="2" charset="0"/>
              </a:rPr>
              <a:t>Xscaled</a:t>
            </a:r>
            <a:r>
              <a:rPr lang="he-IL" dirty="0">
                <a:solidFill>
                  <a:schemeClr val="bg1"/>
                </a:solidFill>
                <a:latin typeface="Amasis MT Pro Black" panose="02040A04050005020304" pitchFamily="18" charset="0"/>
                <a:ea typeface="ADLaM Display" panose="02010000000000000000" pitchFamily="2" charset="0"/>
              </a:rPr>
              <a:t> היא תוצאת ה-</a:t>
            </a:r>
            <a:r>
              <a:rPr lang="en-US" dirty="0">
                <a:solidFill>
                  <a:schemeClr val="bg1"/>
                </a:solidFill>
                <a:latin typeface="Amasis MT Pro Black" panose="02040A04050005020304" pitchFamily="18" charset="0"/>
                <a:ea typeface="ADLaM Display" panose="02010000000000000000" pitchFamily="2" charset="0"/>
                <a:cs typeface="ADLaM Display" panose="02010000000000000000" pitchFamily="2" charset="0"/>
              </a:rPr>
              <a:t>scale</a:t>
            </a:r>
            <a:r>
              <a:rPr lang="he-IL" dirty="0">
                <a:solidFill>
                  <a:schemeClr val="bg1"/>
                </a:solidFill>
                <a:latin typeface="Amasis MT Pro Black" panose="02040A04050005020304" pitchFamily="18" charset="0"/>
                <a:ea typeface="ADLaM Display" panose="02010000000000000000" pitchFamily="2" charset="0"/>
              </a:rPr>
              <a:t> בין 0 ל-1 </a:t>
            </a:r>
            <a:r>
              <a:rPr lang="he-IL" dirty="0">
                <a:solidFill>
                  <a:srgbClr val="FFFF00"/>
                </a:solidFill>
                <a:latin typeface="Amasis MT Pro Black" panose="02040A04050005020304" pitchFamily="18" charset="0"/>
                <a:ea typeface="ADLaM Display" panose="02010000000000000000" pitchFamily="2" charset="0"/>
              </a:rPr>
              <a:t>.</a:t>
            </a:r>
          </a:p>
          <a:p>
            <a:endParaRPr lang="he-IL" dirty="0">
              <a:latin typeface="Amasis MT Pro Black" panose="02040A04050005020304" pitchFamily="18" charset="0"/>
            </a:endParaRPr>
          </a:p>
        </p:txBody>
      </p:sp>
    </p:spTree>
    <p:extLst>
      <p:ext uri="{BB962C8B-B14F-4D97-AF65-F5344CB8AC3E}">
        <p14:creationId xmlns:p14="http://schemas.microsoft.com/office/powerpoint/2010/main" val="14368745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10201" y="0"/>
            <a:ext cx="9404723" cy="1400530"/>
          </a:xfrm>
        </p:spPr>
        <p:txBody>
          <a:bodyPr/>
          <a:lstStyle/>
          <a:p>
            <a:pPr algn="r"/>
            <a:r>
              <a:rPr lang="he-IL" sz="3600" b="1" dirty="0"/>
              <a:t>דוגמא ל-</a:t>
            </a:r>
            <a:r>
              <a:rPr lang="en-US" sz="3600" b="1" dirty="0"/>
              <a:t>StandardScaler</a:t>
            </a:r>
            <a:r>
              <a:rPr lang="he-IL" sz="3600" b="1" dirty="0"/>
              <a:t> </a:t>
            </a:r>
            <a:br>
              <a:rPr lang="he-IL" sz="3600" b="1" dirty="0"/>
            </a:br>
            <a:endParaRPr lang="he-IL" sz="3600" b="1" dirty="0"/>
          </a:p>
        </p:txBody>
      </p:sp>
      <p:pic>
        <p:nvPicPr>
          <p:cNvPr id="4" name="תמונה 3">
            <a:extLst>
              <a:ext uri="{FF2B5EF4-FFF2-40B4-BE49-F238E27FC236}">
                <a16:creationId xmlns:a16="http://schemas.microsoft.com/office/drawing/2014/main" id="{48EC3530-DF1A-98BA-EC24-138A700805E2}"/>
              </a:ext>
            </a:extLst>
          </p:cNvPr>
          <p:cNvPicPr>
            <a:picLocks noChangeAspect="1"/>
          </p:cNvPicPr>
          <p:nvPr/>
        </p:nvPicPr>
        <p:blipFill rotWithShape="1">
          <a:blip r:embed="rId2"/>
          <a:srcRect l="26957" t="21243" r="25870" b="10124"/>
          <a:stretch/>
        </p:blipFill>
        <p:spPr>
          <a:xfrm>
            <a:off x="556592" y="675861"/>
            <a:ext cx="11357112" cy="6069494"/>
          </a:xfrm>
          <a:prstGeom prst="rect">
            <a:avLst/>
          </a:prstGeom>
        </p:spPr>
      </p:pic>
    </p:spTree>
    <p:extLst>
      <p:ext uri="{BB962C8B-B14F-4D97-AF65-F5344CB8AC3E}">
        <p14:creationId xmlns:p14="http://schemas.microsoft.com/office/powerpoint/2010/main" val="24076553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10201" y="0"/>
            <a:ext cx="9404723" cy="1400530"/>
          </a:xfrm>
        </p:spPr>
        <p:txBody>
          <a:bodyPr/>
          <a:lstStyle/>
          <a:p>
            <a:pPr algn="r"/>
            <a:r>
              <a:rPr lang="he-IL" sz="3600" b="1" dirty="0"/>
              <a:t>דוגמא ל-</a:t>
            </a:r>
            <a:r>
              <a:rPr lang="en-US" sz="3600" b="1" dirty="0"/>
              <a:t>MinMaxScaler</a:t>
            </a:r>
            <a:r>
              <a:rPr lang="he-IL" sz="3600" b="1" dirty="0"/>
              <a:t> </a:t>
            </a:r>
            <a:br>
              <a:rPr lang="he-IL" sz="3600" b="1" dirty="0"/>
            </a:br>
            <a:endParaRPr lang="he-IL" sz="3600" b="1" dirty="0"/>
          </a:p>
        </p:txBody>
      </p:sp>
      <p:pic>
        <p:nvPicPr>
          <p:cNvPr id="3" name="תמונה 2">
            <a:extLst>
              <a:ext uri="{FF2B5EF4-FFF2-40B4-BE49-F238E27FC236}">
                <a16:creationId xmlns:a16="http://schemas.microsoft.com/office/drawing/2014/main" id="{0A2E89E6-8391-EFA3-1AC1-C8A8A3971DB5}"/>
              </a:ext>
            </a:extLst>
          </p:cNvPr>
          <p:cNvPicPr>
            <a:picLocks noChangeAspect="1"/>
          </p:cNvPicPr>
          <p:nvPr/>
        </p:nvPicPr>
        <p:blipFill rotWithShape="1">
          <a:blip r:embed="rId2"/>
          <a:srcRect l="26630" t="15636" r="38587" b="8192"/>
          <a:stretch/>
        </p:blipFill>
        <p:spPr>
          <a:xfrm>
            <a:off x="516835" y="637755"/>
            <a:ext cx="11158330" cy="5927034"/>
          </a:xfrm>
          <a:prstGeom prst="rect">
            <a:avLst/>
          </a:prstGeom>
        </p:spPr>
      </p:pic>
    </p:spTree>
    <p:extLst>
      <p:ext uri="{BB962C8B-B14F-4D97-AF65-F5344CB8AC3E}">
        <p14:creationId xmlns:p14="http://schemas.microsoft.com/office/powerpoint/2010/main" val="3463955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F1EC34-27AD-3E80-8F18-2DCD2B9F2F6C}"/>
              </a:ext>
            </a:extLst>
          </p:cNvPr>
          <p:cNvSpPr>
            <a:spLocks noGrp="1"/>
          </p:cNvSpPr>
          <p:nvPr>
            <p:ph type="title"/>
          </p:nvPr>
        </p:nvSpPr>
        <p:spPr>
          <a:xfrm>
            <a:off x="1948117" y="54898"/>
            <a:ext cx="9404723" cy="1400530"/>
          </a:xfrm>
        </p:spPr>
        <p:txBody>
          <a:bodyPr/>
          <a:lstStyle/>
          <a:p>
            <a:pPr algn="r"/>
            <a:r>
              <a:rPr lang="he-IL" b="1" dirty="0"/>
              <a:t>באילו מקרים מומלץ להשתמש בביזור נתונים?</a:t>
            </a:r>
          </a:p>
        </p:txBody>
      </p:sp>
      <p:sp>
        <p:nvSpPr>
          <p:cNvPr id="3" name="מציין מיקום תוכן 2">
            <a:extLst>
              <a:ext uri="{FF2B5EF4-FFF2-40B4-BE49-F238E27FC236}">
                <a16:creationId xmlns:a16="http://schemas.microsoft.com/office/drawing/2014/main" id="{E9F66CF4-5A62-84E4-E212-8945AC4F3B4D}"/>
              </a:ext>
            </a:extLst>
          </p:cNvPr>
          <p:cNvSpPr>
            <a:spLocks noGrp="1"/>
          </p:cNvSpPr>
          <p:nvPr>
            <p:ph idx="1"/>
          </p:nvPr>
        </p:nvSpPr>
        <p:spPr>
          <a:xfrm>
            <a:off x="839160" y="2248388"/>
            <a:ext cx="10513680" cy="4195481"/>
          </a:xfrm>
        </p:spPr>
        <p:txBody>
          <a:bodyPr>
            <a:normAutofit lnSpcReduction="10000"/>
          </a:bodyPr>
          <a:lstStyle/>
          <a:p>
            <a:pPr>
              <a:buFont typeface="Wingdings" panose="05000000000000000000" pitchFamily="2" charset="2"/>
              <a:buChar char="q"/>
            </a:pPr>
            <a:r>
              <a:rPr lang="he-IL" b="1" u="sng" dirty="0">
                <a:solidFill>
                  <a:srgbClr val="FFFF00"/>
                </a:solidFill>
                <a:latin typeface="Amasis MT Pro Black" panose="02040A04050005020304" pitchFamily="18" charset="0"/>
              </a:rPr>
              <a:t>קנה מידה גדול מאוד של נתונים</a:t>
            </a:r>
            <a:r>
              <a:rPr lang="he-IL" dirty="0">
                <a:latin typeface="Amasis MT Pro Black" panose="02040A04050005020304" pitchFamily="18" charset="0"/>
              </a:rPr>
              <a:t>– עיבוד וניתוח כמויות גדולות של נתונים שאינם יכולים להיכנס לזיכרון או לאחסון של מכונה אחת, כמו למשל ניתוח של טרה-בייט או פטה-בייט של קבצי יומן , נתוני חיישנים או נתוני מדיה חברתית.</a:t>
            </a:r>
          </a:p>
          <a:p>
            <a:pPr>
              <a:buFont typeface="Wingdings" panose="05000000000000000000" pitchFamily="2" charset="2"/>
              <a:buChar char="q"/>
            </a:pPr>
            <a:r>
              <a:rPr lang="he-IL" b="1" u="sng" dirty="0">
                <a:solidFill>
                  <a:srgbClr val="FFFF00"/>
                </a:solidFill>
                <a:latin typeface="Amasis MT Pro Black" panose="02040A04050005020304" pitchFamily="18" charset="0"/>
              </a:rPr>
              <a:t>דרישות מדרגיות </a:t>
            </a:r>
            <a:r>
              <a:rPr lang="he-IL" dirty="0">
                <a:latin typeface="Amasis MT Pro Black" panose="02040A04050005020304" pitchFamily="18" charset="0"/>
              </a:rPr>
              <a:t>– הצורך בלטפל בנתונים שהולכים וגדלים כך שעומס העבודה החישובי עליהם הולך ומתעצם,</a:t>
            </a:r>
          </a:p>
          <a:p>
            <a:pPr marL="0" indent="0">
              <a:buNone/>
            </a:pPr>
            <a:r>
              <a:rPr lang="he-IL" dirty="0">
                <a:latin typeface="Amasis MT Pro Black" panose="02040A04050005020304" pitchFamily="18" charset="0"/>
              </a:rPr>
              <a:t>      למשל בניית פלטפורמת מסחר אלקטרוני שחווה עלייה ניכרת בפעילות המשתמשים בעונות שיא של רכישות.</a:t>
            </a:r>
          </a:p>
          <a:p>
            <a:pPr>
              <a:buFont typeface="Wingdings" panose="05000000000000000000" pitchFamily="2" charset="2"/>
              <a:buChar char="q"/>
            </a:pPr>
            <a:r>
              <a:rPr lang="en-US" b="1" u="sng" dirty="0">
                <a:solidFill>
                  <a:srgbClr val="FFFF00"/>
                </a:solidFill>
                <a:latin typeface="Amasis MT Pro Black" panose="02040A04050005020304" pitchFamily="18" charset="0"/>
              </a:rPr>
              <a:t>fault-tolerance</a:t>
            </a:r>
            <a:r>
              <a:rPr lang="he-IL" dirty="0">
                <a:latin typeface="Amasis MT Pro Black" panose="02040A04050005020304" pitchFamily="18" charset="0"/>
              </a:rPr>
              <a:t> – כשאנו רוצים שמערכת תמשיך לעבוד גם אם אחד הצמתים נכשל ובכך מובטח לנו גם זמינות רציפה של נתונים.</a:t>
            </a:r>
          </a:p>
          <a:p>
            <a:pPr>
              <a:buFont typeface="Wingdings" panose="05000000000000000000" pitchFamily="2" charset="2"/>
              <a:buChar char="q"/>
            </a:pPr>
            <a:r>
              <a:rPr lang="he-IL" b="1" u="sng" dirty="0">
                <a:solidFill>
                  <a:srgbClr val="FFFF00"/>
                </a:solidFill>
                <a:latin typeface="Amasis MT Pro Black" panose="02040A04050005020304" pitchFamily="18" charset="0"/>
              </a:rPr>
              <a:t>צורך בעיבוד מהיר ומורכב- </a:t>
            </a:r>
            <a:r>
              <a:rPr lang="he-IL" dirty="0">
                <a:latin typeface="Amasis MT Pro Black" panose="02040A04050005020304" pitchFamily="18" charset="0"/>
              </a:rPr>
              <a:t>כמו למשל ביצוע ניתוחים וחישובים מורכבים על סט נתונים גדול המצריכים אלגוריתמים של למידת מכונה מסיביים כדי להכשיר מודלים למערכות ניתוח או חיזוי.</a:t>
            </a:r>
          </a:p>
          <a:p>
            <a:pPr>
              <a:buFont typeface="Wingdings" panose="05000000000000000000" pitchFamily="2" charset="2"/>
              <a:buChar char="q"/>
            </a:pPr>
            <a:r>
              <a:rPr lang="he-IL" b="1" u="sng" dirty="0">
                <a:solidFill>
                  <a:srgbClr val="FFFF00"/>
                </a:solidFill>
                <a:latin typeface="Amasis MT Pro Black" panose="02040A04050005020304" pitchFamily="18" charset="0"/>
              </a:rPr>
              <a:t>קנה מידה אלסטי </a:t>
            </a:r>
            <a:r>
              <a:rPr lang="he-IL" b="1" dirty="0">
                <a:solidFill>
                  <a:srgbClr val="FFFF00"/>
                </a:solidFill>
                <a:latin typeface="Amasis MT Pro Black" panose="02040A04050005020304" pitchFamily="18" charset="0"/>
              </a:rPr>
              <a:t>– </a:t>
            </a:r>
            <a:r>
              <a:rPr lang="he-IL" dirty="0">
                <a:latin typeface="Amasis MT Pro Black" panose="02040A04050005020304" pitchFamily="18" charset="0"/>
              </a:rPr>
              <a:t>הצורך ביכולת להגדיל או להקטין משאבים באופן דינמי כמו למשל יישומי אינטרנט שחווים דפוסי תעבורה משתנים הדורשים  התמודדות עם עומסי עבודה וצוואר בקבוק.</a:t>
            </a:r>
          </a:p>
          <a:p>
            <a:pPr>
              <a:buFont typeface="Wingdings" panose="05000000000000000000" pitchFamily="2" charset="2"/>
              <a:buChar char="q"/>
            </a:pPr>
            <a:r>
              <a:rPr lang="he-IL" b="1" u="sng" dirty="0">
                <a:solidFill>
                  <a:srgbClr val="FFFF00"/>
                </a:solidFill>
                <a:latin typeface="Amasis MT Pro Black" panose="02040A04050005020304" pitchFamily="18" charset="0"/>
              </a:rPr>
              <a:t>עיבוד נתונים בזמן אמת </a:t>
            </a:r>
            <a:r>
              <a:rPr lang="he-IL" dirty="0">
                <a:latin typeface="Amasis MT Pro Black" panose="02040A04050005020304" pitchFamily="18" charset="0"/>
              </a:rPr>
              <a:t>– הממשות דרישות מערכת של </a:t>
            </a:r>
            <a:r>
              <a:rPr lang="en-US" dirty="0">
                <a:latin typeface="Amasis MT Pro Black" panose="02040A04050005020304" pitchFamily="18" charset="0"/>
              </a:rPr>
              <a:t>low latency</a:t>
            </a:r>
            <a:r>
              <a:rPr lang="he-IL" dirty="0">
                <a:latin typeface="Amasis MT Pro Black" panose="02040A04050005020304" pitchFamily="18" charset="0"/>
              </a:rPr>
              <a:t> , </a:t>
            </a:r>
            <a:r>
              <a:rPr lang="en-US" dirty="0">
                <a:latin typeface="Amasis MT Pro Black" panose="02040A04050005020304" pitchFamily="18" charset="0"/>
              </a:rPr>
              <a:t>fault tolerance</a:t>
            </a:r>
            <a:r>
              <a:rPr lang="he-IL" dirty="0">
                <a:latin typeface="Amasis MT Pro Black" panose="02040A04050005020304" pitchFamily="18" charset="0"/>
              </a:rPr>
              <a:t> ,</a:t>
            </a:r>
            <a:r>
              <a:rPr lang="en-US" dirty="0">
                <a:latin typeface="Amasis MT Pro Black" panose="02040A04050005020304" pitchFamily="18" charset="0"/>
              </a:rPr>
              <a:t>scalability</a:t>
            </a:r>
            <a:r>
              <a:rPr lang="he-IL" dirty="0">
                <a:latin typeface="Amasis MT Pro Black" panose="02040A04050005020304" pitchFamily="18" charset="0"/>
              </a:rPr>
              <a:t> </a:t>
            </a:r>
          </a:p>
        </p:txBody>
      </p:sp>
      <p:sp>
        <p:nvSpPr>
          <p:cNvPr id="5" name="תיבת טקסט 4">
            <a:extLst>
              <a:ext uri="{FF2B5EF4-FFF2-40B4-BE49-F238E27FC236}">
                <a16:creationId xmlns:a16="http://schemas.microsoft.com/office/drawing/2014/main" id="{E1EF6E2A-9A2C-C930-FE54-751EC62CDA92}"/>
              </a:ext>
            </a:extLst>
          </p:cNvPr>
          <p:cNvSpPr txBox="1"/>
          <p:nvPr/>
        </p:nvSpPr>
        <p:spPr>
          <a:xfrm>
            <a:off x="3409102" y="1113163"/>
            <a:ext cx="7943738" cy="923330"/>
          </a:xfrm>
          <a:prstGeom prst="rect">
            <a:avLst/>
          </a:prstGeom>
          <a:noFill/>
        </p:spPr>
        <p:txBody>
          <a:bodyPr wrap="square" rtlCol="1">
            <a:spAutoFit/>
          </a:bodyPr>
          <a:lstStyle/>
          <a:p>
            <a:r>
              <a:rPr lang="he-IL" b="1" dirty="0"/>
              <a:t>מערכות אחסון ועיבוד מבוזרות חיוניות בתרחישים שבהם הנפח, המהירות והמגוון של הנתונים עולים על הקיבולת והיכולות של מכונה בודדת. להלן כמה מקרים נפוצים:</a:t>
            </a:r>
          </a:p>
          <a:p>
            <a:endParaRPr lang="he-IL" dirty="0"/>
          </a:p>
        </p:txBody>
      </p:sp>
    </p:spTree>
    <p:extLst>
      <p:ext uri="{BB962C8B-B14F-4D97-AF65-F5344CB8AC3E}">
        <p14:creationId xmlns:p14="http://schemas.microsoft.com/office/powerpoint/2010/main" val="14864230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02965" y="178906"/>
            <a:ext cx="9404723" cy="1400530"/>
          </a:xfrm>
        </p:spPr>
        <p:txBody>
          <a:bodyPr/>
          <a:lstStyle/>
          <a:p>
            <a:pPr algn="r"/>
            <a:r>
              <a:rPr lang="en-US" sz="3600" b="1" dirty="0">
                <a:solidFill>
                  <a:schemeClr val="tx1"/>
                </a:solidFill>
              </a:rPr>
              <a:t>Outliers</a:t>
            </a:r>
            <a:r>
              <a:rPr lang="he-IL" sz="3600" b="1" dirty="0">
                <a:solidFill>
                  <a:schemeClr val="tx1"/>
                </a:solidFill>
              </a:rPr>
              <a:t> - חריגים</a:t>
            </a:r>
            <a:endParaRPr lang="he-IL" sz="3600" b="1" dirty="0"/>
          </a:p>
        </p:txBody>
      </p:sp>
      <p:sp>
        <p:nvSpPr>
          <p:cNvPr id="3" name="תיבת טקסט 2">
            <a:extLst>
              <a:ext uri="{FF2B5EF4-FFF2-40B4-BE49-F238E27FC236}">
                <a16:creationId xmlns:a16="http://schemas.microsoft.com/office/drawing/2014/main" id="{332B48C2-5DAF-3657-9860-AE8D3C11354C}"/>
              </a:ext>
            </a:extLst>
          </p:cNvPr>
          <p:cNvSpPr txBox="1"/>
          <p:nvPr/>
        </p:nvSpPr>
        <p:spPr>
          <a:xfrm>
            <a:off x="1934816" y="898414"/>
            <a:ext cx="9833115" cy="984885"/>
          </a:xfrm>
          <a:prstGeom prst="rect">
            <a:avLst/>
          </a:prstGeom>
          <a:noFill/>
        </p:spPr>
        <p:txBody>
          <a:bodyPr wrap="square" rtlCol="1">
            <a:spAutoFit/>
          </a:bodyPr>
          <a:lstStyle/>
          <a:p>
            <a:r>
              <a:rPr lang="he-IL" sz="2000" dirty="0">
                <a:latin typeface="Aharoni" panose="02010803020104030203" pitchFamily="2" charset="-79"/>
                <a:cs typeface="Aharoni" panose="02010803020104030203" pitchFamily="2" charset="-79"/>
              </a:rPr>
              <a:t>חריגים הם למעשה נקודות בסט הנתונים שלנו שלא משקפות את המודל שלנו. נקודות אלה בדרך כלל יהיו ממוקמות במרחק מבודד משאר הנקודות על גרף המודל שלנו.</a:t>
            </a:r>
          </a:p>
          <a:p>
            <a:endParaRPr lang="he-IL" dirty="0"/>
          </a:p>
        </p:txBody>
      </p:sp>
      <p:pic>
        <p:nvPicPr>
          <p:cNvPr id="4" name="Picture 2" descr="Certainly, outlier detection is a critical step in data preprocessing for machine  learning. Various techniques can be employed to identify… | Instagram">
            <a:extLst>
              <a:ext uri="{FF2B5EF4-FFF2-40B4-BE49-F238E27FC236}">
                <a16:creationId xmlns:a16="http://schemas.microsoft.com/office/drawing/2014/main" id="{EECB5C31-3DDD-4ECC-37EF-8537E58744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25"/>
          <a:stretch/>
        </p:blipFill>
        <p:spPr bwMode="auto">
          <a:xfrm>
            <a:off x="5629068" y="1714601"/>
            <a:ext cx="6138863" cy="25525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922AD345-792C-4DF8-74DB-F7D16CF37F8A}"/>
              </a:ext>
            </a:extLst>
          </p:cNvPr>
          <p:cNvSpPr>
            <a:spLocks noChangeArrowheads="1"/>
          </p:cNvSpPr>
          <p:nvPr/>
        </p:nvSpPr>
        <p:spPr bwMode="auto">
          <a:xfrm>
            <a:off x="4721137" y="4454683"/>
            <a:ext cx="7046794" cy="125740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dirty="0">
                <a:ln>
                  <a:noFill/>
                </a:ln>
                <a:effectLst/>
                <a:latin typeface="Aharoni" panose="02010803020104030203" pitchFamily="2" charset="-79"/>
                <a:cs typeface="Aharoni" panose="02010803020104030203" pitchFamily="2" charset="-79"/>
              </a:rPr>
              <a:t>זיהוי וטיפול בחריגים הם שלב חשוב בעיבוד מקדים של נתונים כדי להבטיח שמודלים סטטיסטיים, כולל מודלים של למידת מכונה, אינם מושפעים יתר על המידה מערכים חריגים. חריגים יכולים לעוות את התוצאות ולהשפיע לרעה על ביצועי המודל.</a:t>
            </a:r>
            <a:r>
              <a:rPr lang="he-IL" altLang="he-IL" sz="1100" dirty="0">
                <a:latin typeface="Aharoni" panose="02010803020104030203" pitchFamily="2" charset="-79"/>
                <a:cs typeface="Aharoni" panose="02010803020104030203" pitchFamily="2" charset="-79"/>
              </a:rPr>
              <a:t>  </a:t>
            </a:r>
            <a:r>
              <a:rPr lang="en-US" altLang="he-IL" sz="1100" dirty="0">
                <a:latin typeface="Aharoni" panose="02010803020104030203" pitchFamily="2" charset="-79"/>
                <a:cs typeface="Aharoni" panose="02010803020104030203" pitchFamily="2" charset="-79"/>
              </a:rPr>
              <a:t>  </a:t>
            </a:r>
            <a:endParaRPr lang="he-IL" altLang="he-IL" sz="11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8286177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02965" y="178906"/>
            <a:ext cx="9404723" cy="1400530"/>
          </a:xfrm>
        </p:spPr>
        <p:txBody>
          <a:bodyPr/>
          <a:lstStyle/>
          <a:p>
            <a:pPr algn="r"/>
            <a:r>
              <a:rPr lang="en-US" sz="3600" b="1" dirty="0">
                <a:solidFill>
                  <a:schemeClr val="tx1"/>
                </a:solidFill>
              </a:rPr>
              <a:t>Outliers</a:t>
            </a:r>
            <a:r>
              <a:rPr lang="he-IL" sz="3600" b="1" dirty="0">
                <a:solidFill>
                  <a:schemeClr val="tx1"/>
                </a:solidFill>
              </a:rPr>
              <a:t> – כיצד מזהים</a:t>
            </a:r>
            <a:endParaRPr lang="he-IL" sz="3600" b="1" dirty="0"/>
          </a:p>
        </p:txBody>
      </p:sp>
      <p:sp>
        <p:nvSpPr>
          <p:cNvPr id="2" name="תיבת טקסט 1">
            <a:extLst>
              <a:ext uri="{FF2B5EF4-FFF2-40B4-BE49-F238E27FC236}">
                <a16:creationId xmlns:a16="http://schemas.microsoft.com/office/drawing/2014/main" id="{53EB4ECC-ED4B-8233-00E6-1CFD869C0048}"/>
              </a:ext>
            </a:extLst>
          </p:cNvPr>
          <p:cNvSpPr txBox="1"/>
          <p:nvPr/>
        </p:nvSpPr>
        <p:spPr>
          <a:xfrm>
            <a:off x="1974573" y="1036032"/>
            <a:ext cx="9833115" cy="4985980"/>
          </a:xfrm>
          <a:prstGeom prst="rect">
            <a:avLst/>
          </a:prstGeom>
          <a:noFill/>
        </p:spPr>
        <p:txBody>
          <a:bodyPr wrap="square" rtlCol="1">
            <a:spAutoFit/>
          </a:bodyPr>
          <a:lstStyle/>
          <a:p>
            <a:r>
              <a:rPr lang="he-IL" sz="2000" dirty="0">
                <a:latin typeface="Amasis MT Pro Black" panose="02040A04050005020304" pitchFamily="18" charset="0"/>
                <a:cs typeface="Aharoni" panose="02010803020104030203" pitchFamily="2" charset="-79"/>
              </a:rPr>
              <a:t>                                                          </a:t>
            </a:r>
          </a:p>
          <a:p>
            <a:pPr marL="342900" indent="-342900">
              <a:buFont typeface="Wingdings" panose="05000000000000000000" pitchFamily="2" charset="2"/>
              <a:buChar char="§"/>
            </a:pPr>
            <a:r>
              <a:rPr lang="he-IL" sz="2000" b="1" u="sng" dirty="0">
                <a:solidFill>
                  <a:srgbClr val="FFC000"/>
                </a:solidFill>
                <a:latin typeface="Amasis MT Pro Black" panose="02040A04050005020304" pitchFamily="18" charset="0"/>
                <a:cs typeface="Aharoni" panose="02010803020104030203" pitchFamily="2" charset="-79"/>
              </a:rPr>
              <a:t>בדיקה ויזואלית </a:t>
            </a:r>
            <a:r>
              <a:rPr lang="he-IL" sz="2000" dirty="0">
                <a:latin typeface="Amasis MT Pro Black" panose="02040A04050005020304" pitchFamily="18" charset="0"/>
                <a:cs typeface="Aharoni" panose="02010803020104030203" pitchFamily="2" charset="-79"/>
              </a:rPr>
              <a:t>: קיימים ספריות מגוונות בפייתון למטרות ויזואליזציה . ניתן להשתמש בתרשימי תיבה, היסטוגרמות , עוגות , נקודות פזורות </a:t>
            </a:r>
            <a:r>
              <a:rPr lang="en-US" sz="2000" dirty="0">
                <a:latin typeface="Amasis MT Pro Black" panose="02040A04050005020304" pitchFamily="18" charset="0"/>
                <a:cs typeface="Aharoni" panose="02010803020104030203" pitchFamily="2" charset="-79"/>
              </a:rPr>
              <a:t>(scatter)</a:t>
            </a:r>
            <a:r>
              <a:rPr lang="he-IL" sz="2000" dirty="0">
                <a:latin typeface="Amasis MT Pro Black" panose="02040A04050005020304" pitchFamily="18" charset="0"/>
                <a:cs typeface="Aharoni" panose="02010803020104030203" pitchFamily="2" charset="-79"/>
              </a:rPr>
              <a:t> על מנת לבדוק חזותית את התפלגות המשתנים המספריים.</a:t>
            </a:r>
          </a:p>
          <a:p>
            <a:r>
              <a:rPr lang="he-IL" sz="2000" dirty="0">
                <a:latin typeface="Amasis MT Pro Black" panose="02040A04050005020304" pitchFamily="18" charset="0"/>
                <a:cs typeface="Aharoni" panose="02010803020104030203" pitchFamily="2" charset="-79"/>
              </a:rPr>
              <a:t>     חריגים עשויים להופיע כנקודות מרוחקות משאר הנקודות.</a:t>
            </a:r>
          </a:p>
          <a:p>
            <a:endParaRPr lang="he-IL" sz="2000" dirty="0">
              <a:latin typeface="Amasis MT Pro Black" panose="02040A04050005020304" pitchFamily="18" charset="0"/>
              <a:cs typeface="Aharoni" panose="02010803020104030203" pitchFamily="2" charset="-79"/>
            </a:endParaRPr>
          </a:p>
          <a:p>
            <a:pPr marL="285750" indent="-285750">
              <a:buFont typeface="Wingdings" panose="05000000000000000000" pitchFamily="2" charset="2"/>
              <a:buChar char="§"/>
            </a:pPr>
            <a:r>
              <a:rPr lang="he-IL" sz="2000" b="1" u="sng" dirty="0">
                <a:solidFill>
                  <a:srgbClr val="FFC000"/>
                </a:solidFill>
                <a:latin typeface="Amasis MT Pro Black" panose="02040A04050005020304" pitchFamily="18" charset="0"/>
                <a:cs typeface="Aharoni" panose="02010803020104030203" pitchFamily="2" charset="-79"/>
              </a:rPr>
              <a:t>שימוש ב-</a:t>
            </a:r>
            <a:r>
              <a:rPr lang="en-US" sz="2000" b="1" u="sng" dirty="0">
                <a:solidFill>
                  <a:srgbClr val="FFC000"/>
                </a:solidFill>
                <a:latin typeface="Amasis MT Pro Black" panose="02040A04050005020304" pitchFamily="18" charset="0"/>
                <a:cs typeface="Aharoni" panose="02010803020104030203" pitchFamily="2" charset="-79"/>
              </a:rPr>
              <a:t>summary</a:t>
            </a:r>
            <a:r>
              <a:rPr lang="he-IL" sz="2000" b="1" dirty="0">
                <a:solidFill>
                  <a:srgbClr val="FFC000"/>
                </a:solidFill>
                <a:latin typeface="Amasis MT Pro Black" panose="02040A04050005020304" pitchFamily="18" charset="0"/>
                <a:cs typeface="Aharoni" panose="02010803020104030203" pitchFamily="2" charset="-79"/>
              </a:rPr>
              <a:t> </a:t>
            </a:r>
            <a:r>
              <a:rPr lang="he-IL" sz="2000" dirty="0">
                <a:latin typeface="Amasis MT Pro Black" panose="02040A04050005020304" pitchFamily="18" charset="0"/>
                <a:cs typeface="Aharoni" panose="02010803020104030203" pitchFamily="2" charset="-79"/>
              </a:rPr>
              <a:t>: זוהי למעשה פונקציה המסכמת באופן סטטיסטי את האלמנטים המספריים שלנו.</a:t>
            </a:r>
          </a:p>
          <a:p>
            <a:r>
              <a:rPr lang="he-IL" sz="2000" dirty="0">
                <a:latin typeface="Amasis MT Pro Black" panose="02040A04050005020304" pitchFamily="18" charset="0"/>
                <a:cs typeface="Aharoni" panose="02010803020104030203" pitchFamily="2" charset="-79"/>
              </a:rPr>
              <a:t>    בפונקציה זו ניתן לקבל : סיכום ממוצע, סיכום סטיית תקן, סיכום רבעונים, סיכום חציון , מינימום, מקסימום...</a:t>
            </a:r>
          </a:p>
          <a:p>
            <a:r>
              <a:rPr lang="he-IL" sz="2000" dirty="0">
                <a:latin typeface="Amasis MT Pro Black" panose="02040A04050005020304" pitchFamily="18" charset="0"/>
                <a:cs typeface="Aharoni" panose="02010803020104030203" pitchFamily="2" charset="-79"/>
              </a:rPr>
              <a:t>    חריגים עשויים לסטות משמעותית מהממצאים.</a:t>
            </a:r>
          </a:p>
          <a:p>
            <a:endParaRPr lang="he-IL" sz="2000" dirty="0">
              <a:latin typeface="Amasis MT Pro Black" panose="02040A04050005020304" pitchFamily="18" charset="0"/>
              <a:cs typeface="Aharoni" panose="02010803020104030203" pitchFamily="2" charset="-79"/>
            </a:endParaRPr>
          </a:p>
          <a:p>
            <a:pPr marL="342900" indent="-342900">
              <a:buFont typeface="Wingdings" panose="05000000000000000000" pitchFamily="2" charset="2"/>
              <a:buChar char="§"/>
            </a:pPr>
            <a:r>
              <a:rPr lang="en-US" sz="2000" b="1" u="sng" dirty="0">
                <a:solidFill>
                  <a:srgbClr val="FFC000"/>
                </a:solidFill>
                <a:latin typeface="Amasis MT Pro Black" panose="02040A04050005020304" pitchFamily="18" charset="0"/>
                <a:cs typeface="Aharoni" panose="02010803020104030203" pitchFamily="2" charset="-79"/>
              </a:rPr>
              <a:t>Z-score</a:t>
            </a:r>
            <a:r>
              <a:rPr lang="he-IL" sz="2000" b="1" u="sng" dirty="0">
                <a:solidFill>
                  <a:srgbClr val="FFC000"/>
                </a:solidFill>
                <a:latin typeface="Amasis MT Pro Black" panose="02040A04050005020304" pitchFamily="18" charset="0"/>
                <a:cs typeface="Aharoni" panose="02010803020104030203" pitchFamily="2" charset="-79"/>
              </a:rPr>
              <a:t> </a:t>
            </a:r>
            <a:r>
              <a:rPr lang="he-IL" sz="2000" dirty="0">
                <a:latin typeface="Amasis MT Pro Black" panose="02040A04050005020304" pitchFamily="18" charset="0"/>
                <a:cs typeface="Aharoni" panose="02010803020104030203" pitchFamily="2" charset="-79"/>
              </a:rPr>
              <a:t>: זוהי למעשה טבלת התפלגות נורמלית סטנדרטית . ניתן בעזרתה לחשב את ציון ה-</a:t>
            </a:r>
            <a:r>
              <a:rPr lang="en-US" sz="2000" dirty="0">
                <a:latin typeface="Amasis MT Pro Black" panose="02040A04050005020304" pitchFamily="18" charset="0"/>
                <a:cs typeface="Aharoni" panose="02010803020104030203" pitchFamily="2" charset="-79"/>
              </a:rPr>
              <a:t>Z</a:t>
            </a:r>
            <a:r>
              <a:rPr lang="he-IL" sz="2000" dirty="0">
                <a:latin typeface="Amasis MT Pro Black" panose="02040A04050005020304" pitchFamily="18" charset="0"/>
                <a:cs typeface="Aharoni" panose="02010803020104030203" pitchFamily="2" charset="-79"/>
              </a:rPr>
              <a:t> עבור כל נקודה בסט הנתונים שלנו. ציון </a:t>
            </a:r>
            <a:r>
              <a:rPr lang="en-US" sz="2000" dirty="0">
                <a:latin typeface="Amasis MT Pro Black" panose="02040A04050005020304" pitchFamily="18" charset="0"/>
                <a:cs typeface="Aharoni" panose="02010803020104030203" pitchFamily="2" charset="-79"/>
              </a:rPr>
              <a:t>Z</a:t>
            </a:r>
            <a:r>
              <a:rPr lang="he-IL" sz="2000" dirty="0">
                <a:latin typeface="Amasis MT Pro Black" panose="02040A04050005020304" pitchFamily="18" charset="0"/>
                <a:cs typeface="Aharoni" panose="02010803020104030203" pitchFamily="2" charset="-79"/>
              </a:rPr>
              <a:t> מעבר לסף מסוים (כמו למשל 2 או 3) מאיר נורה אדומה לחריגות.</a:t>
            </a:r>
          </a:p>
          <a:p>
            <a:pPr marL="342900" indent="-342900">
              <a:buFont typeface="Wingdings" panose="05000000000000000000" pitchFamily="2" charset="2"/>
              <a:buChar char="§"/>
            </a:pPr>
            <a:endParaRPr lang="he-IL" sz="2000" dirty="0">
              <a:latin typeface="Amasis MT Pro Black" panose="02040A04050005020304" pitchFamily="18" charset="0"/>
              <a:cs typeface="Aharoni" panose="02010803020104030203" pitchFamily="2" charset="-79"/>
            </a:endParaRPr>
          </a:p>
          <a:p>
            <a:pPr marL="342900" indent="-342900">
              <a:buFont typeface="Wingdings" panose="05000000000000000000" pitchFamily="2" charset="2"/>
              <a:buChar char="§"/>
            </a:pPr>
            <a:r>
              <a:rPr lang="he-IL" sz="2000" b="1" u="sng" dirty="0">
                <a:solidFill>
                  <a:srgbClr val="FFC000"/>
                </a:solidFill>
                <a:latin typeface="Amasis MT Pro Black" panose="02040A04050005020304" pitchFamily="18" charset="0"/>
                <a:cs typeface="Aharoni" panose="02010803020104030203" pitchFamily="2" charset="-79"/>
              </a:rPr>
              <a:t>חישוב </a:t>
            </a:r>
            <a:r>
              <a:rPr lang="en-US" sz="2000" b="1" u="sng" dirty="0">
                <a:solidFill>
                  <a:srgbClr val="FFC000"/>
                </a:solidFill>
                <a:latin typeface="Amasis MT Pro Black" panose="02040A04050005020304" pitchFamily="18" charset="0"/>
                <a:cs typeface="Aharoni" panose="02010803020104030203" pitchFamily="2" charset="-79"/>
              </a:rPr>
              <a:t>IQR</a:t>
            </a:r>
            <a:r>
              <a:rPr lang="he-IL" sz="2000" b="1" u="sng" dirty="0">
                <a:solidFill>
                  <a:srgbClr val="FFC000"/>
                </a:solidFill>
                <a:latin typeface="Amasis MT Pro Black" panose="02040A04050005020304" pitchFamily="18" charset="0"/>
                <a:cs typeface="Aharoni" panose="02010803020104030203" pitchFamily="2" charset="-79"/>
              </a:rPr>
              <a:t> </a:t>
            </a:r>
            <a:r>
              <a:rPr lang="he-IL" sz="2000" dirty="0">
                <a:latin typeface="Amasis MT Pro Black" panose="02040A04050005020304" pitchFamily="18" charset="0"/>
                <a:cs typeface="Aharoni" panose="02010803020104030203" pitchFamily="2" charset="-79"/>
              </a:rPr>
              <a:t>: זהו טווח בין רבעוני. ניתן לחשב את ה-</a:t>
            </a:r>
            <a:r>
              <a:rPr lang="en-US" sz="2000" dirty="0">
                <a:latin typeface="Amasis MT Pro Black" panose="02040A04050005020304" pitchFamily="18" charset="0"/>
                <a:cs typeface="Aharoni" panose="02010803020104030203" pitchFamily="2" charset="-79"/>
              </a:rPr>
              <a:t>IQR</a:t>
            </a:r>
            <a:r>
              <a:rPr lang="he-IL" sz="2000" dirty="0">
                <a:latin typeface="Amasis MT Pro Black" panose="02040A04050005020304" pitchFamily="18" charset="0"/>
                <a:cs typeface="Aharoni" panose="02010803020104030203" pitchFamily="2" charset="-79"/>
              </a:rPr>
              <a:t> עבור כל נקודה בסט הנתונים. ערכים חריגים יהוו תוצאה שהיא מתחת ל- </a:t>
            </a:r>
            <a:r>
              <a:rPr lang="en-US" sz="2000" b="1" i="0" dirty="0">
                <a:solidFill>
                  <a:schemeClr val="bg1"/>
                </a:solidFill>
                <a:effectLst/>
                <a:latin typeface="Amasis MT Pro Black" panose="02040A04050005020304" pitchFamily="18" charset="0"/>
              </a:rPr>
              <a:t>Q1 - 1.5 * IQR</a:t>
            </a:r>
            <a:r>
              <a:rPr lang="he-IL" sz="2000" b="1" i="0" dirty="0">
                <a:solidFill>
                  <a:schemeClr val="bg1"/>
                </a:solidFill>
                <a:effectLst/>
                <a:latin typeface="Amasis MT Pro Black" panose="02040A04050005020304" pitchFamily="18" charset="0"/>
              </a:rPr>
              <a:t> </a:t>
            </a:r>
            <a:r>
              <a:rPr lang="he-IL" sz="2000" b="0" i="0" dirty="0">
                <a:effectLst/>
                <a:latin typeface="Amasis MT Pro Black" panose="02040A04050005020304" pitchFamily="18" charset="0"/>
              </a:rPr>
              <a:t>או מעל ל- </a:t>
            </a:r>
            <a:r>
              <a:rPr lang="en-US" sz="2000" b="1" i="0" dirty="0">
                <a:solidFill>
                  <a:schemeClr val="bg1"/>
                </a:solidFill>
                <a:effectLst/>
                <a:latin typeface="Amasis MT Pro Black" panose="02040A04050005020304" pitchFamily="18" charset="0"/>
              </a:rPr>
              <a:t>Q3 + 1.5 * IQR</a:t>
            </a:r>
            <a:r>
              <a:rPr lang="he-IL" sz="2000" b="1" i="0" dirty="0">
                <a:solidFill>
                  <a:schemeClr val="bg1"/>
                </a:solidFill>
                <a:effectLst/>
                <a:latin typeface="Amasis MT Pro Black" panose="02040A04050005020304" pitchFamily="18" charset="0"/>
              </a:rPr>
              <a:t> </a:t>
            </a:r>
            <a:r>
              <a:rPr lang="he-IL" sz="2000" b="1" i="0" dirty="0">
                <a:effectLst/>
                <a:latin typeface="Amasis MT Pro Black" panose="02040A04050005020304" pitchFamily="18" charset="0"/>
              </a:rPr>
              <a:t>, כאשר:</a:t>
            </a:r>
            <a:endParaRPr lang="he-IL" sz="2000" b="1" i="0" dirty="0">
              <a:solidFill>
                <a:srgbClr val="00B0F0"/>
              </a:solidFill>
              <a:effectLst/>
              <a:latin typeface="Amasis MT Pro Black" panose="02040A04050005020304" pitchFamily="18" charset="0"/>
            </a:endParaRPr>
          </a:p>
          <a:p>
            <a:r>
              <a:rPr lang="he-IL" sz="2000" dirty="0">
                <a:solidFill>
                  <a:schemeClr val="accent3"/>
                </a:solidFill>
                <a:latin typeface="Amasis MT Pro Black" panose="02040A04050005020304" pitchFamily="18" charset="0"/>
                <a:cs typeface="Aharoni" panose="02010803020104030203" pitchFamily="2" charset="-79"/>
              </a:rPr>
              <a:t>    </a:t>
            </a:r>
            <a:r>
              <a:rPr lang="he-IL" sz="2000" b="1" dirty="0">
                <a:solidFill>
                  <a:schemeClr val="bg1"/>
                </a:solidFill>
                <a:latin typeface="Amasis MT Pro Black" panose="02040A04050005020304" pitchFamily="18" charset="0"/>
                <a:cs typeface="Aharoni" panose="02010803020104030203" pitchFamily="2" charset="-79"/>
              </a:rPr>
              <a:t> </a:t>
            </a:r>
            <a:r>
              <a:rPr lang="en-US" sz="2000" b="1" dirty="0">
                <a:solidFill>
                  <a:schemeClr val="bg1"/>
                </a:solidFill>
                <a:latin typeface="Amasis MT Pro Black" panose="02040A04050005020304" pitchFamily="18" charset="0"/>
                <a:cs typeface="Aharoni" panose="02010803020104030203" pitchFamily="2" charset="-79"/>
              </a:rPr>
              <a:t>Q1</a:t>
            </a:r>
            <a:r>
              <a:rPr lang="he-IL" sz="2000" b="1" dirty="0">
                <a:solidFill>
                  <a:schemeClr val="bg1"/>
                </a:solidFill>
                <a:latin typeface="Amasis MT Pro Black" panose="02040A04050005020304" pitchFamily="18" charset="0"/>
                <a:cs typeface="Aharoni" panose="02010803020104030203" pitchFamily="2" charset="-79"/>
              </a:rPr>
              <a:t> מייצג את הרבעון הראשון , </a:t>
            </a:r>
            <a:r>
              <a:rPr lang="en-US" sz="2000" b="1" dirty="0">
                <a:solidFill>
                  <a:schemeClr val="bg1"/>
                </a:solidFill>
                <a:latin typeface="Amasis MT Pro Black" panose="02040A04050005020304" pitchFamily="18" charset="0"/>
                <a:cs typeface="Aharoni" panose="02010803020104030203" pitchFamily="2" charset="-79"/>
              </a:rPr>
              <a:t>Q3</a:t>
            </a:r>
            <a:r>
              <a:rPr lang="he-IL" sz="2000" b="1" dirty="0">
                <a:solidFill>
                  <a:schemeClr val="bg1"/>
                </a:solidFill>
                <a:latin typeface="Amasis MT Pro Black" panose="02040A04050005020304" pitchFamily="18" charset="0"/>
                <a:cs typeface="Aharoni" panose="02010803020104030203" pitchFamily="2" charset="-79"/>
              </a:rPr>
              <a:t> מייצג את הרבעון השלישי ו-</a:t>
            </a:r>
            <a:r>
              <a:rPr lang="en-US" sz="2000" b="1" dirty="0">
                <a:solidFill>
                  <a:schemeClr val="bg1"/>
                </a:solidFill>
                <a:latin typeface="Amasis MT Pro Black" panose="02040A04050005020304" pitchFamily="18" charset="0"/>
                <a:cs typeface="Aharoni" panose="02010803020104030203" pitchFamily="2" charset="-79"/>
              </a:rPr>
              <a:t>IQR</a:t>
            </a:r>
            <a:r>
              <a:rPr lang="he-IL" sz="2000" b="1" dirty="0">
                <a:solidFill>
                  <a:schemeClr val="bg1"/>
                </a:solidFill>
                <a:latin typeface="Amasis MT Pro Black" panose="02040A04050005020304" pitchFamily="18" charset="0"/>
                <a:cs typeface="Aharoni" panose="02010803020104030203" pitchFamily="2" charset="-79"/>
              </a:rPr>
              <a:t> הוא הטווח הבין רבעוני</a:t>
            </a:r>
            <a:r>
              <a:rPr lang="he-IL" sz="2000" b="1" dirty="0">
                <a:solidFill>
                  <a:srgbClr val="00B0F0"/>
                </a:solidFill>
                <a:latin typeface="Amasis MT Pro Black" panose="02040A04050005020304" pitchFamily="18" charset="0"/>
                <a:cs typeface="Aharoni" panose="02010803020104030203" pitchFamily="2" charset="-79"/>
              </a:rPr>
              <a:t>.</a:t>
            </a:r>
          </a:p>
          <a:p>
            <a:endParaRPr lang="he-IL" dirty="0">
              <a:latin typeface="Amasis MT Pro Black" panose="02040A04050005020304" pitchFamily="18" charset="0"/>
            </a:endParaRPr>
          </a:p>
        </p:txBody>
      </p:sp>
    </p:spTree>
    <p:extLst>
      <p:ext uri="{BB962C8B-B14F-4D97-AF65-F5344CB8AC3E}">
        <p14:creationId xmlns:p14="http://schemas.microsoft.com/office/powerpoint/2010/main" val="13893454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02965" y="178906"/>
            <a:ext cx="9404723" cy="1400530"/>
          </a:xfrm>
        </p:spPr>
        <p:txBody>
          <a:bodyPr/>
          <a:lstStyle/>
          <a:p>
            <a:pPr algn="r"/>
            <a:r>
              <a:rPr lang="he-IL" sz="3600" b="1" dirty="0">
                <a:solidFill>
                  <a:schemeClr val="tx1"/>
                </a:solidFill>
              </a:rPr>
              <a:t>זיהוי </a:t>
            </a:r>
            <a:r>
              <a:rPr lang="en-US" sz="3600" b="1" dirty="0">
                <a:solidFill>
                  <a:schemeClr val="tx1"/>
                </a:solidFill>
              </a:rPr>
              <a:t>Outliers</a:t>
            </a:r>
            <a:r>
              <a:rPr lang="he-IL" sz="3600" b="1" dirty="0">
                <a:solidFill>
                  <a:schemeClr val="tx1"/>
                </a:solidFill>
              </a:rPr>
              <a:t> על ידי שימוש ב-</a:t>
            </a:r>
            <a:r>
              <a:rPr lang="en-US" sz="3600" b="1" dirty="0">
                <a:solidFill>
                  <a:schemeClr val="tx1"/>
                </a:solidFill>
              </a:rPr>
              <a:t>boxplot</a:t>
            </a:r>
            <a:r>
              <a:rPr lang="he-IL" sz="3600" b="1" dirty="0">
                <a:solidFill>
                  <a:schemeClr val="tx1"/>
                </a:solidFill>
              </a:rPr>
              <a:t> </a:t>
            </a:r>
            <a:endParaRPr lang="he-IL" sz="3600" b="1" dirty="0"/>
          </a:p>
        </p:txBody>
      </p:sp>
      <p:pic>
        <p:nvPicPr>
          <p:cNvPr id="4" name="תמונה 3">
            <a:extLst>
              <a:ext uri="{FF2B5EF4-FFF2-40B4-BE49-F238E27FC236}">
                <a16:creationId xmlns:a16="http://schemas.microsoft.com/office/drawing/2014/main" id="{8DB52CAD-60E7-FADF-F706-39EF427A2B0B}"/>
              </a:ext>
            </a:extLst>
          </p:cNvPr>
          <p:cNvPicPr>
            <a:picLocks noChangeAspect="1"/>
          </p:cNvPicPr>
          <p:nvPr/>
        </p:nvPicPr>
        <p:blipFill rotWithShape="1">
          <a:blip r:embed="rId2"/>
          <a:srcRect l="25500" t="16804" r="40461" b="9519"/>
          <a:stretch/>
        </p:blipFill>
        <p:spPr>
          <a:xfrm>
            <a:off x="2675145" y="858130"/>
            <a:ext cx="9132543" cy="5820964"/>
          </a:xfrm>
          <a:prstGeom prst="rect">
            <a:avLst/>
          </a:prstGeom>
        </p:spPr>
      </p:pic>
    </p:spTree>
    <p:extLst>
      <p:ext uri="{BB962C8B-B14F-4D97-AF65-F5344CB8AC3E}">
        <p14:creationId xmlns:p14="http://schemas.microsoft.com/office/powerpoint/2010/main" val="19996662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02965" y="178906"/>
            <a:ext cx="9404723" cy="1400530"/>
          </a:xfrm>
        </p:spPr>
        <p:txBody>
          <a:bodyPr/>
          <a:lstStyle/>
          <a:p>
            <a:pPr algn="r"/>
            <a:r>
              <a:rPr lang="he-IL" sz="3600" b="1" dirty="0">
                <a:solidFill>
                  <a:schemeClr val="tx1"/>
                </a:solidFill>
              </a:rPr>
              <a:t>זיהוי </a:t>
            </a:r>
            <a:r>
              <a:rPr lang="en-US" sz="3600" b="1" dirty="0">
                <a:solidFill>
                  <a:schemeClr val="tx1"/>
                </a:solidFill>
              </a:rPr>
              <a:t>Outliers</a:t>
            </a:r>
            <a:r>
              <a:rPr lang="he-IL" sz="3600" b="1" dirty="0">
                <a:solidFill>
                  <a:schemeClr val="tx1"/>
                </a:solidFill>
              </a:rPr>
              <a:t> על ידי שימוש ב-</a:t>
            </a:r>
            <a:r>
              <a:rPr lang="en-US" sz="3600" b="1" dirty="0">
                <a:solidFill>
                  <a:schemeClr val="tx1"/>
                </a:solidFill>
              </a:rPr>
              <a:t>IQR</a:t>
            </a:r>
            <a:endParaRPr lang="he-IL" sz="3600" b="1" dirty="0"/>
          </a:p>
        </p:txBody>
      </p:sp>
      <p:pic>
        <p:nvPicPr>
          <p:cNvPr id="3" name="תמונה 2">
            <a:extLst>
              <a:ext uri="{FF2B5EF4-FFF2-40B4-BE49-F238E27FC236}">
                <a16:creationId xmlns:a16="http://schemas.microsoft.com/office/drawing/2014/main" id="{9F84771A-082F-4507-CA6F-355DE369A9DF}"/>
              </a:ext>
            </a:extLst>
          </p:cNvPr>
          <p:cNvPicPr>
            <a:picLocks noChangeAspect="1"/>
          </p:cNvPicPr>
          <p:nvPr/>
        </p:nvPicPr>
        <p:blipFill rotWithShape="1">
          <a:blip r:embed="rId2"/>
          <a:srcRect l="25501" t="37327" r="22861" b="18754"/>
          <a:stretch/>
        </p:blipFill>
        <p:spPr>
          <a:xfrm>
            <a:off x="3362178" y="1121898"/>
            <a:ext cx="8445510" cy="4614204"/>
          </a:xfrm>
          <a:prstGeom prst="rect">
            <a:avLst/>
          </a:prstGeom>
        </p:spPr>
      </p:pic>
    </p:spTree>
    <p:extLst>
      <p:ext uri="{BB962C8B-B14F-4D97-AF65-F5344CB8AC3E}">
        <p14:creationId xmlns:p14="http://schemas.microsoft.com/office/powerpoint/2010/main" val="5276276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02965" y="178906"/>
            <a:ext cx="9404723" cy="1400530"/>
          </a:xfrm>
        </p:spPr>
        <p:txBody>
          <a:bodyPr/>
          <a:lstStyle/>
          <a:p>
            <a:pPr algn="r"/>
            <a:r>
              <a:rPr lang="en-US" sz="3600" b="1" dirty="0">
                <a:solidFill>
                  <a:schemeClr val="tx1"/>
                </a:solidFill>
              </a:rPr>
              <a:t>Outliers</a:t>
            </a:r>
            <a:r>
              <a:rPr lang="he-IL" sz="3600" b="1" dirty="0">
                <a:solidFill>
                  <a:schemeClr val="tx1"/>
                </a:solidFill>
              </a:rPr>
              <a:t> – כיצד מתמודדים</a:t>
            </a:r>
            <a:endParaRPr lang="he-IL" sz="3600" b="1" dirty="0"/>
          </a:p>
        </p:txBody>
      </p:sp>
      <p:sp>
        <p:nvSpPr>
          <p:cNvPr id="6" name="תיבת טקסט 5">
            <a:extLst>
              <a:ext uri="{FF2B5EF4-FFF2-40B4-BE49-F238E27FC236}">
                <a16:creationId xmlns:a16="http://schemas.microsoft.com/office/drawing/2014/main" id="{B0C2EB08-21AA-304A-6345-5428354F8A90}"/>
              </a:ext>
            </a:extLst>
          </p:cNvPr>
          <p:cNvSpPr txBox="1"/>
          <p:nvPr/>
        </p:nvSpPr>
        <p:spPr>
          <a:xfrm>
            <a:off x="787792" y="1176709"/>
            <a:ext cx="11143488" cy="4462760"/>
          </a:xfrm>
          <a:prstGeom prst="rect">
            <a:avLst/>
          </a:prstGeom>
          <a:noFill/>
        </p:spPr>
        <p:txBody>
          <a:bodyPr wrap="square" rtlCol="1">
            <a:spAutoFit/>
          </a:bodyPr>
          <a:lstStyle/>
          <a:p>
            <a:endParaRPr lang="he-IL" sz="2000" dirty="0">
              <a:latin typeface="Amasis MT Pro Black" panose="02040A04050005020304" pitchFamily="18" charset="0"/>
              <a:cs typeface="Aharoni" panose="02010803020104030203" pitchFamily="2" charset="-79"/>
            </a:endParaRPr>
          </a:p>
          <a:p>
            <a:pPr marL="342900" indent="-342900">
              <a:buFont typeface="Wingdings" panose="05000000000000000000" pitchFamily="2" charset="2"/>
              <a:buChar char="§"/>
            </a:pPr>
            <a:r>
              <a:rPr lang="he-IL" sz="2400" b="1" u="sng" dirty="0">
                <a:solidFill>
                  <a:srgbClr val="FFC000"/>
                </a:solidFill>
                <a:latin typeface="Amasis MT Pro Black" panose="02040A04050005020304" pitchFamily="18" charset="0"/>
                <a:cs typeface="Aharoni" panose="02010803020104030203" pitchFamily="2" charset="-79"/>
              </a:rPr>
              <a:t>הסרת חריגים</a:t>
            </a:r>
            <a:r>
              <a:rPr lang="he-IL" sz="2400" dirty="0">
                <a:latin typeface="Amasis MT Pro Black" panose="02040A04050005020304" pitchFamily="18" charset="0"/>
                <a:cs typeface="Aharoni" panose="02010803020104030203" pitchFamily="2" charset="-79"/>
              </a:rPr>
              <a:t>: הסר נקודות המזוהות כחריגות , אך עם זאת יש להיזהר ולוודא שהסרת חריגים</a:t>
            </a:r>
          </a:p>
          <a:p>
            <a:r>
              <a:rPr lang="he-IL" sz="2400" dirty="0">
                <a:latin typeface="Amasis MT Pro Black" panose="02040A04050005020304" pitchFamily="18" charset="0"/>
                <a:cs typeface="Aharoni" panose="02010803020104030203" pitchFamily="2" charset="-79"/>
              </a:rPr>
              <a:t>    אינה פוגעת במודל הספציפי שלך.</a:t>
            </a:r>
          </a:p>
          <a:p>
            <a:endParaRPr lang="he-IL" sz="2400" dirty="0">
              <a:latin typeface="Amasis MT Pro Black" panose="02040A04050005020304" pitchFamily="18" charset="0"/>
              <a:cs typeface="Aharoni" panose="02010803020104030203" pitchFamily="2" charset="-79"/>
            </a:endParaRPr>
          </a:p>
          <a:p>
            <a:pPr marL="285750" indent="-285750">
              <a:buFont typeface="Wingdings" panose="05000000000000000000" pitchFamily="2" charset="2"/>
              <a:buChar char="§"/>
            </a:pPr>
            <a:r>
              <a:rPr lang="he-IL" sz="2400" b="1" u="sng" dirty="0">
                <a:solidFill>
                  <a:srgbClr val="FFC000"/>
                </a:solidFill>
                <a:latin typeface="Amasis MT Pro Black" panose="02040A04050005020304" pitchFamily="18" charset="0"/>
                <a:cs typeface="Aharoni" panose="02010803020104030203" pitchFamily="2" charset="-79"/>
              </a:rPr>
              <a:t>פונקציה לוגריתמית</a:t>
            </a:r>
            <a:r>
              <a:rPr lang="he-IL" sz="2400" dirty="0">
                <a:latin typeface="Amasis MT Pro Black" panose="02040A04050005020304" pitchFamily="18" charset="0"/>
                <a:cs typeface="Aharoni" panose="02010803020104030203" pitchFamily="2" charset="-79"/>
              </a:rPr>
              <a:t>: ניתן להשתמש בטרנספורמציית </a:t>
            </a:r>
            <a:r>
              <a:rPr lang="en-US" sz="2400" dirty="0">
                <a:latin typeface="Amasis MT Pro Black" panose="02040A04050005020304" pitchFamily="18" charset="0"/>
                <a:cs typeface="Aharoni" panose="02010803020104030203" pitchFamily="2" charset="-79"/>
              </a:rPr>
              <a:t>log</a:t>
            </a:r>
            <a:r>
              <a:rPr lang="he-IL" sz="2400" dirty="0">
                <a:latin typeface="Amasis MT Pro Black" panose="02040A04050005020304" pitchFamily="18" charset="0"/>
                <a:cs typeface="Aharoni" panose="02010803020104030203" pitchFamily="2" charset="-79"/>
              </a:rPr>
              <a:t> כדי להפחית את ההשפעה של חריגים. הרעיון הוא ליישם פונקציה לוגריתמית על משתנים הגורמת להם להידחס לתצוגה קטנה יותר של ערכים ולפזר אותם בצורה אחידה יותר.</a:t>
            </a:r>
          </a:p>
          <a:p>
            <a:endParaRPr lang="he-IL" sz="2400" dirty="0">
              <a:latin typeface="Amasis MT Pro Black" panose="02040A04050005020304" pitchFamily="18" charset="0"/>
              <a:cs typeface="Aharoni" panose="02010803020104030203" pitchFamily="2" charset="-79"/>
            </a:endParaRPr>
          </a:p>
          <a:p>
            <a:pPr marL="342900" indent="-342900">
              <a:buFont typeface="Wingdings" panose="05000000000000000000" pitchFamily="2" charset="2"/>
              <a:buChar char="§"/>
            </a:pPr>
            <a:r>
              <a:rPr lang="en-US" sz="2400" b="1" u="sng" dirty="0">
                <a:solidFill>
                  <a:srgbClr val="FFC000"/>
                </a:solidFill>
                <a:latin typeface="Amasis MT Pro Black" panose="02040A04050005020304" pitchFamily="18" charset="0"/>
                <a:cs typeface="Aharoni" panose="02010803020104030203" pitchFamily="2" charset="-79"/>
              </a:rPr>
              <a:t>Capping/Flooring</a:t>
            </a:r>
            <a:r>
              <a:rPr lang="he-IL" sz="2400" b="1" u="sng" dirty="0">
                <a:solidFill>
                  <a:srgbClr val="FFC000"/>
                </a:solidFill>
                <a:latin typeface="Amasis MT Pro Black" panose="02040A04050005020304" pitchFamily="18" charset="0"/>
                <a:cs typeface="Aharoni" panose="02010803020104030203" pitchFamily="2" charset="-79"/>
              </a:rPr>
              <a:t> </a:t>
            </a:r>
            <a:r>
              <a:rPr lang="he-IL" sz="2400" dirty="0">
                <a:latin typeface="Amasis MT Pro Black" panose="02040A04050005020304" pitchFamily="18" charset="0"/>
                <a:cs typeface="Aharoni" panose="02010803020104030203" pitchFamily="2" charset="-79"/>
              </a:rPr>
              <a:t>: לקבוע איזשהו גבול תחתון ועליון לחריגים .</a:t>
            </a:r>
          </a:p>
          <a:p>
            <a:pPr marL="342900" indent="-342900">
              <a:buFont typeface="Wingdings" panose="05000000000000000000" pitchFamily="2" charset="2"/>
              <a:buChar char="§"/>
            </a:pPr>
            <a:endParaRPr lang="he-IL" sz="2400" dirty="0">
              <a:latin typeface="Amasis MT Pro Black" panose="02040A04050005020304" pitchFamily="18" charset="0"/>
              <a:cs typeface="Aharoni" panose="02010803020104030203" pitchFamily="2" charset="-79"/>
            </a:endParaRPr>
          </a:p>
          <a:p>
            <a:pPr marL="342900" indent="-342900">
              <a:buFont typeface="Wingdings" panose="05000000000000000000" pitchFamily="2" charset="2"/>
              <a:buChar char="§"/>
            </a:pPr>
            <a:r>
              <a:rPr lang="he-IL" sz="2400" b="1" u="sng" dirty="0">
                <a:solidFill>
                  <a:srgbClr val="FFC000"/>
                </a:solidFill>
                <a:latin typeface="Amasis MT Pro Black" panose="02040A04050005020304" pitchFamily="18" charset="0"/>
                <a:cs typeface="Aharoni" panose="02010803020104030203" pitchFamily="2" charset="-79"/>
              </a:rPr>
              <a:t>שימוש ב-</a:t>
            </a:r>
            <a:r>
              <a:rPr lang="en-US" sz="2400" b="1" u="sng" dirty="0">
                <a:solidFill>
                  <a:srgbClr val="FFC000"/>
                </a:solidFill>
                <a:latin typeface="Amasis MT Pro Black" panose="02040A04050005020304" pitchFamily="18" charset="0"/>
                <a:cs typeface="Aharoni" panose="02010803020104030203" pitchFamily="2" charset="-79"/>
              </a:rPr>
              <a:t>Imputer</a:t>
            </a:r>
            <a:r>
              <a:rPr lang="he-IL" sz="2400" b="1" u="sng" dirty="0">
                <a:solidFill>
                  <a:srgbClr val="FFC000"/>
                </a:solidFill>
                <a:latin typeface="Amasis MT Pro Black" panose="02040A04050005020304" pitchFamily="18" charset="0"/>
                <a:cs typeface="Aharoni" panose="02010803020104030203" pitchFamily="2" charset="-79"/>
              </a:rPr>
              <a:t> </a:t>
            </a:r>
            <a:r>
              <a:rPr lang="he-IL" sz="2400" dirty="0">
                <a:latin typeface="Amasis MT Pro Black" panose="02040A04050005020304" pitchFamily="18" charset="0"/>
                <a:cs typeface="Aharoni" panose="02010803020104030203" pitchFamily="2" charset="-79"/>
              </a:rPr>
              <a:t>: בדיוק כמו שמשתמשים ב-</a:t>
            </a:r>
            <a:r>
              <a:rPr lang="en-US" sz="2400" dirty="0">
                <a:latin typeface="Amasis MT Pro Black" panose="02040A04050005020304" pitchFamily="18" charset="0"/>
                <a:cs typeface="Aharoni" panose="02010803020104030203" pitchFamily="2" charset="-79"/>
              </a:rPr>
              <a:t>imputer</a:t>
            </a:r>
            <a:r>
              <a:rPr lang="he-IL" sz="2400" dirty="0">
                <a:latin typeface="Amasis MT Pro Black" panose="02040A04050005020304" pitchFamily="18" charset="0"/>
                <a:cs typeface="Aharoni" panose="02010803020104030203" pitchFamily="2" charset="-79"/>
              </a:rPr>
              <a:t> על מנת לשנות ערכי </a:t>
            </a:r>
            <a:r>
              <a:rPr lang="en-US" sz="2400" dirty="0">
                <a:latin typeface="Amasis MT Pro Black" panose="02040A04050005020304" pitchFamily="18" charset="0"/>
                <a:cs typeface="Aharoni" panose="02010803020104030203" pitchFamily="2" charset="-79"/>
              </a:rPr>
              <a:t>null</a:t>
            </a:r>
            <a:r>
              <a:rPr lang="he-IL" sz="2400" dirty="0">
                <a:latin typeface="Amasis MT Pro Black" panose="02040A04050005020304" pitchFamily="18" charset="0"/>
                <a:cs typeface="Aharoni" panose="02010803020104030203" pitchFamily="2" charset="-79"/>
              </a:rPr>
              <a:t> לערכים סטטיסטיים אז ניתן גם לשנות חריגים לערכים סטטיסטיים כמו סטיית תקן, חציון , ממוצע וכו'...</a:t>
            </a:r>
            <a:endParaRPr lang="he-IL" sz="2400" dirty="0">
              <a:latin typeface="Amasis MT Pro Black" panose="02040A04050005020304" pitchFamily="18" charset="0"/>
            </a:endParaRPr>
          </a:p>
        </p:txBody>
      </p:sp>
    </p:spTree>
    <p:extLst>
      <p:ext uri="{BB962C8B-B14F-4D97-AF65-F5344CB8AC3E}">
        <p14:creationId xmlns:p14="http://schemas.microsoft.com/office/powerpoint/2010/main" val="6756092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02965" y="178906"/>
            <a:ext cx="9404723" cy="1400530"/>
          </a:xfrm>
        </p:spPr>
        <p:txBody>
          <a:bodyPr/>
          <a:lstStyle/>
          <a:p>
            <a:pPr algn="r"/>
            <a:r>
              <a:rPr lang="he-IL" sz="3600" b="1" dirty="0">
                <a:solidFill>
                  <a:schemeClr val="tx1"/>
                </a:solidFill>
              </a:rPr>
              <a:t>החלפת ה-</a:t>
            </a:r>
            <a:r>
              <a:rPr lang="en-US" sz="3600" b="1" dirty="0">
                <a:solidFill>
                  <a:schemeClr val="tx1"/>
                </a:solidFill>
              </a:rPr>
              <a:t> Outliers</a:t>
            </a:r>
            <a:r>
              <a:rPr lang="he-IL" sz="3600" b="1" dirty="0">
                <a:solidFill>
                  <a:schemeClr val="tx1"/>
                </a:solidFill>
              </a:rPr>
              <a:t>בגבול תחתון וגבול עליון</a:t>
            </a:r>
            <a:endParaRPr lang="he-IL" sz="3600" b="1" dirty="0"/>
          </a:p>
        </p:txBody>
      </p:sp>
      <p:pic>
        <p:nvPicPr>
          <p:cNvPr id="3" name="תמונה 2">
            <a:extLst>
              <a:ext uri="{FF2B5EF4-FFF2-40B4-BE49-F238E27FC236}">
                <a16:creationId xmlns:a16="http://schemas.microsoft.com/office/drawing/2014/main" id="{4CA51721-04CD-DBB2-C495-9BC3DB008AE4}"/>
              </a:ext>
            </a:extLst>
          </p:cNvPr>
          <p:cNvPicPr>
            <a:picLocks noChangeAspect="1"/>
          </p:cNvPicPr>
          <p:nvPr/>
        </p:nvPicPr>
        <p:blipFill rotWithShape="1">
          <a:blip r:embed="rId2"/>
          <a:srcRect l="19709" t="18856" r="36307" b="6030"/>
          <a:stretch/>
        </p:blipFill>
        <p:spPr>
          <a:xfrm>
            <a:off x="2912012" y="1083213"/>
            <a:ext cx="8895676" cy="5345722"/>
          </a:xfrm>
          <a:prstGeom prst="rect">
            <a:avLst/>
          </a:prstGeom>
        </p:spPr>
      </p:pic>
    </p:spTree>
    <p:extLst>
      <p:ext uri="{BB962C8B-B14F-4D97-AF65-F5344CB8AC3E}">
        <p14:creationId xmlns:p14="http://schemas.microsoft.com/office/powerpoint/2010/main" val="20281955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02965" y="178906"/>
            <a:ext cx="9404723" cy="1400530"/>
          </a:xfrm>
        </p:spPr>
        <p:txBody>
          <a:bodyPr/>
          <a:lstStyle/>
          <a:p>
            <a:pPr algn="r"/>
            <a:r>
              <a:rPr lang="he-IL" sz="3600" b="1" dirty="0">
                <a:solidFill>
                  <a:schemeClr val="tx1"/>
                </a:solidFill>
              </a:rPr>
              <a:t>בדיקה ויזואלית לאחר השינוי ב-</a:t>
            </a:r>
            <a:r>
              <a:rPr lang="en-US" sz="3600" b="1" dirty="0">
                <a:solidFill>
                  <a:schemeClr val="tx1"/>
                </a:solidFill>
              </a:rPr>
              <a:t>boxplot</a:t>
            </a:r>
            <a:r>
              <a:rPr lang="he-IL" sz="3600" b="1" dirty="0">
                <a:solidFill>
                  <a:schemeClr val="tx1"/>
                </a:solidFill>
              </a:rPr>
              <a:t> </a:t>
            </a:r>
            <a:endParaRPr lang="he-IL" sz="3600" b="1" dirty="0"/>
          </a:p>
        </p:txBody>
      </p:sp>
      <p:pic>
        <p:nvPicPr>
          <p:cNvPr id="4" name="תמונה 3">
            <a:extLst>
              <a:ext uri="{FF2B5EF4-FFF2-40B4-BE49-F238E27FC236}">
                <a16:creationId xmlns:a16="http://schemas.microsoft.com/office/drawing/2014/main" id="{A18DD8AC-AE0D-9772-85B8-A6F2B7A51A0E}"/>
              </a:ext>
            </a:extLst>
          </p:cNvPr>
          <p:cNvPicPr>
            <a:picLocks noChangeAspect="1"/>
          </p:cNvPicPr>
          <p:nvPr/>
        </p:nvPicPr>
        <p:blipFill rotWithShape="1">
          <a:blip r:embed="rId2"/>
          <a:srcRect l="19709" t="24604" r="50000" b="4798"/>
          <a:stretch/>
        </p:blipFill>
        <p:spPr>
          <a:xfrm>
            <a:off x="2937538" y="879171"/>
            <a:ext cx="8752715" cy="5584874"/>
          </a:xfrm>
          <a:prstGeom prst="rect">
            <a:avLst/>
          </a:prstGeom>
        </p:spPr>
      </p:pic>
    </p:spTree>
    <p:extLst>
      <p:ext uri="{BB962C8B-B14F-4D97-AF65-F5344CB8AC3E}">
        <p14:creationId xmlns:p14="http://schemas.microsoft.com/office/powerpoint/2010/main" val="25974025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595121" y="221109"/>
            <a:ext cx="9404723" cy="1400530"/>
          </a:xfrm>
        </p:spPr>
        <p:txBody>
          <a:bodyPr/>
          <a:lstStyle/>
          <a:p>
            <a:pPr algn="r"/>
            <a:r>
              <a:rPr lang="en-US" sz="3600" b="1" dirty="0">
                <a:solidFill>
                  <a:schemeClr val="tx1"/>
                </a:solidFill>
              </a:rPr>
              <a:t>Correlations</a:t>
            </a:r>
            <a:endParaRPr lang="he-IL" sz="3600" b="1" dirty="0"/>
          </a:p>
        </p:txBody>
      </p:sp>
      <p:sp>
        <p:nvSpPr>
          <p:cNvPr id="2" name="תיבת טקסט 1">
            <a:extLst>
              <a:ext uri="{FF2B5EF4-FFF2-40B4-BE49-F238E27FC236}">
                <a16:creationId xmlns:a16="http://schemas.microsoft.com/office/drawing/2014/main" id="{0B799B0D-B113-FA19-7E9C-6F9F60FA3D01}"/>
              </a:ext>
            </a:extLst>
          </p:cNvPr>
          <p:cNvSpPr txBox="1"/>
          <p:nvPr/>
        </p:nvSpPr>
        <p:spPr>
          <a:xfrm flipH="1">
            <a:off x="192156" y="1181686"/>
            <a:ext cx="11807688" cy="3539430"/>
          </a:xfrm>
          <a:prstGeom prst="rect">
            <a:avLst/>
          </a:prstGeom>
          <a:noFill/>
        </p:spPr>
        <p:txBody>
          <a:bodyPr wrap="square" rtlCol="1">
            <a:spAutoFit/>
          </a:bodyPr>
          <a:lstStyle/>
          <a:p>
            <a:r>
              <a:rPr lang="he-IL" sz="3200" dirty="0"/>
              <a:t>מודד את הקשר הסטטיסטי בין שני משתנים .</a:t>
            </a:r>
          </a:p>
          <a:p>
            <a:r>
              <a:rPr lang="en-US" sz="3200" dirty="0"/>
              <a:t>Correlation Matrix</a:t>
            </a:r>
            <a:r>
              <a:rPr lang="he-IL" sz="3200" dirty="0"/>
              <a:t> היא מטריצה המספקת לנו מדד בין 1- ל-1 כדי לאפיין את הקשרים הסטטיסטיים בין כל זוג משתנים.</a:t>
            </a:r>
          </a:p>
          <a:p>
            <a:endParaRPr lang="he-IL" sz="3200" dirty="0"/>
          </a:p>
          <a:p>
            <a:r>
              <a:rPr lang="he-IL" sz="3200" dirty="0"/>
              <a:t>מתאם חיובי (קרוב ל-1) : ככל שמשתנה מסוים גדל, המשתנה השני גדל גם</a:t>
            </a:r>
          </a:p>
          <a:p>
            <a:r>
              <a:rPr lang="he-IL" sz="3200" dirty="0"/>
              <a:t>מתאם שלילי (קרוב ל-1-) : ככל שמשתנה מסוים גדל, המשתנה השני קטן</a:t>
            </a:r>
          </a:p>
          <a:p>
            <a:r>
              <a:rPr lang="he-IL" sz="3200" dirty="0"/>
              <a:t>מתאם 0 : אין קשר ליניארי בין 2 המשתנים.</a:t>
            </a:r>
          </a:p>
        </p:txBody>
      </p:sp>
    </p:spTree>
    <p:extLst>
      <p:ext uri="{BB962C8B-B14F-4D97-AF65-F5344CB8AC3E}">
        <p14:creationId xmlns:p14="http://schemas.microsoft.com/office/powerpoint/2010/main" val="9426520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02965" y="52297"/>
            <a:ext cx="9404723" cy="1400530"/>
          </a:xfrm>
        </p:spPr>
        <p:txBody>
          <a:bodyPr/>
          <a:lstStyle/>
          <a:p>
            <a:pPr algn="r"/>
            <a:r>
              <a:rPr lang="en-US" sz="3600" b="1" dirty="0">
                <a:solidFill>
                  <a:schemeClr val="tx1"/>
                </a:solidFill>
              </a:rPr>
              <a:t>Correlation Matrix</a:t>
            </a:r>
            <a:endParaRPr lang="he-IL" sz="3600" b="1" dirty="0"/>
          </a:p>
        </p:txBody>
      </p:sp>
      <p:pic>
        <p:nvPicPr>
          <p:cNvPr id="4" name="תמונה 3">
            <a:extLst>
              <a:ext uri="{FF2B5EF4-FFF2-40B4-BE49-F238E27FC236}">
                <a16:creationId xmlns:a16="http://schemas.microsoft.com/office/drawing/2014/main" id="{A645D7E7-E4D4-EF17-97D9-E12CFA544AAC}"/>
              </a:ext>
            </a:extLst>
          </p:cNvPr>
          <p:cNvPicPr>
            <a:picLocks noChangeAspect="1"/>
          </p:cNvPicPr>
          <p:nvPr/>
        </p:nvPicPr>
        <p:blipFill rotWithShape="1">
          <a:blip r:embed="rId2"/>
          <a:srcRect l="22385" t="18648" r="36307" b="10977"/>
          <a:stretch/>
        </p:blipFill>
        <p:spPr>
          <a:xfrm>
            <a:off x="2574387" y="745588"/>
            <a:ext cx="9233301" cy="5933506"/>
          </a:xfrm>
          <a:prstGeom prst="rect">
            <a:avLst/>
          </a:prstGeom>
        </p:spPr>
      </p:pic>
    </p:spTree>
    <p:extLst>
      <p:ext uri="{BB962C8B-B14F-4D97-AF65-F5344CB8AC3E}">
        <p14:creationId xmlns:p14="http://schemas.microsoft.com/office/powerpoint/2010/main" val="31708120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1786597" y="52297"/>
            <a:ext cx="10021091" cy="1400530"/>
          </a:xfrm>
        </p:spPr>
        <p:txBody>
          <a:bodyPr/>
          <a:lstStyle/>
          <a:p>
            <a:pPr algn="r"/>
            <a:r>
              <a:rPr lang="en-US" sz="3600" b="1" dirty="0">
                <a:solidFill>
                  <a:schemeClr val="tx1"/>
                </a:solidFill>
              </a:rPr>
              <a:t>Correlation Matrix</a:t>
            </a:r>
            <a:r>
              <a:rPr lang="he-IL" sz="3600" b="1" dirty="0">
                <a:solidFill>
                  <a:schemeClr val="tx1"/>
                </a:solidFill>
              </a:rPr>
              <a:t> – הצגה ויזואלית ב-</a:t>
            </a:r>
            <a:r>
              <a:rPr lang="en-US" sz="3600" b="1" dirty="0">
                <a:solidFill>
                  <a:schemeClr val="tx1"/>
                </a:solidFill>
              </a:rPr>
              <a:t>Heatmap</a:t>
            </a:r>
            <a:endParaRPr lang="he-IL" sz="3600" b="1" dirty="0"/>
          </a:p>
        </p:txBody>
      </p:sp>
      <p:pic>
        <p:nvPicPr>
          <p:cNvPr id="3" name="תמונה 2">
            <a:extLst>
              <a:ext uri="{FF2B5EF4-FFF2-40B4-BE49-F238E27FC236}">
                <a16:creationId xmlns:a16="http://schemas.microsoft.com/office/drawing/2014/main" id="{4D252979-1810-ECE4-58EA-F05F77F463E8}"/>
              </a:ext>
            </a:extLst>
          </p:cNvPr>
          <p:cNvPicPr>
            <a:picLocks noChangeAspect="1"/>
          </p:cNvPicPr>
          <p:nvPr/>
        </p:nvPicPr>
        <p:blipFill rotWithShape="1">
          <a:blip r:embed="rId2"/>
          <a:srcRect l="25154" t="17420" r="22461" b="7056"/>
          <a:stretch/>
        </p:blipFill>
        <p:spPr>
          <a:xfrm>
            <a:off x="1688124" y="717452"/>
            <a:ext cx="10119564" cy="6074183"/>
          </a:xfrm>
          <a:prstGeom prst="rect">
            <a:avLst/>
          </a:prstGeom>
        </p:spPr>
      </p:pic>
    </p:spTree>
    <p:extLst>
      <p:ext uri="{BB962C8B-B14F-4D97-AF65-F5344CB8AC3E}">
        <p14:creationId xmlns:p14="http://schemas.microsoft.com/office/powerpoint/2010/main" val="361179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20F7BFBA-60DD-41EF-9211-381A48871BF2}"/>
              </a:ext>
            </a:extLst>
          </p:cNvPr>
          <p:cNvSpPr>
            <a:spLocks noGrp="1"/>
          </p:cNvSpPr>
          <p:nvPr>
            <p:ph idx="1"/>
          </p:nvPr>
        </p:nvSpPr>
        <p:spPr>
          <a:xfrm>
            <a:off x="251791" y="1331259"/>
            <a:ext cx="11799142" cy="4195481"/>
          </a:xfrm>
        </p:spPr>
        <p:txBody>
          <a:bodyPr>
            <a:normAutofit/>
          </a:bodyPr>
          <a:lstStyle/>
          <a:p>
            <a:pPr marL="0" indent="0">
              <a:buNone/>
            </a:pPr>
            <a:r>
              <a:rPr lang="he-IL" dirty="0">
                <a:latin typeface="Amasis MT Pro Black" panose="02040A04050005020304" pitchFamily="18" charset="0"/>
              </a:rPr>
              <a:t>חשוב לציין שגם על מכונה אחת, מערכות עיבוד כמו </a:t>
            </a:r>
            <a:r>
              <a:rPr lang="en-US" dirty="0">
                <a:latin typeface="Amasis MT Pro Black" panose="02040A04050005020304" pitchFamily="18" charset="0"/>
              </a:rPr>
              <a:t>spark</a:t>
            </a:r>
            <a:r>
              <a:rPr lang="he-IL" dirty="0">
                <a:latin typeface="Amasis MT Pro Black" panose="02040A04050005020304" pitchFamily="18" charset="0"/>
              </a:rPr>
              <a:t> מבצעות עיבוד מבוזר.</a:t>
            </a:r>
          </a:p>
          <a:p>
            <a:pPr marL="0" indent="0">
              <a:buNone/>
            </a:pPr>
            <a:r>
              <a:rPr lang="he-IL" dirty="0">
                <a:latin typeface="Amasis MT Pro Black" panose="02040A04050005020304" pitchFamily="18" charset="0"/>
              </a:rPr>
              <a:t>העיבוד מתבצע אמנם על מכונה אחת אך הנתונים מחולקים למחיצות על גבי מספר ליבות במעבד הלוקאלי על מנת לשפר את הביצועים .</a:t>
            </a:r>
          </a:p>
          <a:p>
            <a:pPr marL="0" indent="0">
              <a:buNone/>
            </a:pPr>
            <a:endParaRPr lang="en-US" dirty="0">
              <a:latin typeface="Amasis MT Pro Black" panose="02040A04050005020304" pitchFamily="18" charset="0"/>
            </a:endParaRPr>
          </a:p>
          <a:p>
            <a:pPr marL="0" indent="0">
              <a:buNone/>
            </a:pPr>
            <a:r>
              <a:rPr lang="he-IL" dirty="0">
                <a:latin typeface="Amasis MT Pro Black" panose="02040A04050005020304" pitchFamily="18" charset="0"/>
              </a:rPr>
              <a:t>מקרים בהם לא צריכים שימוש בביזור המידע :</a:t>
            </a:r>
          </a:p>
          <a:p>
            <a:pPr>
              <a:buFont typeface="Wingdings" panose="05000000000000000000" pitchFamily="2" charset="2"/>
              <a:buChar char="q"/>
            </a:pPr>
            <a:r>
              <a:rPr lang="he-IL" dirty="0">
                <a:latin typeface="Amasis MT Pro Black" panose="02040A04050005020304" pitchFamily="18" charset="0"/>
              </a:rPr>
              <a:t>כשנפח הנתונים קטן יחסית ומותאם לקיבולת הזיכרון של מכונה אחת</a:t>
            </a:r>
          </a:p>
          <a:p>
            <a:pPr>
              <a:buFont typeface="Wingdings" panose="05000000000000000000" pitchFamily="2" charset="2"/>
              <a:buChar char="q"/>
            </a:pPr>
            <a:r>
              <a:rPr lang="he-IL" dirty="0">
                <a:latin typeface="Amasis MT Pro Black" panose="02040A04050005020304" pitchFamily="18" charset="0"/>
              </a:rPr>
              <a:t>כשיש דרישות מינימליות של עיבוד הנתונים </a:t>
            </a:r>
          </a:p>
          <a:p>
            <a:pPr>
              <a:buFont typeface="Wingdings" panose="05000000000000000000" pitchFamily="2" charset="2"/>
              <a:buChar char="q"/>
            </a:pPr>
            <a:r>
              <a:rPr lang="he-IL" dirty="0">
                <a:latin typeface="Amasis MT Pro Black" panose="02040A04050005020304" pitchFamily="18" charset="0"/>
              </a:rPr>
              <a:t>במצב בו יש אילוצי משאבים </a:t>
            </a:r>
          </a:p>
          <a:p>
            <a:pPr>
              <a:buFont typeface="Wingdings" panose="05000000000000000000" pitchFamily="2" charset="2"/>
              <a:buChar char="q"/>
            </a:pPr>
            <a:r>
              <a:rPr lang="he-IL" dirty="0">
                <a:latin typeface="Amasis MT Pro Black" panose="02040A04050005020304" pitchFamily="18" charset="0"/>
              </a:rPr>
              <a:t>לצורכי פיתוח וטסטינג </a:t>
            </a:r>
          </a:p>
          <a:p>
            <a:pPr marL="0" indent="0">
              <a:buNone/>
            </a:pPr>
            <a:endParaRPr lang="he-IL" dirty="0"/>
          </a:p>
          <a:p>
            <a:pPr marL="0" indent="0">
              <a:buNone/>
            </a:pPr>
            <a:endParaRPr lang="he-IL" dirty="0"/>
          </a:p>
        </p:txBody>
      </p:sp>
      <p:sp>
        <p:nvSpPr>
          <p:cNvPr id="4" name="תיבת טקסט 3">
            <a:extLst>
              <a:ext uri="{FF2B5EF4-FFF2-40B4-BE49-F238E27FC236}">
                <a16:creationId xmlns:a16="http://schemas.microsoft.com/office/drawing/2014/main" id="{3BDF9B3D-E2EA-7FFE-1D05-A21D3A4A5C39}"/>
              </a:ext>
            </a:extLst>
          </p:cNvPr>
          <p:cNvSpPr txBox="1"/>
          <p:nvPr/>
        </p:nvSpPr>
        <p:spPr>
          <a:xfrm>
            <a:off x="6140464" y="265043"/>
            <a:ext cx="5910469" cy="584775"/>
          </a:xfrm>
          <a:prstGeom prst="rect">
            <a:avLst/>
          </a:prstGeom>
          <a:noFill/>
        </p:spPr>
        <p:txBody>
          <a:bodyPr wrap="square" rtlCol="1">
            <a:spAutoFit/>
          </a:bodyPr>
          <a:lstStyle/>
          <a:p>
            <a:r>
              <a:rPr lang="he-IL" sz="3200" b="1" dirty="0"/>
              <a:t>מתי אין צורך במערכות מבוזרות ?</a:t>
            </a:r>
          </a:p>
        </p:txBody>
      </p:sp>
    </p:spTree>
    <p:extLst>
      <p:ext uri="{BB962C8B-B14F-4D97-AF65-F5344CB8AC3E}">
        <p14:creationId xmlns:p14="http://schemas.microsoft.com/office/powerpoint/2010/main" val="20548475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02965" y="178906"/>
            <a:ext cx="9404723" cy="1400530"/>
          </a:xfrm>
        </p:spPr>
        <p:txBody>
          <a:bodyPr/>
          <a:lstStyle/>
          <a:p>
            <a:pPr algn="r"/>
            <a:r>
              <a:rPr lang="he-IL" sz="3600" b="1" dirty="0">
                <a:solidFill>
                  <a:schemeClr val="tx1"/>
                </a:solidFill>
              </a:rPr>
              <a:t>סט אימון, סט טסט , </a:t>
            </a:r>
            <a:r>
              <a:rPr lang="en-US" sz="3600" b="1" dirty="0">
                <a:solidFill>
                  <a:schemeClr val="tx1"/>
                </a:solidFill>
              </a:rPr>
              <a:t>Overfit &amp; Underfit</a:t>
            </a:r>
            <a:endParaRPr lang="he-IL" sz="3600" b="1" dirty="0"/>
          </a:p>
        </p:txBody>
      </p:sp>
      <p:sp>
        <p:nvSpPr>
          <p:cNvPr id="6" name="תיבת טקסט 5">
            <a:extLst>
              <a:ext uri="{FF2B5EF4-FFF2-40B4-BE49-F238E27FC236}">
                <a16:creationId xmlns:a16="http://schemas.microsoft.com/office/drawing/2014/main" id="{E32C6165-AD71-A18C-6322-7A27D4ED270E}"/>
              </a:ext>
            </a:extLst>
          </p:cNvPr>
          <p:cNvSpPr txBox="1"/>
          <p:nvPr/>
        </p:nvSpPr>
        <p:spPr>
          <a:xfrm>
            <a:off x="728870" y="955600"/>
            <a:ext cx="11078818" cy="3139321"/>
          </a:xfrm>
          <a:prstGeom prst="rect">
            <a:avLst/>
          </a:prstGeom>
          <a:noFill/>
        </p:spPr>
        <p:txBody>
          <a:bodyPr wrap="square" rtlCol="1">
            <a:spAutoFit/>
          </a:bodyPr>
          <a:lstStyle/>
          <a:p>
            <a:r>
              <a:rPr lang="he-IL" b="1" u="sng" dirty="0">
                <a:solidFill>
                  <a:srgbClr val="FFFF00"/>
                </a:solidFill>
                <a:latin typeface="Bahnschrift SemiBold" panose="020B0502040204020203" pitchFamily="34" charset="0"/>
                <a:cs typeface="Aharoni" panose="02010803020104030203" pitchFamily="2" charset="-79"/>
              </a:rPr>
              <a:t>סט אימון, סט טסט</a:t>
            </a:r>
            <a:r>
              <a:rPr lang="he-IL" dirty="0">
                <a:latin typeface="Bahnschrift SemiBold" panose="020B0502040204020203" pitchFamily="34" charset="0"/>
                <a:cs typeface="Aharoni" panose="02010803020104030203" pitchFamily="2" charset="-79"/>
              </a:rPr>
              <a:t>:</a:t>
            </a:r>
          </a:p>
          <a:p>
            <a:r>
              <a:rPr lang="he-IL" dirty="0">
                <a:latin typeface="Bahnschrift SemiBold" panose="020B0502040204020203" pitchFamily="34" charset="0"/>
                <a:cs typeface="Aharoni" panose="02010803020104030203" pitchFamily="2" charset="-79"/>
              </a:rPr>
              <a:t>הנתונים שלנו צריכים להתחלק לסט של אימון ולסט של טסט. סט האימון לוקח כמות גדולה של הנתונים הקיימים ומבצע למידה עליהם .</a:t>
            </a:r>
          </a:p>
          <a:p>
            <a:r>
              <a:rPr lang="he-IL" dirty="0">
                <a:latin typeface="Bahnschrift SemiBold" panose="020B0502040204020203" pitchFamily="34" charset="0"/>
                <a:cs typeface="Aharoni" panose="02010803020104030203" pitchFamily="2" charset="-79"/>
              </a:rPr>
              <a:t>סט הטסט הוא סט שלוקח את החלק שנשאר מסט האימונים הכולל ומבצע עליו חיזוי.</a:t>
            </a:r>
          </a:p>
          <a:p>
            <a:r>
              <a:rPr lang="he-IL" dirty="0">
                <a:latin typeface="Bahnschrift SemiBold" panose="020B0502040204020203" pitchFamily="34" charset="0"/>
                <a:cs typeface="Aharoni" panose="02010803020104030203" pitchFamily="2" charset="-79"/>
              </a:rPr>
              <a:t>קביעת היחס בין כמות סט האימון לסט הטסט שלנו תלויה בכל מיני גורמים , אך בדרך כלל סט האימונים יהיה גדול מסט הטסט.</a:t>
            </a:r>
          </a:p>
          <a:p>
            <a:endParaRPr lang="he-IL" dirty="0">
              <a:latin typeface="Bahnschrift SemiBold" panose="020B0502040204020203" pitchFamily="34" charset="0"/>
              <a:cs typeface="Aharoni" panose="02010803020104030203" pitchFamily="2" charset="-79"/>
            </a:endParaRPr>
          </a:p>
          <a:p>
            <a:r>
              <a:rPr lang="he-IL" dirty="0">
                <a:latin typeface="Bahnschrift SemiBold" panose="020B0502040204020203" pitchFamily="34" charset="0"/>
                <a:cs typeface="Aharoni" panose="02010803020104030203" pitchFamily="2" charset="-79"/>
              </a:rPr>
              <a:t> </a:t>
            </a:r>
          </a:p>
          <a:p>
            <a:r>
              <a:rPr lang="en-US" b="1" u="sng" dirty="0">
                <a:solidFill>
                  <a:srgbClr val="FFFF00"/>
                </a:solidFill>
                <a:latin typeface="Bahnschrift SemiBold" panose="020B0502040204020203" pitchFamily="34" charset="0"/>
                <a:cs typeface="Aharoni" panose="02010803020104030203" pitchFamily="2" charset="-79"/>
              </a:rPr>
              <a:t>Overfitting , underfitting</a:t>
            </a:r>
            <a:endParaRPr lang="he-IL" b="1" u="sng" dirty="0">
              <a:solidFill>
                <a:srgbClr val="FFFF00"/>
              </a:solidFill>
              <a:latin typeface="Bahnschrift SemiBold" panose="020B0502040204020203" pitchFamily="34" charset="0"/>
              <a:cs typeface="Aharoni" panose="02010803020104030203" pitchFamily="2" charset="-79"/>
            </a:endParaRPr>
          </a:p>
          <a:p>
            <a:r>
              <a:rPr lang="he-IL" dirty="0">
                <a:latin typeface="Bahnschrift SemiBold" panose="020B0502040204020203" pitchFamily="34" charset="0"/>
                <a:cs typeface="Aharoni" panose="02010803020104030203" pitchFamily="2" charset="-79"/>
              </a:rPr>
              <a:t>מצב שבו כל הנקודות נמצאות על תרשים המודל שלנו, עלול להאיר לנו נורה אדומה ביחס למודל שבנינו – אם הנקודות של הנתונים שלנו תואמות אחד לאחד על קו</a:t>
            </a:r>
            <a:r>
              <a:rPr lang="en-US" dirty="0">
                <a:latin typeface="Bahnschrift SemiBold" panose="020B0502040204020203" pitchFamily="34" charset="0"/>
                <a:cs typeface="Aharoni" panose="02010803020104030203" pitchFamily="2" charset="-79"/>
              </a:rPr>
              <a:t>/</a:t>
            </a:r>
            <a:r>
              <a:rPr lang="he-IL" dirty="0">
                <a:latin typeface="Bahnschrift SemiBold" panose="020B0502040204020203" pitchFamily="34" charset="0"/>
                <a:cs typeface="Aharoni" panose="02010803020104030203" pitchFamily="2" charset="-79"/>
              </a:rPr>
              <a:t>פרבולה</a:t>
            </a:r>
            <a:r>
              <a:rPr lang="en-US" dirty="0">
                <a:latin typeface="Bahnschrift SemiBold" panose="020B0502040204020203" pitchFamily="34" charset="0"/>
                <a:cs typeface="Aharoni" panose="02010803020104030203" pitchFamily="2" charset="-79"/>
              </a:rPr>
              <a:t>/</a:t>
            </a:r>
            <a:r>
              <a:rPr lang="he-IL" dirty="0">
                <a:latin typeface="Bahnschrift SemiBold" panose="020B0502040204020203" pitchFamily="34" charset="0"/>
                <a:cs typeface="Aharoni" panose="02010803020104030203" pitchFamily="2" charset="-79"/>
              </a:rPr>
              <a:t>פולינום ,כנראה שלימדנו יותר מידי טוב את הנתונים שעברו "אימון" ובהינתן וקטור המכיל פיצ'רים עם ערכים חדשים שאינו שייך לסט האימון שלנו, התוצאה יכולה להיות רחוקה ממה שחשבנו- מושג זה נקרא </a:t>
            </a:r>
            <a:r>
              <a:rPr lang="en-US" dirty="0">
                <a:latin typeface="Bahnschrift SemiBold" panose="020B0502040204020203" pitchFamily="34" charset="0"/>
                <a:cs typeface="Aharoni" panose="02010803020104030203" pitchFamily="2" charset="-79"/>
              </a:rPr>
              <a:t>“over-fitting”</a:t>
            </a:r>
            <a:r>
              <a:rPr lang="he-IL" dirty="0">
                <a:latin typeface="Bahnschrift SemiBold" panose="020B0502040204020203" pitchFamily="34" charset="0"/>
                <a:cs typeface="Aharoni" panose="02010803020104030203" pitchFamily="2" charset="-79"/>
              </a:rPr>
              <a:t> .</a:t>
            </a:r>
          </a:p>
          <a:p>
            <a:r>
              <a:rPr lang="he-IL" dirty="0">
                <a:latin typeface="Bahnschrift SemiBold" panose="020B0502040204020203" pitchFamily="34" charset="0"/>
                <a:cs typeface="Aharoni" panose="02010803020104030203" pitchFamily="2" charset="-79"/>
              </a:rPr>
              <a:t>מצב שבו סט האימונים שלנו לא מתאר טוב את המודל נקרא </a:t>
            </a:r>
            <a:r>
              <a:rPr lang="en-US" dirty="0">
                <a:latin typeface="Bahnschrift SemiBold" panose="020B0502040204020203" pitchFamily="34" charset="0"/>
                <a:cs typeface="Aharoni" panose="02010803020104030203" pitchFamily="2" charset="-79"/>
              </a:rPr>
              <a:t>under-fitting”</a:t>
            </a:r>
            <a:r>
              <a:rPr lang="he-IL" dirty="0">
                <a:latin typeface="Bahnschrift SemiBold" panose="020B0502040204020203" pitchFamily="34" charset="0"/>
                <a:cs typeface="Aharoni" panose="02010803020104030203" pitchFamily="2" charset="-79"/>
              </a:rPr>
              <a:t>" .</a:t>
            </a:r>
          </a:p>
        </p:txBody>
      </p:sp>
      <p:pic>
        <p:nvPicPr>
          <p:cNvPr id="7" name="Picture 2" descr="Overfitting and Underfitting - fast.ai reference">
            <a:extLst>
              <a:ext uri="{FF2B5EF4-FFF2-40B4-BE49-F238E27FC236}">
                <a16:creationId xmlns:a16="http://schemas.microsoft.com/office/drawing/2014/main" id="{817C465B-0D76-DCC2-AB9C-FAF22F333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261" y="4267199"/>
            <a:ext cx="10181427" cy="2411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5501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47778" y="178906"/>
            <a:ext cx="9359911" cy="1400530"/>
          </a:xfrm>
        </p:spPr>
        <p:txBody>
          <a:bodyPr/>
          <a:lstStyle/>
          <a:p>
            <a:pPr algn="r"/>
            <a:r>
              <a:rPr lang="he-IL" sz="2800" b="1" dirty="0">
                <a:solidFill>
                  <a:schemeClr val="tx1"/>
                </a:solidFill>
              </a:rPr>
              <a:t>בניית מודל, הערכה וחיזוי באמצעות עצי החלטה - סיווג</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647114" y="879171"/>
            <a:ext cx="11160575" cy="1477328"/>
          </a:xfrm>
          <a:prstGeom prst="rect">
            <a:avLst/>
          </a:prstGeom>
          <a:noFill/>
        </p:spPr>
        <p:txBody>
          <a:bodyPr wrap="square" rtlCol="1">
            <a:spAutoFit/>
          </a:bodyPr>
          <a:lstStyle/>
          <a:p>
            <a:r>
              <a:rPr lang="he-IL" b="1" dirty="0">
                <a:latin typeface="Amasis MT Pro Black" panose="02040A04050005020304" pitchFamily="18" charset="0"/>
              </a:rPr>
              <a:t>הקובץ הבא ב-</a:t>
            </a:r>
            <a:r>
              <a:rPr lang="en-US" b="1" dirty="0">
                <a:latin typeface="Amasis MT Pro Black" panose="02040A04050005020304" pitchFamily="18" charset="0"/>
              </a:rPr>
              <a:t>CSV</a:t>
            </a:r>
            <a:r>
              <a:rPr lang="he-IL" b="1" dirty="0">
                <a:latin typeface="Amasis MT Pro Black" panose="02040A04050005020304" pitchFamily="18" charset="0"/>
              </a:rPr>
              <a:t> מכיל עמודות של פיצ'רים המתארות אורך ורוחב של סוגי עלים ועמודת ה-</a:t>
            </a:r>
            <a:r>
              <a:rPr lang="en-US" b="1" dirty="0">
                <a:latin typeface="Amasis MT Pro Black" panose="02040A04050005020304" pitchFamily="18" charset="0"/>
              </a:rPr>
              <a:t>label </a:t>
            </a:r>
            <a:r>
              <a:rPr lang="he-IL" b="1" dirty="0">
                <a:latin typeface="Amasis MT Pro Black" panose="02040A04050005020304" pitchFamily="18" charset="0"/>
              </a:rPr>
              <a:t> היא סיווג סוג הזן   של הצמח, כאשר בעמודה זו מופיעים 3 מחלקות סטרינג : </a:t>
            </a:r>
            <a:r>
              <a:rPr lang="en-US" b="1" dirty="0">
                <a:latin typeface="Amasis MT Pro Black" panose="02040A04050005020304" pitchFamily="18" charset="0"/>
              </a:rPr>
              <a:t>Iris-virginica ,Iris-</a:t>
            </a:r>
            <a:r>
              <a:rPr lang="en-US" b="1" dirty="0" err="1">
                <a:latin typeface="Amasis MT Pro Black" panose="02040A04050005020304" pitchFamily="18" charset="0"/>
              </a:rPr>
              <a:t>Setosa</a:t>
            </a:r>
            <a:r>
              <a:rPr lang="en-US" b="1" dirty="0">
                <a:latin typeface="Amasis MT Pro Black" panose="02040A04050005020304" pitchFamily="18" charset="0"/>
              </a:rPr>
              <a:t>, Iris-versicolor </a:t>
            </a:r>
          </a:p>
          <a:p>
            <a:r>
              <a:rPr lang="he-IL" b="1" dirty="0">
                <a:latin typeface="Amasis MT Pro Black" panose="02040A04050005020304" pitchFamily="18" charset="0"/>
              </a:rPr>
              <a:t>ולכן מדובר בסיווג בשם </a:t>
            </a:r>
            <a:r>
              <a:rPr lang="en-US" b="1" dirty="0">
                <a:latin typeface="Amasis MT Pro Black" panose="02040A04050005020304" pitchFamily="18" charset="0"/>
              </a:rPr>
              <a:t>multiClassification</a:t>
            </a:r>
            <a:r>
              <a:rPr lang="he-IL" b="1" dirty="0">
                <a:latin typeface="Amasis MT Pro Black" panose="02040A04050005020304" pitchFamily="18" charset="0"/>
              </a:rPr>
              <a:t> ולא </a:t>
            </a:r>
            <a:r>
              <a:rPr lang="en-US" b="1" dirty="0">
                <a:latin typeface="Amasis MT Pro Black" panose="02040A04050005020304" pitchFamily="18" charset="0"/>
              </a:rPr>
              <a:t>binaryClassification</a:t>
            </a:r>
            <a:r>
              <a:rPr lang="he-IL" b="1" dirty="0">
                <a:latin typeface="Amasis MT Pro Black" panose="02040A04050005020304" pitchFamily="18" charset="0"/>
              </a:rPr>
              <a:t> </a:t>
            </a:r>
            <a:endParaRPr lang="en-US" b="1" dirty="0">
              <a:latin typeface="Amasis MT Pro Black" panose="02040A04050005020304" pitchFamily="18" charset="0"/>
            </a:endParaRPr>
          </a:p>
          <a:p>
            <a:endParaRPr lang="he-IL" dirty="0"/>
          </a:p>
          <a:p>
            <a:endParaRPr lang="he-IL" dirty="0"/>
          </a:p>
        </p:txBody>
      </p:sp>
      <p:pic>
        <p:nvPicPr>
          <p:cNvPr id="7" name="תמונה 6">
            <a:extLst>
              <a:ext uri="{FF2B5EF4-FFF2-40B4-BE49-F238E27FC236}">
                <a16:creationId xmlns:a16="http://schemas.microsoft.com/office/drawing/2014/main" id="{AF31DB27-C5D4-640B-D279-15C963EA78C4}"/>
              </a:ext>
            </a:extLst>
          </p:cNvPr>
          <p:cNvPicPr>
            <a:picLocks noChangeAspect="1"/>
          </p:cNvPicPr>
          <p:nvPr/>
        </p:nvPicPr>
        <p:blipFill rotWithShape="1">
          <a:blip r:embed="rId2"/>
          <a:srcRect l="16385" t="23017" r="41385" b="42436"/>
          <a:stretch/>
        </p:blipFill>
        <p:spPr>
          <a:xfrm>
            <a:off x="3615601" y="1996487"/>
            <a:ext cx="8065479" cy="4573124"/>
          </a:xfrm>
          <a:prstGeom prst="rect">
            <a:avLst/>
          </a:prstGeom>
        </p:spPr>
      </p:pic>
    </p:spTree>
    <p:extLst>
      <p:ext uri="{BB962C8B-B14F-4D97-AF65-F5344CB8AC3E}">
        <p14:creationId xmlns:p14="http://schemas.microsoft.com/office/powerpoint/2010/main" val="3025508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47778" y="178906"/>
            <a:ext cx="9359911" cy="1400530"/>
          </a:xfrm>
        </p:spPr>
        <p:txBody>
          <a:bodyPr/>
          <a:lstStyle/>
          <a:p>
            <a:pPr algn="r"/>
            <a:r>
              <a:rPr lang="he-IL" sz="2800" b="1" dirty="0">
                <a:solidFill>
                  <a:schemeClr val="tx1"/>
                </a:solidFill>
              </a:rPr>
              <a:t>בניית מודל, הערכה וחיזוי באמצעות עצי החלטה - סיווג</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923330"/>
          </a:xfrm>
          <a:prstGeom prst="rect">
            <a:avLst/>
          </a:prstGeom>
          <a:noFill/>
        </p:spPr>
        <p:txBody>
          <a:bodyPr wrap="square" rtlCol="1">
            <a:spAutoFit/>
          </a:bodyPr>
          <a:lstStyle/>
          <a:p>
            <a:r>
              <a:rPr lang="he-IL" b="1" dirty="0">
                <a:latin typeface="Amasis MT Pro Black" panose="02040A04050005020304" pitchFamily="18" charset="0"/>
              </a:rPr>
              <a:t>ניצור </a:t>
            </a:r>
            <a:r>
              <a:rPr lang="en-US" b="1" dirty="0">
                <a:latin typeface="Amasis MT Pro Black" panose="02040A04050005020304" pitchFamily="18" charset="0"/>
              </a:rPr>
              <a:t>DF</a:t>
            </a:r>
            <a:r>
              <a:rPr lang="he-IL" b="1" dirty="0">
                <a:latin typeface="Amasis MT Pro Black" panose="02040A04050005020304" pitchFamily="18" charset="0"/>
              </a:rPr>
              <a:t> שיכיל את ה-</a:t>
            </a:r>
            <a:r>
              <a:rPr lang="en-US" b="1" dirty="0">
                <a:latin typeface="Amasis MT Pro Black" panose="02040A04050005020304" pitchFamily="18" charset="0"/>
              </a:rPr>
              <a:t>id</a:t>
            </a:r>
            <a:r>
              <a:rPr lang="he-IL" b="1" dirty="0">
                <a:latin typeface="Amasis MT Pro Black" panose="02040A04050005020304" pitchFamily="18" charset="0"/>
              </a:rPr>
              <a:t> , סוגי הזנים ועמודת וקטור הפיצ'רים שייווצר על ידי </a:t>
            </a:r>
            <a:r>
              <a:rPr lang="en-US" b="1" dirty="0">
                <a:latin typeface="Amasis MT Pro Black" panose="02040A04050005020304" pitchFamily="18" charset="0"/>
              </a:rPr>
              <a:t>VectorAssembler</a:t>
            </a:r>
            <a:r>
              <a:rPr lang="he-IL" b="1" dirty="0">
                <a:latin typeface="Amasis MT Pro Black" panose="02040A04050005020304" pitchFamily="18" charset="0"/>
              </a:rPr>
              <a:t> </a:t>
            </a:r>
          </a:p>
          <a:p>
            <a:endParaRPr lang="he-IL" dirty="0"/>
          </a:p>
          <a:p>
            <a:endParaRPr lang="he-IL" dirty="0"/>
          </a:p>
        </p:txBody>
      </p:sp>
      <p:pic>
        <p:nvPicPr>
          <p:cNvPr id="4" name="תמונה 3">
            <a:extLst>
              <a:ext uri="{FF2B5EF4-FFF2-40B4-BE49-F238E27FC236}">
                <a16:creationId xmlns:a16="http://schemas.microsoft.com/office/drawing/2014/main" id="{561419B5-E805-FA1D-F1DE-D07E850CA686}"/>
              </a:ext>
            </a:extLst>
          </p:cNvPr>
          <p:cNvPicPr>
            <a:picLocks noChangeAspect="1"/>
          </p:cNvPicPr>
          <p:nvPr/>
        </p:nvPicPr>
        <p:blipFill rotWithShape="1">
          <a:blip r:embed="rId2"/>
          <a:srcRect l="16615" t="28502" r="20500" b="19780"/>
          <a:stretch/>
        </p:blipFill>
        <p:spPr>
          <a:xfrm>
            <a:off x="2771335" y="1501269"/>
            <a:ext cx="8932984" cy="4682705"/>
          </a:xfrm>
          <a:prstGeom prst="rect">
            <a:avLst/>
          </a:prstGeom>
        </p:spPr>
      </p:pic>
    </p:spTree>
    <p:extLst>
      <p:ext uri="{BB962C8B-B14F-4D97-AF65-F5344CB8AC3E}">
        <p14:creationId xmlns:p14="http://schemas.microsoft.com/office/powerpoint/2010/main" val="38290415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47778" y="178906"/>
            <a:ext cx="9359911" cy="1400530"/>
          </a:xfrm>
        </p:spPr>
        <p:txBody>
          <a:bodyPr/>
          <a:lstStyle/>
          <a:p>
            <a:pPr algn="r"/>
            <a:r>
              <a:rPr lang="he-IL" sz="2800" b="1" dirty="0">
                <a:solidFill>
                  <a:schemeClr val="tx1"/>
                </a:solidFill>
              </a:rPr>
              <a:t>בניית מודל, הערכה וחיזוי באמצעות עצי החלטה - סיווג</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923330"/>
          </a:xfrm>
          <a:prstGeom prst="rect">
            <a:avLst/>
          </a:prstGeom>
          <a:noFill/>
        </p:spPr>
        <p:txBody>
          <a:bodyPr wrap="square" rtlCol="1">
            <a:spAutoFit/>
          </a:bodyPr>
          <a:lstStyle/>
          <a:p>
            <a:r>
              <a:rPr lang="he-IL" b="1" dirty="0">
                <a:latin typeface="Amasis MT Pro Black" panose="02040A04050005020304" pitchFamily="18" charset="0"/>
              </a:rPr>
              <a:t>עמודת ה-</a:t>
            </a:r>
            <a:r>
              <a:rPr lang="en-US" b="1" dirty="0">
                <a:latin typeface="Amasis MT Pro Black" panose="02040A04050005020304" pitchFamily="18" charset="0"/>
              </a:rPr>
              <a:t>label</a:t>
            </a:r>
            <a:r>
              <a:rPr lang="he-IL" b="1" dirty="0">
                <a:latin typeface="Amasis MT Pro Black" panose="02040A04050005020304" pitchFamily="18" charset="0"/>
              </a:rPr>
              <a:t> שלנו מכילה משתנים קטגוריאליים , לכן נשתמש ב-</a:t>
            </a:r>
            <a:r>
              <a:rPr lang="en-US" b="1" dirty="0">
                <a:latin typeface="Amasis MT Pro Black" panose="02040A04050005020304" pitchFamily="18" charset="0"/>
              </a:rPr>
              <a:t>StringIndexer</a:t>
            </a:r>
            <a:r>
              <a:rPr lang="he-IL" b="1" dirty="0">
                <a:latin typeface="Amasis MT Pro Black" panose="02040A04050005020304" pitchFamily="18" charset="0"/>
              </a:rPr>
              <a:t> :</a:t>
            </a:r>
          </a:p>
          <a:p>
            <a:endParaRPr lang="he-IL" dirty="0"/>
          </a:p>
          <a:p>
            <a:endParaRPr lang="he-IL" dirty="0"/>
          </a:p>
        </p:txBody>
      </p:sp>
      <p:pic>
        <p:nvPicPr>
          <p:cNvPr id="6" name="תמונה 5">
            <a:extLst>
              <a:ext uri="{FF2B5EF4-FFF2-40B4-BE49-F238E27FC236}">
                <a16:creationId xmlns:a16="http://schemas.microsoft.com/office/drawing/2014/main" id="{27AE5C6F-E18B-F569-69C1-7455A195903A}"/>
              </a:ext>
            </a:extLst>
          </p:cNvPr>
          <p:cNvPicPr>
            <a:picLocks noChangeAspect="1"/>
          </p:cNvPicPr>
          <p:nvPr/>
        </p:nvPicPr>
        <p:blipFill rotWithShape="1">
          <a:blip r:embed="rId2"/>
          <a:srcRect l="16500" t="43279" r="33423" b="17112"/>
          <a:stretch/>
        </p:blipFill>
        <p:spPr>
          <a:xfrm>
            <a:off x="3770142" y="1466894"/>
            <a:ext cx="8037547" cy="4891703"/>
          </a:xfrm>
          <a:prstGeom prst="rect">
            <a:avLst/>
          </a:prstGeom>
        </p:spPr>
      </p:pic>
    </p:spTree>
    <p:extLst>
      <p:ext uri="{BB962C8B-B14F-4D97-AF65-F5344CB8AC3E}">
        <p14:creationId xmlns:p14="http://schemas.microsoft.com/office/powerpoint/2010/main" val="34512889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321169" y="124972"/>
            <a:ext cx="9359911" cy="1400530"/>
          </a:xfrm>
        </p:spPr>
        <p:txBody>
          <a:bodyPr/>
          <a:lstStyle/>
          <a:p>
            <a:pPr algn="r"/>
            <a:r>
              <a:rPr lang="he-IL" sz="2800" b="1" dirty="0">
                <a:solidFill>
                  <a:schemeClr val="tx1"/>
                </a:solidFill>
              </a:rPr>
              <a:t>פיצול הנתונים לסט אימון וטסט ,בניית המודל וחיזוי</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11" name="תמונה 10">
            <a:extLst>
              <a:ext uri="{FF2B5EF4-FFF2-40B4-BE49-F238E27FC236}">
                <a16:creationId xmlns:a16="http://schemas.microsoft.com/office/drawing/2014/main" id="{70E498E9-36C7-9966-61C3-A9268D71D94E}"/>
              </a:ext>
            </a:extLst>
          </p:cNvPr>
          <p:cNvPicPr>
            <a:picLocks noChangeAspect="1"/>
          </p:cNvPicPr>
          <p:nvPr/>
        </p:nvPicPr>
        <p:blipFill rotWithShape="1">
          <a:blip r:embed="rId2"/>
          <a:srcRect l="19039" t="19677" r="30077" b="5414"/>
          <a:stretch/>
        </p:blipFill>
        <p:spPr>
          <a:xfrm>
            <a:off x="3123028" y="668155"/>
            <a:ext cx="8454683" cy="5853857"/>
          </a:xfrm>
          <a:prstGeom prst="rect">
            <a:avLst/>
          </a:prstGeom>
        </p:spPr>
      </p:pic>
    </p:spTree>
    <p:extLst>
      <p:ext uri="{BB962C8B-B14F-4D97-AF65-F5344CB8AC3E}">
        <p14:creationId xmlns:p14="http://schemas.microsoft.com/office/powerpoint/2010/main" val="38952890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321169" y="124972"/>
            <a:ext cx="9359911" cy="1400530"/>
          </a:xfrm>
        </p:spPr>
        <p:txBody>
          <a:bodyPr/>
          <a:lstStyle/>
          <a:p>
            <a:pPr algn="r"/>
            <a:r>
              <a:rPr lang="he-IL" sz="2800" b="1" dirty="0">
                <a:solidFill>
                  <a:schemeClr val="tx1"/>
                </a:solidFill>
              </a:rPr>
              <a:t>הערכת המודל </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4" name="תמונה 3">
            <a:extLst>
              <a:ext uri="{FF2B5EF4-FFF2-40B4-BE49-F238E27FC236}">
                <a16:creationId xmlns:a16="http://schemas.microsoft.com/office/drawing/2014/main" id="{632AAC4B-E8C1-52EF-D0D3-2CC132BC1881}"/>
              </a:ext>
            </a:extLst>
          </p:cNvPr>
          <p:cNvPicPr>
            <a:picLocks noChangeAspect="1"/>
          </p:cNvPicPr>
          <p:nvPr/>
        </p:nvPicPr>
        <p:blipFill rotWithShape="1">
          <a:blip r:embed="rId2"/>
          <a:srcRect l="19038" t="18466" r="20615" b="23058"/>
          <a:stretch/>
        </p:blipFill>
        <p:spPr>
          <a:xfrm>
            <a:off x="1969477" y="879171"/>
            <a:ext cx="9711603" cy="5549764"/>
          </a:xfrm>
          <a:prstGeom prst="rect">
            <a:avLst/>
          </a:prstGeom>
        </p:spPr>
      </p:pic>
    </p:spTree>
    <p:extLst>
      <p:ext uri="{BB962C8B-B14F-4D97-AF65-F5344CB8AC3E}">
        <p14:creationId xmlns:p14="http://schemas.microsoft.com/office/powerpoint/2010/main" val="1048611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384473" y="124972"/>
            <a:ext cx="9359911" cy="1400530"/>
          </a:xfrm>
        </p:spPr>
        <p:txBody>
          <a:bodyPr/>
          <a:lstStyle/>
          <a:p>
            <a:pPr algn="r"/>
            <a:r>
              <a:rPr lang="en-US" sz="2800" b="1" dirty="0">
                <a:solidFill>
                  <a:schemeClr val="tx1"/>
                </a:solidFill>
              </a:rPr>
              <a:t>Confusion Matrix</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509839"/>
            <a:ext cx="9486520" cy="5632311"/>
          </a:xfrm>
          <a:prstGeom prst="rect">
            <a:avLst/>
          </a:prstGeom>
          <a:noFill/>
        </p:spPr>
        <p:txBody>
          <a:bodyPr wrap="square" rtlCol="1">
            <a:spAutoFit/>
          </a:bodyPr>
          <a:lstStyle/>
          <a:p>
            <a:endParaRPr lang="he-IL" dirty="0">
              <a:latin typeface="Amasis MT Pro Black" panose="02040A04050005020304" pitchFamily="18" charset="0"/>
            </a:endParaRPr>
          </a:p>
          <a:p>
            <a:r>
              <a:rPr lang="he-IL" b="1" dirty="0">
                <a:solidFill>
                  <a:schemeClr val="accent3"/>
                </a:solidFill>
                <a:latin typeface="Amasis MT Pro Black" panose="02040A04050005020304" pitchFamily="18" charset="0"/>
              </a:rPr>
              <a:t>"מטריצת בלבול" </a:t>
            </a:r>
            <a:r>
              <a:rPr lang="he-IL" b="1" dirty="0">
                <a:latin typeface="Amasis MT Pro Black" panose="02040A04050005020304" pitchFamily="18" charset="0"/>
              </a:rPr>
              <a:t>היא טבלה המייצגת באופן ויזואלי ביצועי מודל סטטיסטי .</a:t>
            </a:r>
          </a:p>
          <a:p>
            <a:r>
              <a:rPr lang="he-IL" b="1" dirty="0">
                <a:latin typeface="Amasis MT Pro Black" panose="02040A04050005020304" pitchFamily="18" charset="0"/>
              </a:rPr>
              <a:t>המטריצה מציגה היכן המודל הצליח לחזות את המצב הנכון והיכן לא.</a:t>
            </a:r>
          </a:p>
          <a:p>
            <a:r>
              <a:rPr lang="he-IL" b="1" dirty="0">
                <a:latin typeface="Amasis MT Pro Black" panose="02040A04050005020304" pitchFamily="18" charset="0"/>
              </a:rPr>
              <a:t>כל שורה במטריצה מייצגת את המופעים במחלקה בפועל , כלומר התשובה האמיתית.</a:t>
            </a:r>
          </a:p>
          <a:p>
            <a:r>
              <a:rPr lang="he-IL" b="1" dirty="0">
                <a:latin typeface="Amasis MT Pro Black" panose="02040A04050005020304" pitchFamily="18" charset="0"/>
              </a:rPr>
              <a:t>כל עמודה במטריצה מייצגת את המופעים במחלקה החזויה , כלומר התשובה שהמודל חזה.</a:t>
            </a:r>
          </a:p>
          <a:p>
            <a:r>
              <a:rPr lang="he-IL" b="1" dirty="0">
                <a:latin typeface="Amasis MT Pro Black" panose="02040A04050005020304" pitchFamily="18" charset="0"/>
              </a:rPr>
              <a:t>מטריצת בלבול אינה מוגבלת למטריצת סיווג בינארי </a:t>
            </a:r>
            <a:r>
              <a:rPr lang="en-US" b="1" dirty="0">
                <a:latin typeface="Amasis MT Pro Black" panose="02040A04050005020304" pitchFamily="18" charset="0"/>
              </a:rPr>
              <a:t>(0,1)</a:t>
            </a:r>
            <a:r>
              <a:rPr lang="he-IL" b="1" dirty="0">
                <a:latin typeface="Amasis MT Pro Black" panose="02040A04050005020304" pitchFamily="18" charset="0"/>
              </a:rPr>
              <a:t> אלא ניתן להשתמש בה גם במודל הסיווג שהשתמשתי המכיל 3 משתנים ואף יותר.</a:t>
            </a:r>
          </a:p>
          <a:p>
            <a:endParaRPr lang="he-IL" b="1" dirty="0">
              <a:latin typeface="Amasis MT Pro Black" panose="02040A04050005020304" pitchFamily="18" charset="0"/>
            </a:endParaRPr>
          </a:p>
          <a:p>
            <a:endParaRPr lang="he-IL" b="1" dirty="0">
              <a:latin typeface="Amasis MT Pro Black" panose="02040A04050005020304" pitchFamily="18" charset="0"/>
            </a:endParaRPr>
          </a:p>
          <a:p>
            <a:r>
              <a:rPr lang="en-US" b="1" dirty="0">
                <a:solidFill>
                  <a:schemeClr val="accent3"/>
                </a:solidFill>
                <a:latin typeface="Amasis MT Pro Black" panose="02040A04050005020304" pitchFamily="18" charset="0"/>
              </a:rPr>
              <a:t>TP (True </a:t>
            </a:r>
            <a:r>
              <a:rPr lang="en-US" dirty="0">
                <a:solidFill>
                  <a:srgbClr val="FFC000"/>
                </a:solidFill>
                <a:latin typeface="Amasis MT Pro Black" panose="02040A04050005020304" pitchFamily="18" charset="0"/>
              </a:rPr>
              <a:t>Positive)</a:t>
            </a:r>
            <a:r>
              <a:rPr lang="he-IL" b="1" dirty="0">
                <a:latin typeface="Amasis MT Pro Black" panose="02040A04050005020304" pitchFamily="18" charset="0"/>
              </a:rPr>
              <a:t> : עבור מחלקה מסוימת , </a:t>
            </a:r>
            <a:r>
              <a:rPr lang="en-US" b="1" dirty="0">
                <a:latin typeface="Amasis MT Pro Black" panose="02040A04050005020304" pitchFamily="18" charset="0"/>
              </a:rPr>
              <a:t>TP</a:t>
            </a:r>
            <a:r>
              <a:rPr lang="he-IL" b="1" dirty="0">
                <a:latin typeface="Amasis MT Pro Black" panose="02040A04050005020304" pitchFamily="18" charset="0"/>
              </a:rPr>
              <a:t> מייצג את מספר המופעים השייכים לאותה מחלקה ושחוזו נכון במחלקה זו.</a:t>
            </a:r>
          </a:p>
          <a:p>
            <a:endParaRPr lang="he-IL" b="1" dirty="0">
              <a:latin typeface="Amasis MT Pro Black" panose="02040A04050005020304" pitchFamily="18" charset="0"/>
            </a:endParaRPr>
          </a:p>
          <a:p>
            <a:r>
              <a:rPr lang="en-US" b="1" dirty="0">
                <a:solidFill>
                  <a:schemeClr val="accent3"/>
                </a:solidFill>
                <a:latin typeface="Amasis MT Pro Black" panose="02040A04050005020304" pitchFamily="18" charset="0"/>
              </a:rPr>
              <a:t>FP (False Positive)</a:t>
            </a:r>
            <a:r>
              <a:rPr lang="he-IL" b="1" dirty="0">
                <a:solidFill>
                  <a:schemeClr val="accent3"/>
                </a:solidFill>
                <a:latin typeface="Amasis MT Pro Black" panose="02040A04050005020304" pitchFamily="18" charset="0"/>
              </a:rPr>
              <a:t> </a:t>
            </a:r>
            <a:r>
              <a:rPr lang="he-IL" b="1" dirty="0">
                <a:latin typeface="Amasis MT Pro Black" panose="02040A04050005020304" pitchFamily="18" charset="0"/>
              </a:rPr>
              <a:t>: עבור מחלקה מסוימת, </a:t>
            </a:r>
            <a:r>
              <a:rPr lang="en-US" b="1" dirty="0">
                <a:latin typeface="Amasis MT Pro Black" panose="02040A04050005020304" pitchFamily="18" charset="0"/>
              </a:rPr>
              <a:t>FP</a:t>
            </a:r>
            <a:r>
              <a:rPr lang="he-IL" b="1" dirty="0">
                <a:latin typeface="Amasis MT Pro Black" panose="02040A04050005020304" pitchFamily="18" charset="0"/>
              </a:rPr>
              <a:t> מייצג את מספר המופעים שאינם שייכים למחלקה זו ובאופן שגוי חזה אותם כמחלקה זו.</a:t>
            </a:r>
          </a:p>
          <a:p>
            <a:endParaRPr lang="he-IL" b="1" dirty="0">
              <a:latin typeface="Amasis MT Pro Black" panose="02040A04050005020304" pitchFamily="18" charset="0"/>
            </a:endParaRPr>
          </a:p>
          <a:p>
            <a:r>
              <a:rPr lang="en-US" b="1" dirty="0">
                <a:solidFill>
                  <a:schemeClr val="accent3"/>
                </a:solidFill>
                <a:latin typeface="Amasis MT Pro Black" panose="02040A04050005020304" pitchFamily="18" charset="0"/>
              </a:rPr>
              <a:t>FN (False Negative)</a:t>
            </a:r>
            <a:r>
              <a:rPr lang="he-IL" b="1" dirty="0">
                <a:solidFill>
                  <a:schemeClr val="accent3"/>
                </a:solidFill>
                <a:latin typeface="Amasis MT Pro Black" panose="02040A04050005020304" pitchFamily="18" charset="0"/>
              </a:rPr>
              <a:t> </a:t>
            </a:r>
            <a:r>
              <a:rPr lang="he-IL" b="1" dirty="0">
                <a:latin typeface="Amasis MT Pro Black" panose="02040A04050005020304" pitchFamily="18" charset="0"/>
              </a:rPr>
              <a:t>: עבור מחלקה מסוימת , </a:t>
            </a:r>
            <a:r>
              <a:rPr lang="en-US" b="1" dirty="0">
                <a:latin typeface="Amasis MT Pro Black" panose="02040A04050005020304" pitchFamily="18" charset="0"/>
              </a:rPr>
              <a:t>FN</a:t>
            </a:r>
            <a:r>
              <a:rPr lang="he-IL" b="1" dirty="0">
                <a:latin typeface="Amasis MT Pro Black" panose="02040A04050005020304" pitchFamily="18" charset="0"/>
              </a:rPr>
              <a:t> מייצג את מספר המופעים השייכים למחלקה זו , ובאופן שגוי חזה אותם כאינם שייכים למחלקה.</a:t>
            </a:r>
          </a:p>
          <a:p>
            <a:endParaRPr lang="he-IL" b="1" dirty="0">
              <a:latin typeface="Amasis MT Pro Black" panose="02040A04050005020304" pitchFamily="18" charset="0"/>
            </a:endParaRPr>
          </a:p>
          <a:p>
            <a:r>
              <a:rPr lang="en-US" b="1" dirty="0">
                <a:solidFill>
                  <a:schemeClr val="accent3"/>
                </a:solidFill>
                <a:latin typeface="Amasis MT Pro Black" panose="02040A04050005020304" pitchFamily="18" charset="0"/>
              </a:rPr>
              <a:t>TN (True Negative)</a:t>
            </a:r>
            <a:r>
              <a:rPr lang="he-IL" b="1" dirty="0">
                <a:solidFill>
                  <a:schemeClr val="accent3"/>
                </a:solidFill>
                <a:latin typeface="Amasis MT Pro Black" panose="02040A04050005020304" pitchFamily="18" charset="0"/>
              </a:rPr>
              <a:t> </a:t>
            </a:r>
            <a:r>
              <a:rPr lang="he-IL" b="1" dirty="0">
                <a:latin typeface="Amasis MT Pro Black" panose="02040A04050005020304" pitchFamily="18" charset="0"/>
              </a:rPr>
              <a:t>: עבור מחלקה מסוימת , </a:t>
            </a:r>
            <a:r>
              <a:rPr lang="en-US" b="1" dirty="0">
                <a:latin typeface="Amasis MT Pro Black" panose="02040A04050005020304" pitchFamily="18" charset="0"/>
              </a:rPr>
              <a:t>TN</a:t>
            </a:r>
            <a:r>
              <a:rPr lang="he-IL" b="1" dirty="0">
                <a:latin typeface="Amasis MT Pro Black" panose="02040A04050005020304" pitchFamily="18" charset="0"/>
              </a:rPr>
              <a:t> מייצג את מספר המופעים שאינם שייכים למחלקה זו ושחוזו נכון כלא שייכים למחלקה.</a:t>
            </a:r>
          </a:p>
        </p:txBody>
      </p:sp>
    </p:spTree>
    <p:extLst>
      <p:ext uri="{BB962C8B-B14F-4D97-AF65-F5344CB8AC3E}">
        <p14:creationId xmlns:p14="http://schemas.microsoft.com/office/powerpoint/2010/main" val="32045542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625764" y="39612"/>
            <a:ext cx="9359911" cy="1400530"/>
          </a:xfrm>
        </p:spPr>
        <p:txBody>
          <a:bodyPr/>
          <a:lstStyle/>
          <a:p>
            <a:pPr algn="r"/>
            <a:r>
              <a:rPr lang="he-IL" sz="3600" b="1" dirty="0"/>
              <a:t>חישוב אומדני הערכה</a:t>
            </a:r>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84473" y="1002208"/>
            <a:ext cx="9486520" cy="769441"/>
          </a:xfrm>
          <a:prstGeom prst="rect">
            <a:avLst/>
          </a:prstGeom>
          <a:noFill/>
        </p:spPr>
        <p:txBody>
          <a:bodyPr wrap="square" rtlCol="1">
            <a:spAutoFit/>
          </a:bodyPr>
          <a:lstStyle/>
          <a:p>
            <a:r>
              <a:rPr lang="en-US" sz="4400" dirty="0">
                <a:latin typeface="Amasis MT Pro Black" panose="02040A04050005020304" pitchFamily="18" charset="0"/>
              </a:rPr>
              <a:t>Accuracy</a:t>
            </a:r>
            <a:r>
              <a:rPr lang="he-IL" sz="4400" dirty="0">
                <a:latin typeface="Amasis MT Pro Black" panose="02040A04050005020304" pitchFamily="18" charset="0"/>
              </a:rPr>
              <a:t> : </a:t>
            </a:r>
          </a:p>
        </p:txBody>
      </p:sp>
      <p:pic>
        <p:nvPicPr>
          <p:cNvPr id="4" name="תמונה 3">
            <a:extLst>
              <a:ext uri="{FF2B5EF4-FFF2-40B4-BE49-F238E27FC236}">
                <a16:creationId xmlns:a16="http://schemas.microsoft.com/office/drawing/2014/main" id="{EB499F63-9010-E481-4688-819CDA8F05D9}"/>
              </a:ext>
            </a:extLst>
          </p:cNvPr>
          <p:cNvPicPr>
            <a:picLocks noChangeAspect="1"/>
          </p:cNvPicPr>
          <p:nvPr/>
        </p:nvPicPr>
        <p:blipFill rotWithShape="1">
          <a:blip r:embed="rId2"/>
          <a:srcRect l="63000" t="22230" r="23229" b="67217"/>
          <a:stretch/>
        </p:blipFill>
        <p:spPr>
          <a:xfrm>
            <a:off x="5613008" y="1002207"/>
            <a:ext cx="3029450" cy="931659"/>
          </a:xfrm>
          <a:prstGeom prst="rect">
            <a:avLst/>
          </a:prstGeom>
        </p:spPr>
      </p:pic>
      <p:sp>
        <p:nvSpPr>
          <p:cNvPr id="6" name="תיבת טקסט 5">
            <a:extLst>
              <a:ext uri="{FF2B5EF4-FFF2-40B4-BE49-F238E27FC236}">
                <a16:creationId xmlns:a16="http://schemas.microsoft.com/office/drawing/2014/main" id="{BB80C453-F001-7B18-939C-7B774E8E7B80}"/>
              </a:ext>
            </a:extLst>
          </p:cNvPr>
          <p:cNvSpPr txBox="1"/>
          <p:nvPr/>
        </p:nvSpPr>
        <p:spPr>
          <a:xfrm>
            <a:off x="8642458" y="2671618"/>
            <a:ext cx="3101926" cy="769441"/>
          </a:xfrm>
          <a:prstGeom prst="rect">
            <a:avLst/>
          </a:prstGeom>
          <a:noFill/>
        </p:spPr>
        <p:txBody>
          <a:bodyPr wrap="square" rtlCol="1">
            <a:spAutoFit/>
          </a:bodyPr>
          <a:lstStyle/>
          <a:p>
            <a:r>
              <a:rPr lang="en-US" sz="4400" b="1" dirty="0"/>
              <a:t>Precision</a:t>
            </a:r>
            <a:r>
              <a:rPr lang="he-IL" sz="4400" b="1" dirty="0"/>
              <a:t> :</a:t>
            </a:r>
          </a:p>
        </p:txBody>
      </p:sp>
      <p:pic>
        <p:nvPicPr>
          <p:cNvPr id="8" name="תמונה 7">
            <a:extLst>
              <a:ext uri="{FF2B5EF4-FFF2-40B4-BE49-F238E27FC236}">
                <a16:creationId xmlns:a16="http://schemas.microsoft.com/office/drawing/2014/main" id="{55D1D508-79C7-7FAE-8B83-BF2A95EBEE12}"/>
              </a:ext>
            </a:extLst>
          </p:cNvPr>
          <p:cNvPicPr>
            <a:picLocks noChangeAspect="1"/>
          </p:cNvPicPr>
          <p:nvPr/>
        </p:nvPicPr>
        <p:blipFill rotWithShape="1">
          <a:blip r:embed="rId3"/>
          <a:srcRect l="61962" t="22231" r="30308" b="64971"/>
          <a:stretch/>
        </p:blipFill>
        <p:spPr>
          <a:xfrm>
            <a:off x="6557990" y="2504266"/>
            <a:ext cx="2016575" cy="1093878"/>
          </a:xfrm>
          <a:prstGeom prst="rect">
            <a:avLst/>
          </a:prstGeom>
        </p:spPr>
      </p:pic>
      <p:pic>
        <p:nvPicPr>
          <p:cNvPr id="10" name="תמונה 9">
            <a:extLst>
              <a:ext uri="{FF2B5EF4-FFF2-40B4-BE49-F238E27FC236}">
                <a16:creationId xmlns:a16="http://schemas.microsoft.com/office/drawing/2014/main" id="{D2AEAA74-EC74-F9E0-10AB-923A4DD812FF}"/>
              </a:ext>
            </a:extLst>
          </p:cNvPr>
          <p:cNvPicPr>
            <a:picLocks noChangeAspect="1"/>
          </p:cNvPicPr>
          <p:nvPr/>
        </p:nvPicPr>
        <p:blipFill rotWithShape="1">
          <a:blip r:embed="rId4"/>
          <a:srcRect l="58846" t="42663" r="34231" b="46111"/>
          <a:stretch/>
        </p:blipFill>
        <p:spPr>
          <a:xfrm>
            <a:off x="6490097" y="3979499"/>
            <a:ext cx="2152359" cy="1168061"/>
          </a:xfrm>
          <a:prstGeom prst="rect">
            <a:avLst/>
          </a:prstGeom>
        </p:spPr>
      </p:pic>
      <p:sp>
        <p:nvSpPr>
          <p:cNvPr id="11" name="תיבת טקסט 10">
            <a:extLst>
              <a:ext uri="{FF2B5EF4-FFF2-40B4-BE49-F238E27FC236}">
                <a16:creationId xmlns:a16="http://schemas.microsoft.com/office/drawing/2014/main" id="{C67A6402-3CF2-C805-78C8-226C463BFDBA}"/>
              </a:ext>
            </a:extLst>
          </p:cNvPr>
          <p:cNvSpPr txBox="1"/>
          <p:nvPr/>
        </p:nvSpPr>
        <p:spPr>
          <a:xfrm>
            <a:off x="8750107" y="4178810"/>
            <a:ext cx="2321168" cy="769441"/>
          </a:xfrm>
          <a:prstGeom prst="rect">
            <a:avLst/>
          </a:prstGeom>
          <a:noFill/>
        </p:spPr>
        <p:txBody>
          <a:bodyPr wrap="square" rtlCol="1">
            <a:spAutoFit/>
          </a:bodyPr>
          <a:lstStyle/>
          <a:p>
            <a:r>
              <a:rPr lang="en-US" sz="4400" b="1" dirty="0"/>
              <a:t>Recall</a:t>
            </a:r>
            <a:r>
              <a:rPr lang="he-IL" sz="4400" b="1" dirty="0"/>
              <a:t> :</a:t>
            </a:r>
          </a:p>
        </p:txBody>
      </p:sp>
      <p:pic>
        <p:nvPicPr>
          <p:cNvPr id="13" name="תמונה 12">
            <a:extLst>
              <a:ext uri="{FF2B5EF4-FFF2-40B4-BE49-F238E27FC236}">
                <a16:creationId xmlns:a16="http://schemas.microsoft.com/office/drawing/2014/main" id="{D6840C8E-2C04-98CF-BC58-42B8DA0B8ED0}"/>
              </a:ext>
            </a:extLst>
          </p:cNvPr>
          <p:cNvPicPr>
            <a:picLocks noChangeAspect="1"/>
          </p:cNvPicPr>
          <p:nvPr/>
        </p:nvPicPr>
        <p:blipFill rotWithShape="1">
          <a:blip r:embed="rId5"/>
          <a:srcRect l="63578" t="67085" r="20615" b="23474"/>
          <a:stretch/>
        </p:blipFill>
        <p:spPr>
          <a:xfrm>
            <a:off x="5639006" y="5528915"/>
            <a:ext cx="3029450" cy="1137351"/>
          </a:xfrm>
          <a:prstGeom prst="rect">
            <a:avLst/>
          </a:prstGeom>
        </p:spPr>
      </p:pic>
      <p:sp>
        <p:nvSpPr>
          <p:cNvPr id="14" name="תיבת טקסט 13">
            <a:extLst>
              <a:ext uri="{FF2B5EF4-FFF2-40B4-BE49-F238E27FC236}">
                <a16:creationId xmlns:a16="http://schemas.microsoft.com/office/drawing/2014/main" id="{9727779A-DE00-9414-77DD-6772422F6F5A}"/>
              </a:ext>
            </a:extLst>
          </p:cNvPr>
          <p:cNvSpPr txBox="1"/>
          <p:nvPr/>
        </p:nvSpPr>
        <p:spPr>
          <a:xfrm>
            <a:off x="8750107" y="5728258"/>
            <a:ext cx="3235568" cy="769441"/>
          </a:xfrm>
          <a:prstGeom prst="rect">
            <a:avLst/>
          </a:prstGeom>
          <a:noFill/>
        </p:spPr>
        <p:txBody>
          <a:bodyPr wrap="square" rtlCol="1">
            <a:spAutoFit/>
          </a:bodyPr>
          <a:lstStyle/>
          <a:p>
            <a:r>
              <a:rPr lang="he-IL" sz="4400" b="1" dirty="0"/>
              <a:t> </a:t>
            </a:r>
            <a:r>
              <a:rPr lang="en-US" sz="4400" b="1" dirty="0"/>
              <a:t> : F1-Score</a:t>
            </a:r>
            <a:endParaRPr lang="he-IL" sz="4400" b="1" dirty="0"/>
          </a:p>
        </p:txBody>
      </p:sp>
    </p:spTree>
    <p:extLst>
      <p:ext uri="{BB962C8B-B14F-4D97-AF65-F5344CB8AC3E}">
        <p14:creationId xmlns:p14="http://schemas.microsoft.com/office/powerpoint/2010/main" val="6707797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133394" y="-20710"/>
            <a:ext cx="9359911" cy="1400530"/>
          </a:xfrm>
        </p:spPr>
        <p:txBody>
          <a:bodyPr/>
          <a:lstStyle/>
          <a:p>
            <a:pPr algn="r"/>
            <a:r>
              <a:rPr lang="he-IL" sz="2800" b="1" dirty="0">
                <a:solidFill>
                  <a:schemeClr val="tx1"/>
                </a:solidFill>
              </a:rPr>
              <a:t> </a:t>
            </a:r>
            <a:r>
              <a:rPr lang="en-US" sz="2800" b="1" dirty="0">
                <a:solidFill>
                  <a:schemeClr val="tx1"/>
                </a:solidFill>
              </a:rPr>
              <a:t>  Confusion Matrix</a:t>
            </a:r>
            <a:r>
              <a:rPr lang="he-IL" sz="2800" b="1" dirty="0">
                <a:solidFill>
                  <a:schemeClr val="tx1"/>
                </a:solidFill>
              </a:rPr>
              <a:t>- </a:t>
            </a:r>
            <a:r>
              <a:rPr lang="he-IL" sz="3600" b="1" dirty="0">
                <a:solidFill>
                  <a:schemeClr val="tx1"/>
                </a:solidFill>
              </a:rPr>
              <a:t>קוד</a:t>
            </a:r>
            <a:r>
              <a:rPr lang="he-IL" sz="2800" b="1" dirty="0">
                <a:solidFill>
                  <a:schemeClr val="tx1"/>
                </a:solidFill>
              </a:rPr>
              <a:t> </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6" name="תמונה 5">
            <a:extLst>
              <a:ext uri="{FF2B5EF4-FFF2-40B4-BE49-F238E27FC236}">
                <a16:creationId xmlns:a16="http://schemas.microsoft.com/office/drawing/2014/main" id="{8C79D00C-CF32-DA0F-7258-5B5A4BFBCA92}"/>
              </a:ext>
            </a:extLst>
          </p:cNvPr>
          <p:cNvPicPr>
            <a:picLocks noChangeAspect="1"/>
          </p:cNvPicPr>
          <p:nvPr/>
        </p:nvPicPr>
        <p:blipFill rotWithShape="1">
          <a:blip r:embed="rId2"/>
          <a:srcRect l="19039" t="38764" r="15307" b="9314"/>
          <a:stretch/>
        </p:blipFill>
        <p:spPr>
          <a:xfrm>
            <a:off x="1856935" y="592480"/>
            <a:ext cx="9636370" cy="6140548"/>
          </a:xfrm>
          <a:prstGeom prst="rect">
            <a:avLst/>
          </a:prstGeom>
        </p:spPr>
      </p:pic>
    </p:spTree>
    <p:extLst>
      <p:ext uri="{BB962C8B-B14F-4D97-AF65-F5344CB8AC3E}">
        <p14:creationId xmlns:p14="http://schemas.microsoft.com/office/powerpoint/2010/main" val="16465211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321169" y="124972"/>
            <a:ext cx="9359911" cy="1400530"/>
          </a:xfrm>
        </p:spPr>
        <p:txBody>
          <a:bodyPr/>
          <a:lstStyle/>
          <a:p>
            <a:pPr algn="r"/>
            <a:r>
              <a:rPr lang="he-IL" sz="2800" b="1" dirty="0">
                <a:solidFill>
                  <a:schemeClr val="tx1"/>
                </a:solidFill>
              </a:rPr>
              <a:t>  </a:t>
            </a:r>
            <a:r>
              <a:rPr lang="en-US" sz="2800" b="1" dirty="0">
                <a:solidFill>
                  <a:schemeClr val="tx1"/>
                </a:solidFill>
              </a:rPr>
              <a:t>Confusion Matrix</a:t>
            </a:r>
            <a:r>
              <a:rPr lang="he-IL" sz="2800" b="1" dirty="0">
                <a:solidFill>
                  <a:schemeClr val="tx1"/>
                </a:solidFill>
              </a:rPr>
              <a:t> – שימוש ב-</a:t>
            </a:r>
            <a:r>
              <a:rPr lang="en-US" sz="2800" b="1" dirty="0">
                <a:solidFill>
                  <a:schemeClr val="tx1"/>
                </a:solidFill>
              </a:rPr>
              <a:t>sns , np , matplotlib</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4" name="תמונה 3">
            <a:extLst>
              <a:ext uri="{FF2B5EF4-FFF2-40B4-BE49-F238E27FC236}">
                <a16:creationId xmlns:a16="http://schemas.microsoft.com/office/drawing/2014/main" id="{3913DD6B-6BF8-024C-267A-45BF9EBB71F2}"/>
              </a:ext>
            </a:extLst>
          </p:cNvPr>
          <p:cNvPicPr>
            <a:picLocks noChangeAspect="1"/>
          </p:cNvPicPr>
          <p:nvPr/>
        </p:nvPicPr>
        <p:blipFill rotWithShape="1">
          <a:blip r:embed="rId2"/>
          <a:srcRect l="19039" t="31376" r="37808" b="7260"/>
          <a:stretch/>
        </p:blipFill>
        <p:spPr>
          <a:xfrm>
            <a:off x="2194560" y="879170"/>
            <a:ext cx="9613129" cy="5746713"/>
          </a:xfrm>
          <a:prstGeom prst="rect">
            <a:avLst/>
          </a:prstGeom>
        </p:spPr>
      </p:pic>
    </p:spTree>
    <p:extLst>
      <p:ext uri="{BB962C8B-B14F-4D97-AF65-F5344CB8AC3E}">
        <p14:creationId xmlns:p14="http://schemas.microsoft.com/office/powerpoint/2010/main" val="27633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9"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cxnSp>
        <p:nvCxnSpPr>
          <p:cNvPr id="11"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17" name="Rectangle 16">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42C824B-4279-4D47-92DD-71F5353FAA23}"/>
              </a:ext>
            </a:extLst>
          </p:cNvPr>
          <p:cNvSpPr>
            <a:spLocks noGrp="1"/>
          </p:cNvSpPr>
          <p:nvPr>
            <p:ph type="title"/>
          </p:nvPr>
        </p:nvSpPr>
        <p:spPr>
          <a:xfrm>
            <a:off x="4713224" y="1105351"/>
            <a:ext cx="6353967" cy="3023981"/>
          </a:xfrm>
        </p:spPr>
        <p:txBody>
          <a:bodyPr vert="horz" lIns="91440" tIns="45720" rIns="91440" bIns="45720" rtlCol="0" anchor="b">
            <a:normAutofit/>
          </a:bodyPr>
          <a:lstStyle/>
          <a:p>
            <a:pPr rtl="0"/>
            <a:r>
              <a:rPr lang="en-US" sz="4800" b="1" spc="200" dirty="0">
                <a:solidFill>
                  <a:srgbClr val="FFFFFF"/>
                </a:solidFill>
              </a:rPr>
              <a:t>Apache Spark  </a:t>
            </a:r>
          </a:p>
        </p:txBody>
      </p:sp>
      <p:cxnSp>
        <p:nvCxnSpPr>
          <p:cNvPr id="19" name="Straight Connector 18">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תמונה 2" descr="תמונה שמכילה גופן, לוגו, גרפיקה, סמל&#10;&#10;התיאור נוצר באופן אוטומטי">
            <a:extLst>
              <a:ext uri="{FF2B5EF4-FFF2-40B4-BE49-F238E27FC236}">
                <a16:creationId xmlns:a16="http://schemas.microsoft.com/office/drawing/2014/main" id="{42D0AC22-84EC-F7AF-77C6-EC26020E0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850" y="4411694"/>
            <a:ext cx="6670715" cy="1682076"/>
          </a:xfrm>
          <a:prstGeom prst="rect">
            <a:avLst/>
          </a:prstGeom>
        </p:spPr>
      </p:pic>
    </p:spTree>
    <p:extLst>
      <p:ext uri="{BB962C8B-B14F-4D97-AF65-F5344CB8AC3E}">
        <p14:creationId xmlns:p14="http://schemas.microsoft.com/office/powerpoint/2010/main" val="39735213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321169" y="124972"/>
            <a:ext cx="9359911" cy="1400530"/>
          </a:xfrm>
        </p:spPr>
        <p:txBody>
          <a:bodyPr/>
          <a:lstStyle/>
          <a:p>
            <a:pPr algn="r"/>
            <a:r>
              <a:rPr lang="he-IL" sz="2800" b="1" dirty="0">
                <a:solidFill>
                  <a:schemeClr val="tx1"/>
                </a:solidFill>
              </a:rPr>
              <a:t>  </a:t>
            </a:r>
            <a:r>
              <a:rPr lang="en-US" sz="2800" b="1" dirty="0">
                <a:solidFill>
                  <a:schemeClr val="tx1"/>
                </a:solidFill>
              </a:rPr>
              <a:t>Confusion Matrix</a:t>
            </a:r>
            <a:r>
              <a:rPr lang="he-IL" sz="2800" b="1" dirty="0">
                <a:solidFill>
                  <a:schemeClr val="tx1"/>
                </a:solidFill>
              </a:rPr>
              <a:t> – תצוגה ויזואלית</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6" name="תמונה 5">
            <a:extLst>
              <a:ext uri="{FF2B5EF4-FFF2-40B4-BE49-F238E27FC236}">
                <a16:creationId xmlns:a16="http://schemas.microsoft.com/office/drawing/2014/main" id="{829F0763-0656-D2E4-55D9-1331F946E906}"/>
              </a:ext>
            </a:extLst>
          </p:cNvPr>
          <p:cNvPicPr>
            <a:picLocks noChangeAspect="1"/>
          </p:cNvPicPr>
          <p:nvPr/>
        </p:nvPicPr>
        <p:blipFill rotWithShape="1">
          <a:blip r:embed="rId2"/>
          <a:srcRect l="20538" t="30760" r="40461" b="10750"/>
          <a:stretch/>
        </p:blipFill>
        <p:spPr>
          <a:xfrm>
            <a:off x="2034919" y="724427"/>
            <a:ext cx="9359911" cy="5853857"/>
          </a:xfrm>
          <a:prstGeom prst="rect">
            <a:avLst/>
          </a:prstGeom>
        </p:spPr>
      </p:pic>
    </p:spTree>
    <p:extLst>
      <p:ext uri="{BB962C8B-B14F-4D97-AF65-F5344CB8AC3E}">
        <p14:creationId xmlns:p14="http://schemas.microsoft.com/office/powerpoint/2010/main" val="3770200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321169" y="124972"/>
            <a:ext cx="9359911" cy="1400530"/>
          </a:xfrm>
        </p:spPr>
        <p:txBody>
          <a:bodyPr/>
          <a:lstStyle/>
          <a:p>
            <a:pPr algn="r"/>
            <a:r>
              <a:rPr lang="he-IL" sz="2800" b="1" dirty="0">
                <a:solidFill>
                  <a:schemeClr val="tx1"/>
                </a:solidFill>
              </a:rPr>
              <a:t>  יצירת </a:t>
            </a:r>
            <a:r>
              <a:rPr lang="en-US" sz="2800" b="1" dirty="0">
                <a:solidFill>
                  <a:schemeClr val="tx1"/>
                </a:solidFill>
              </a:rPr>
              <a:t> DF</a:t>
            </a:r>
            <a:r>
              <a:rPr lang="he-IL" sz="2800" b="1" dirty="0">
                <a:solidFill>
                  <a:schemeClr val="tx1"/>
                </a:solidFill>
              </a:rPr>
              <a:t> של עמודות : </a:t>
            </a:r>
            <a:r>
              <a:rPr lang="en-US" sz="2800" b="1" dirty="0">
                <a:solidFill>
                  <a:schemeClr val="tx1"/>
                </a:solidFill>
              </a:rPr>
              <a:t>Class, TP , FP , FN , TN</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4" name="תמונה 3">
            <a:extLst>
              <a:ext uri="{FF2B5EF4-FFF2-40B4-BE49-F238E27FC236}">
                <a16:creationId xmlns:a16="http://schemas.microsoft.com/office/drawing/2014/main" id="{831EEC81-FEE2-90A9-1393-680036B77851}"/>
              </a:ext>
            </a:extLst>
          </p:cNvPr>
          <p:cNvPicPr>
            <a:picLocks noChangeAspect="1"/>
          </p:cNvPicPr>
          <p:nvPr/>
        </p:nvPicPr>
        <p:blipFill rotWithShape="1">
          <a:blip r:embed="rId2"/>
          <a:srcRect l="20077" t="19467" r="19923" b="21441"/>
          <a:stretch/>
        </p:blipFill>
        <p:spPr>
          <a:xfrm>
            <a:off x="2194560" y="825237"/>
            <a:ext cx="9167549" cy="5603698"/>
          </a:xfrm>
          <a:prstGeom prst="rect">
            <a:avLst/>
          </a:prstGeom>
        </p:spPr>
      </p:pic>
    </p:spTree>
    <p:extLst>
      <p:ext uri="{BB962C8B-B14F-4D97-AF65-F5344CB8AC3E}">
        <p14:creationId xmlns:p14="http://schemas.microsoft.com/office/powerpoint/2010/main" val="1414050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321169" y="124972"/>
            <a:ext cx="9359911" cy="1400530"/>
          </a:xfrm>
        </p:spPr>
        <p:txBody>
          <a:bodyPr/>
          <a:lstStyle/>
          <a:p>
            <a:pPr algn="r"/>
            <a:r>
              <a:rPr lang="he-IL" sz="2800" b="1" dirty="0">
                <a:solidFill>
                  <a:schemeClr val="tx1"/>
                </a:solidFill>
              </a:rPr>
              <a:t>  יצירת </a:t>
            </a:r>
            <a:r>
              <a:rPr lang="en-US" sz="2800" b="1" dirty="0">
                <a:solidFill>
                  <a:schemeClr val="tx1"/>
                </a:solidFill>
              </a:rPr>
              <a:t> DF</a:t>
            </a:r>
            <a:r>
              <a:rPr lang="he-IL" sz="2800" b="1" dirty="0">
                <a:solidFill>
                  <a:schemeClr val="tx1"/>
                </a:solidFill>
              </a:rPr>
              <a:t> של עמודות : </a:t>
            </a:r>
            <a:r>
              <a:rPr lang="en-US" sz="2800" b="1" dirty="0">
                <a:solidFill>
                  <a:schemeClr val="tx1"/>
                </a:solidFill>
              </a:rPr>
              <a:t>Class, TP , FP , FN , TN</a:t>
            </a:r>
            <a:endParaRPr lang="he-IL" sz="28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6" name="תמונה 5">
            <a:extLst>
              <a:ext uri="{FF2B5EF4-FFF2-40B4-BE49-F238E27FC236}">
                <a16:creationId xmlns:a16="http://schemas.microsoft.com/office/drawing/2014/main" id="{CE2B52E1-17E9-29A2-87D7-210A9E643114}"/>
              </a:ext>
            </a:extLst>
          </p:cNvPr>
          <p:cNvPicPr>
            <a:picLocks noChangeAspect="1"/>
          </p:cNvPicPr>
          <p:nvPr/>
        </p:nvPicPr>
        <p:blipFill rotWithShape="1">
          <a:blip r:embed="rId2"/>
          <a:srcRect l="19038" t="20704" r="39884" b="12802"/>
          <a:stretch/>
        </p:blipFill>
        <p:spPr>
          <a:xfrm>
            <a:off x="2194560" y="696291"/>
            <a:ext cx="9359911" cy="5853857"/>
          </a:xfrm>
          <a:prstGeom prst="rect">
            <a:avLst/>
          </a:prstGeom>
        </p:spPr>
      </p:pic>
    </p:spTree>
    <p:extLst>
      <p:ext uri="{BB962C8B-B14F-4D97-AF65-F5344CB8AC3E}">
        <p14:creationId xmlns:p14="http://schemas.microsoft.com/office/powerpoint/2010/main" val="41696721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47778" y="17127"/>
            <a:ext cx="9359911" cy="1400530"/>
          </a:xfrm>
        </p:spPr>
        <p:txBody>
          <a:bodyPr/>
          <a:lstStyle/>
          <a:p>
            <a:pPr algn="r"/>
            <a:r>
              <a:rPr lang="en-US" sz="3200" b="1" dirty="0"/>
              <a:t>Persistence</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3" name="תיבת טקסט 2">
            <a:extLst>
              <a:ext uri="{FF2B5EF4-FFF2-40B4-BE49-F238E27FC236}">
                <a16:creationId xmlns:a16="http://schemas.microsoft.com/office/drawing/2014/main" id="{14D144E8-0A7F-F10D-F020-B8FE1F9AB81D}"/>
              </a:ext>
            </a:extLst>
          </p:cNvPr>
          <p:cNvSpPr txBox="1"/>
          <p:nvPr/>
        </p:nvSpPr>
        <p:spPr>
          <a:xfrm>
            <a:off x="1547446" y="472467"/>
            <a:ext cx="10260243" cy="1200329"/>
          </a:xfrm>
          <a:prstGeom prst="rect">
            <a:avLst/>
          </a:prstGeom>
          <a:noFill/>
        </p:spPr>
        <p:txBody>
          <a:bodyPr wrap="square" rtlCol="1">
            <a:spAutoFit/>
          </a:bodyPr>
          <a:lstStyle/>
          <a:p>
            <a:endParaRPr lang="he-IL" dirty="0"/>
          </a:p>
          <a:p>
            <a:r>
              <a:rPr lang="he-IL" dirty="0"/>
              <a:t>מתייחס ליכולת לשמור מודלים מאומנים של למידת מכונה בדיסק ולטעון אותם מחדש מאוחר יותר לשימוש חוזר.</a:t>
            </a:r>
          </a:p>
          <a:p>
            <a:endParaRPr lang="he-IL" dirty="0"/>
          </a:p>
          <a:p>
            <a:endParaRPr lang="he-IL" dirty="0"/>
          </a:p>
        </p:txBody>
      </p:sp>
      <p:pic>
        <p:nvPicPr>
          <p:cNvPr id="7" name="תמונה 6">
            <a:extLst>
              <a:ext uri="{FF2B5EF4-FFF2-40B4-BE49-F238E27FC236}">
                <a16:creationId xmlns:a16="http://schemas.microsoft.com/office/drawing/2014/main" id="{056CF4CC-D4F0-9289-D740-78BB5C6EB68D}"/>
              </a:ext>
            </a:extLst>
          </p:cNvPr>
          <p:cNvPicPr>
            <a:picLocks noChangeAspect="1"/>
          </p:cNvPicPr>
          <p:nvPr/>
        </p:nvPicPr>
        <p:blipFill rotWithShape="1">
          <a:blip r:embed="rId2"/>
          <a:srcRect l="22269" t="18221" r="30424" b="4819"/>
          <a:stretch/>
        </p:blipFill>
        <p:spPr>
          <a:xfrm>
            <a:off x="2082018" y="1266092"/>
            <a:ext cx="9725671" cy="5275385"/>
          </a:xfrm>
          <a:prstGeom prst="rect">
            <a:avLst/>
          </a:prstGeom>
        </p:spPr>
      </p:pic>
    </p:spTree>
    <p:extLst>
      <p:ext uri="{BB962C8B-B14F-4D97-AF65-F5344CB8AC3E}">
        <p14:creationId xmlns:p14="http://schemas.microsoft.com/office/powerpoint/2010/main" val="28714428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47778" y="17127"/>
            <a:ext cx="9359911" cy="1400530"/>
          </a:xfrm>
        </p:spPr>
        <p:txBody>
          <a:bodyPr/>
          <a:lstStyle/>
          <a:p>
            <a:pPr algn="r"/>
            <a:r>
              <a:rPr lang="en-US" sz="3200" b="1" dirty="0"/>
              <a:t>Principal Component Analysis (PCA)</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3" name="תיבת טקסט 2">
            <a:extLst>
              <a:ext uri="{FF2B5EF4-FFF2-40B4-BE49-F238E27FC236}">
                <a16:creationId xmlns:a16="http://schemas.microsoft.com/office/drawing/2014/main" id="{14D144E8-0A7F-F10D-F020-B8FE1F9AB81D}"/>
              </a:ext>
            </a:extLst>
          </p:cNvPr>
          <p:cNvSpPr txBox="1"/>
          <p:nvPr/>
        </p:nvSpPr>
        <p:spPr>
          <a:xfrm>
            <a:off x="2756453" y="555613"/>
            <a:ext cx="9051236" cy="2308324"/>
          </a:xfrm>
          <a:prstGeom prst="rect">
            <a:avLst/>
          </a:prstGeom>
          <a:noFill/>
        </p:spPr>
        <p:txBody>
          <a:bodyPr wrap="square" rtlCol="1">
            <a:spAutoFit/>
          </a:bodyPr>
          <a:lstStyle/>
          <a:p>
            <a:r>
              <a:rPr lang="he-IL" dirty="0">
                <a:latin typeface="Amasis MT Pro Black" panose="02040A04050005020304" pitchFamily="18" charset="0"/>
              </a:rPr>
              <a:t>זוהי טכניקת הפחתת מימד המשמשת ללמידת מכונה וסטטיסטיקה.</a:t>
            </a:r>
          </a:p>
          <a:p>
            <a:r>
              <a:rPr lang="he-IL" dirty="0">
                <a:latin typeface="Amasis MT Pro Black" panose="02040A04050005020304" pitchFamily="18" charset="0"/>
              </a:rPr>
              <a:t>מטרתו העיקרית היא להפוך קבוצת פיצ'רים מתואמים </a:t>
            </a:r>
            <a:r>
              <a:rPr lang="en-US" dirty="0">
                <a:latin typeface="Amasis MT Pro Black" panose="02040A04050005020304" pitchFamily="18" charset="0"/>
              </a:rPr>
              <a:t>(correlated)</a:t>
            </a:r>
            <a:r>
              <a:rPr lang="he-IL" dirty="0">
                <a:latin typeface="Amasis MT Pro Black" panose="02040A04050005020304" pitchFamily="18" charset="0"/>
              </a:rPr>
              <a:t> לקבוצה חדשה של פיצ'רים לא מתואמים </a:t>
            </a:r>
            <a:r>
              <a:rPr lang="en-US" dirty="0">
                <a:latin typeface="Amasis MT Pro Black" panose="02040A04050005020304" pitchFamily="18" charset="0"/>
              </a:rPr>
              <a:t>(uncorrelated)</a:t>
            </a:r>
            <a:r>
              <a:rPr lang="he-IL" dirty="0">
                <a:latin typeface="Amasis MT Pro Black" panose="02040A04050005020304" pitchFamily="18" charset="0"/>
              </a:rPr>
              <a:t> הנקראים רכיבים ראשיים. רכיבים ראשיים אלו לוכדים את השונות המקסימלית בנתונים ומאפשרים ייצוג קומפקטי יותר של המידע.</a:t>
            </a:r>
          </a:p>
          <a:p>
            <a:r>
              <a:rPr lang="en-US" dirty="0">
                <a:latin typeface="Amasis MT Pro Black" panose="02040A04050005020304" pitchFamily="18" charset="0"/>
              </a:rPr>
              <a:t>PCA</a:t>
            </a:r>
            <a:r>
              <a:rPr lang="he-IL" dirty="0">
                <a:latin typeface="Amasis MT Pro Black" panose="02040A04050005020304" pitchFamily="18" charset="0"/>
              </a:rPr>
              <a:t> מקבל את </a:t>
            </a:r>
            <a:r>
              <a:rPr lang="en-US" dirty="0">
                <a:latin typeface="Amasis MT Pro Black" panose="02040A04050005020304" pitchFamily="18" charset="0"/>
              </a:rPr>
              <a:t>k</a:t>
            </a:r>
            <a:r>
              <a:rPr lang="he-IL" dirty="0">
                <a:latin typeface="Amasis MT Pro Black" panose="02040A04050005020304" pitchFamily="18" charset="0"/>
              </a:rPr>
              <a:t> כפרמטר המציין את כמות הרכיבים הראשיים שהם למעשה אוסף של וקטורים שלהם הערכים העצמיים הגבוהים ביותר. להלן טכניקת הפחתת מימד באמצעות </a:t>
            </a:r>
            <a:r>
              <a:rPr lang="en-US" dirty="0">
                <a:latin typeface="Amasis MT Pro Black" panose="02040A04050005020304" pitchFamily="18" charset="0"/>
              </a:rPr>
              <a:t>PCA</a:t>
            </a:r>
            <a:r>
              <a:rPr lang="he-IL" dirty="0">
                <a:latin typeface="Amasis MT Pro Black" panose="02040A04050005020304" pitchFamily="18" charset="0"/>
              </a:rPr>
              <a:t> :</a:t>
            </a:r>
          </a:p>
          <a:p>
            <a:endParaRPr lang="he-IL" dirty="0"/>
          </a:p>
          <a:p>
            <a:endParaRPr lang="he-IL" dirty="0"/>
          </a:p>
        </p:txBody>
      </p:sp>
      <p:pic>
        <p:nvPicPr>
          <p:cNvPr id="6" name="תמונה 5">
            <a:extLst>
              <a:ext uri="{FF2B5EF4-FFF2-40B4-BE49-F238E27FC236}">
                <a16:creationId xmlns:a16="http://schemas.microsoft.com/office/drawing/2014/main" id="{DF566027-F034-3515-DC7A-9B2191B4826D}"/>
              </a:ext>
            </a:extLst>
          </p:cNvPr>
          <p:cNvPicPr>
            <a:picLocks noChangeAspect="1"/>
          </p:cNvPicPr>
          <p:nvPr/>
        </p:nvPicPr>
        <p:blipFill rotWithShape="1">
          <a:blip r:embed="rId2"/>
          <a:srcRect l="22173" t="25302" r="31305" b="11092"/>
          <a:stretch/>
        </p:blipFill>
        <p:spPr>
          <a:xfrm>
            <a:off x="1153551" y="2279701"/>
            <a:ext cx="10638723" cy="4452403"/>
          </a:xfrm>
          <a:prstGeom prst="rect">
            <a:avLst/>
          </a:prstGeom>
        </p:spPr>
      </p:pic>
    </p:spTree>
    <p:extLst>
      <p:ext uri="{BB962C8B-B14F-4D97-AF65-F5344CB8AC3E}">
        <p14:creationId xmlns:p14="http://schemas.microsoft.com/office/powerpoint/2010/main" val="21127854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905126" y="178906"/>
            <a:ext cx="9359911" cy="1400530"/>
          </a:xfrm>
        </p:spPr>
        <p:txBody>
          <a:bodyPr/>
          <a:lstStyle/>
          <a:p>
            <a:pPr algn="r"/>
            <a:r>
              <a:rPr lang="en-US" sz="3200" b="1" dirty="0"/>
              <a:t>Normalizer</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4980C75C-C729-8471-6E2D-37C47ADBAFB6}"/>
                  </a:ext>
                </a:extLst>
              </p:cNvPr>
              <p:cNvSpPr txBox="1"/>
              <p:nvPr/>
            </p:nvSpPr>
            <p:spPr>
              <a:xfrm>
                <a:off x="1379572" y="1165273"/>
                <a:ext cx="10643456" cy="4596130"/>
              </a:xfrm>
              <a:prstGeom prst="rect">
                <a:avLst/>
              </a:prstGeom>
              <a:noFill/>
            </p:spPr>
            <p:txBody>
              <a:bodyPr wrap="square" rtlCol="1">
                <a:spAutoFit/>
              </a:bodyPr>
              <a:lstStyle/>
              <a:p>
                <a:r>
                  <a:rPr lang="he-IL" dirty="0">
                    <a:latin typeface="ADLaM Display" panose="02010000000000000000" pitchFamily="2" charset="0"/>
                    <a:ea typeface="ADLaM Display" panose="02010000000000000000" pitchFamily="2" charset="0"/>
                  </a:rPr>
                  <a:t>לעיתים נרצה לנרמל וקטור – כלומר נרצה למצוא וקטור באותו כיוון של הווקטור המקורי כך שאורכו יהיה 1 .</a:t>
                </a:r>
              </a:p>
              <a:p>
                <a:endParaRPr lang="he-IL" dirty="0">
                  <a:latin typeface="ADLaM Display" panose="02010000000000000000" pitchFamily="2" charset="0"/>
                  <a:ea typeface="ADLaM Display" panose="02010000000000000000" pitchFamily="2" charset="0"/>
                </a:endParaRPr>
              </a:p>
              <a:p>
                <a:endParaRPr lang="he-IL" dirty="0">
                  <a:latin typeface="ADLaM Display" panose="02010000000000000000" pitchFamily="2" charset="0"/>
                  <a:ea typeface="ADLaM Display" panose="02010000000000000000" pitchFamily="2" charset="0"/>
                </a:endParaRPr>
              </a:p>
              <a:p>
                <a:endParaRPr lang="he-IL" dirty="0">
                  <a:latin typeface="ADLaM Display" panose="02010000000000000000" pitchFamily="2" charset="0"/>
                  <a:ea typeface="ADLaM Display" panose="02010000000000000000" pitchFamily="2" charset="0"/>
                </a:endParaRPr>
              </a:p>
              <a:p>
                <a:endParaRPr lang="he-IL" dirty="0">
                  <a:latin typeface="ADLaM Display" panose="02010000000000000000" pitchFamily="2" charset="0"/>
                  <a:ea typeface="ADLaM Display" panose="02010000000000000000" pitchFamily="2" charset="0"/>
                </a:endParaRPr>
              </a:p>
              <a:p>
                <a:endParaRPr lang="he-IL" dirty="0">
                  <a:latin typeface="ADLaM Display" panose="02010000000000000000" pitchFamily="2" charset="0"/>
                  <a:ea typeface="ADLaM Display" panose="02010000000000000000" pitchFamily="2" charset="0"/>
                </a:endParaRPr>
              </a:p>
              <a:p>
                <a:endParaRPr lang="he-IL" dirty="0">
                  <a:latin typeface="ADLaM Display" panose="02010000000000000000" pitchFamily="2" charset="0"/>
                  <a:ea typeface="ADLaM Display" panose="02010000000000000000" pitchFamily="2" charset="0"/>
                </a:endParaRPr>
              </a:p>
              <a:p>
                <a:endParaRPr lang="he-IL" dirty="0">
                  <a:latin typeface="ADLaM Display" panose="02010000000000000000" pitchFamily="2" charset="0"/>
                  <a:ea typeface="ADLaM Display" panose="02010000000000000000" pitchFamily="2" charset="0"/>
                </a:endParaRPr>
              </a:p>
              <a:p>
                <a:r>
                  <a:rPr lang="he-IL" dirty="0">
                    <a:latin typeface="ADLaM Display" panose="02010000000000000000" pitchFamily="2" charset="0"/>
                    <a:ea typeface="ADLaM Display" panose="02010000000000000000" pitchFamily="2" charset="0"/>
                  </a:rPr>
                  <a:t>בספארק נוכל להשתמש בפרמטר </a:t>
                </a:r>
                <a:r>
                  <a:rPr lang="en-US" dirty="0">
                    <a:latin typeface="ADLaM Display" panose="02010000000000000000" pitchFamily="2" charset="0"/>
                    <a:ea typeface="ADLaM Display" panose="02010000000000000000" pitchFamily="2" charset="0"/>
                    <a:cs typeface="ADLaM Display" panose="02010000000000000000" pitchFamily="2" charset="0"/>
                  </a:rPr>
                  <a:t>p</a:t>
                </a:r>
                <a:r>
                  <a:rPr lang="he-IL" dirty="0">
                    <a:latin typeface="ADLaM Display" panose="02010000000000000000" pitchFamily="2" charset="0"/>
                    <a:ea typeface="ADLaM Display" panose="02010000000000000000" pitchFamily="2" charset="0"/>
                  </a:rPr>
                  <a:t> המגדיר כיצד יבוצע הנרמול :</a:t>
                </a:r>
              </a:p>
              <a:p>
                <a:endParaRPr lang="he-IL" dirty="0">
                  <a:latin typeface="ADLaM Display" panose="02010000000000000000" pitchFamily="2" charset="0"/>
                  <a:ea typeface="ADLaM Display" panose="02010000000000000000" pitchFamily="2" charset="0"/>
                </a:endParaRPr>
              </a:p>
              <a:p>
                <a:r>
                  <a:rPr lang="he-IL" dirty="0">
                    <a:latin typeface="ADLaM Display" panose="02010000000000000000" pitchFamily="2" charset="0"/>
                    <a:ea typeface="ADLaM Display" panose="02010000000000000000" pitchFamily="2" charset="0"/>
                  </a:rPr>
                  <a:t>עבור </a:t>
                </a:r>
                <a:r>
                  <a:rPr lang="en-US"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p=1.0</a:t>
                </a:r>
                <a:r>
                  <a:rPr lang="he-IL" dirty="0">
                    <a:latin typeface="ADLaM Display" panose="02010000000000000000" pitchFamily="2" charset="0"/>
                    <a:ea typeface="ADLaM Display" panose="02010000000000000000" pitchFamily="2" charset="0"/>
                  </a:rPr>
                  <a:t> יחושב סכום הערכים האבסולוטיים בווקטור ועבור כל אלמנט נחלק אותו בסכום זה.</a:t>
                </a:r>
              </a:p>
              <a:p>
                <a:r>
                  <a:rPr lang="he-IL" dirty="0">
                    <a:latin typeface="ADLaM Display" panose="02010000000000000000" pitchFamily="2" charset="0"/>
                    <a:ea typeface="ADLaM Display" panose="02010000000000000000" pitchFamily="2" charset="0"/>
                  </a:rPr>
                  <a:t>עבור </a:t>
                </a:r>
                <a:r>
                  <a:rPr lang="en-US" dirty="0">
                    <a:latin typeface="ADLaM Display" panose="02010000000000000000" pitchFamily="2" charset="0"/>
                    <a:ea typeface="ADLaM Display" panose="02010000000000000000" pitchFamily="2" charset="0"/>
                    <a:cs typeface="ADLaM Display" panose="02010000000000000000" pitchFamily="2" charset="0"/>
                  </a:rPr>
                  <a:t>(1,2,3)</a:t>
                </a:r>
                <a:r>
                  <a:rPr lang="he-IL" dirty="0">
                    <a:latin typeface="ADLaM Display" panose="02010000000000000000" pitchFamily="2" charset="0"/>
                    <a:ea typeface="ADLaM Display" panose="02010000000000000000" pitchFamily="2" charset="0"/>
                  </a:rPr>
                  <a:t> נקבל וקטור מנורמל : </a:t>
                </a:r>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14:m>
                  <m:oMath xmlns:m="http://schemas.openxmlformats.org/officeDocument/2006/math">
                    <m:f>
                      <m:fPr>
                        <m:ctrlPr>
                          <a:rPr lang="en-US" sz="2000" b="1" i="1" dirty="0" smtClean="0">
                            <a:solidFill>
                              <a:schemeClr val="bg1"/>
                            </a:solidFill>
                            <a:latin typeface="Cambria Math" panose="02040503050406030204" pitchFamily="18" charset="0"/>
                          </a:rPr>
                        </m:ctrlPr>
                      </m:fPr>
                      <m:num>
                        <m:r>
                          <a:rPr lang="en-US" sz="2000" b="1" i="1" dirty="0" smtClean="0">
                            <a:solidFill>
                              <a:schemeClr val="bg1"/>
                            </a:solidFill>
                            <a:latin typeface="Cambria Math" panose="02040503050406030204" pitchFamily="18" charset="0"/>
                          </a:rPr>
                          <m:t>𝟏</m:t>
                        </m:r>
                      </m:num>
                      <m:den>
                        <m:r>
                          <a:rPr lang="en-US" sz="2000" b="1" i="1" dirty="0" smtClean="0">
                            <a:solidFill>
                              <a:schemeClr val="bg1"/>
                            </a:solidFill>
                            <a:latin typeface="Cambria Math" panose="02040503050406030204" pitchFamily="18" charset="0"/>
                          </a:rPr>
                          <m:t>𝟔</m:t>
                        </m:r>
                      </m:den>
                    </m:f>
                  </m:oMath>
                </a14:m>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 </a:t>
                </a:r>
                <a14:m>
                  <m:oMath xmlns:m="http://schemas.openxmlformats.org/officeDocument/2006/math">
                    <m:f>
                      <m:fPr>
                        <m:ctrlPr>
                          <a:rPr lang="en-US" sz="2000" b="1" i="1" smtClean="0">
                            <a:solidFill>
                              <a:schemeClr val="bg1"/>
                            </a:solidFill>
                            <a:latin typeface="Cambria Math" panose="02040503050406030204" pitchFamily="18" charset="0"/>
                          </a:rPr>
                        </m:ctrlPr>
                      </m:fPr>
                      <m:num>
                        <m:r>
                          <a:rPr lang="en-US" sz="2000" b="1" i="1" smtClean="0">
                            <a:solidFill>
                              <a:schemeClr val="bg1"/>
                            </a:solidFill>
                            <a:latin typeface="Cambria Math" panose="02040503050406030204" pitchFamily="18" charset="0"/>
                          </a:rPr>
                          <m:t>𝟏</m:t>
                        </m:r>
                      </m:num>
                      <m:den>
                        <m:r>
                          <a:rPr lang="en-US" sz="2000" b="1" i="1" smtClean="0">
                            <a:solidFill>
                              <a:schemeClr val="bg1"/>
                            </a:solidFill>
                            <a:latin typeface="Cambria Math" panose="02040503050406030204" pitchFamily="18" charset="0"/>
                          </a:rPr>
                          <m:t>𝟑</m:t>
                        </m:r>
                      </m:den>
                    </m:f>
                  </m:oMath>
                </a14:m>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14:m>
                  <m:oMath xmlns:m="http://schemas.openxmlformats.org/officeDocument/2006/math">
                    <m:f>
                      <m:fPr>
                        <m:ctrlPr>
                          <a:rPr lang="en-US" sz="2000" b="1" i="1" smtClean="0">
                            <a:solidFill>
                              <a:schemeClr val="bg1"/>
                            </a:solidFill>
                            <a:latin typeface="Cambria Math" panose="02040503050406030204" pitchFamily="18" charset="0"/>
                          </a:rPr>
                        </m:ctrlPr>
                      </m:fPr>
                      <m:num>
                        <m:r>
                          <a:rPr lang="en-US" sz="2000" b="1" i="1" smtClean="0">
                            <a:solidFill>
                              <a:schemeClr val="bg1"/>
                            </a:solidFill>
                            <a:latin typeface="Cambria Math" panose="02040503050406030204" pitchFamily="18" charset="0"/>
                          </a:rPr>
                          <m:t>𝟏</m:t>
                        </m:r>
                      </m:num>
                      <m:den>
                        <m:r>
                          <a:rPr lang="en-US" sz="2000" b="1" i="1" smtClean="0">
                            <a:solidFill>
                              <a:schemeClr val="bg1"/>
                            </a:solidFill>
                            <a:latin typeface="Cambria Math" panose="02040503050406030204" pitchFamily="18" charset="0"/>
                          </a:rPr>
                          <m:t>𝟐</m:t>
                        </m:r>
                      </m:den>
                    </m:f>
                  </m:oMath>
                </a14:m>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endParaRPr lang="he-IL"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endParaRPr lang="he-IL" dirty="0">
                  <a:latin typeface="ADLaM Display" panose="02010000000000000000" pitchFamily="2" charset="0"/>
                  <a:ea typeface="ADLaM Display" panose="02010000000000000000" pitchFamily="2" charset="0"/>
                </a:endParaRPr>
              </a:p>
              <a:p>
                <a:r>
                  <a:rPr lang="he-IL" dirty="0">
                    <a:latin typeface="ADLaM Display" panose="02010000000000000000" pitchFamily="2" charset="0"/>
                    <a:ea typeface="ADLaM Display" panose="02010000000000000000" pitchFamily="2" charset="0"/>
                  </a:rPr>
                  <a:t>עבור </a:t>
                </a:r>
                <a:r>
                  <a:rPr lang="en-US"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p=2.0</a:t>
                </a:r>
                <a:r>
                  <a:rPr lang="he-IL" b="1" dirty="0">
                    <a:solidFill>
                      <a:schemeClr val="bg1"/>
                    </a:solidFill>
                    <a:latin typeface="ADLaM Display" panose="02010000000000000000" pitchFamily="2" charset="0"/>
                    <a:ea typeface="ADLaM Display" panose="02010000000000000000" pitchFamily="2" charset="0"/>
                  </a:rPr>
                  <a:t> </a:t>
                </a:r>
                <a:r>
                  <a:rPr lang="he-IL" dirty="0">
                    <a:latin typeface="ADLaM Display" panose="02010000000000000000" pitchFamily="2" charset="0"/>
                    <a:ea typeface="ADLaM Display" panose="02010000000000000000" pitchFamily="2" charset="0"/>
                  </a:rPr>
                  <a:t>יחושב השורש של סכום הריבועים של כל אלמנט בווקטור . כל אלמנט יחולק בתוצאה הזו.</a:t>
                </a:r>
              </a:p>
              <a:p>
                <a:r>
                  <a:rPr lang="he-IL" dirty="0">
                    <a:latin typeface="ADLaM Display" panose="02010000000000000000" pitchFamily="2" charset="0"/>
                    <a:ea typeface="ADLaM Display" panose="02010000000000000000" pitchFamily="2" charset="0"/>
                  </a:rPr>
                  <a:t>עבור </a:t>
                </a:r>
                <a:r>
                  <a:rPr lang="en-US" dirty="0">
                    <a:latin typeface="ADLaM Display" panose="02010000000000000000" pitchFamily="2" charset="0"/>
                    <a:ea typeface="ADLaM Display" panose="02010000000000000000" pitchFamily="2" charset="0"/>
                    <a:cs typeface="ADLaM Display" panose="02010000000000000000" pitchFamily="2" charset="0"/>
                  </a:rPr>
                  <a:t>(1,2,3)</a:t>
                </a:r>
                <a:r>
                  <a:rPr lang="he-IL" dirty="0">
                    <a:latin typeface="ADLaM Display" panose="02010000000000000000" pitchFamily="2" charset="0"/>
                    <a:ea typeface="ADLaM Display" panose="02010000000000000000" pitchFamily="2" charset="0"/>
                  </a:rPr>
                  <a:t> נקבל וקטור מנורמל :</a:t>
                </a:r>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14:m>
                  <m:oMath xmlns:m="http://schemas.openxmlformats.org/officeDocument/2006/math">
                    <m:f>
                      <m:fPr>
                        <m:ctrlPr>
                          <a:rPr lang="en-US" sz="2000" b="1" i="1" smtClean="0">
                            <a:solidFill>
                              <a:schemeClr val="bg1"/>
                            </a:solidFill>
                            <a:latin typeface="Cambria Math" panose="02040503050406030204" pitchFamily="18" charset="0"/>
                          </a:rPr>
                        </m:ctrlPr>
                      </m:fPr>
                      <m:num>
                        <m:r>
                          <a:rPr lang="en-US" sz="2000" b="1" i="1" smtClean="0">
                            <a:solidFill>
                              <a:schemeClr val="bg1"/>
                            </a:solidFill>
                            <a:latin typeface="Cambria Math" panose="02040503050406030204" pitchFamily="18" charset="0"/>
                          </a:rPr>
                          <m:t>𝟐</m:t>
                        </m:r>
                      </m:num>
                      <m:den>
                        <m:rad>
                          <m:radPr>
                            <m:degHide m:val="on"/>
                            <m:ctrlPr>
                              <a:rPr lang="en-US" sz="2000" b="1" i="1" smtClean="0">
                                <a:solidFill>
                                  <a:schemeClr val="bg1"/>
                                </a:solidFill>
                                <a:latin typeface="Cambria Math" panose="02040503050406030204" pitchFamily="18" charset="0"/>
                              </a:rPr>
                            </m:ctrlPr>
                          </m:radPr>
                          <m:deg/>
                          <m:e>
                            <m:r>
                              <a:rPr lang="en-US" sz="2000" b="1" i="1" smtClean="0">
                                <a:solidFill>
                                  <a:schemeClr val="bg1"/>
                                </a:solidFill>
                                <a:latin typeface="Cambria Math" panose="02040503050406030204" pitchFamily="18" charset="0"/>
                              </a:rPr>
                              <m:t>𝟏𝟒</m:t>
                            </m:r>
                          </m:e>
                        </m:rad>
                      </m:den>
                    </m:f>
                  </m:oMath>
                </a14:m>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 </a:t>
                </a:r>
                <a14:m>
                  <m:oMath xmlns:m="http://schemas.openxmlformats.org/officeDocument/2006/math">
                    <m:f>
                      <m:fPr>
                        <m:ctrlPr>
                          <a:rPr lang="en-US" sz="2000" b="1" i="1" smtClean="0">
                            <a:solidFill>
                              <a:schemeClr val="bg1"/>
                            </a:solidFill>
                            <a:latin typeface="Cambria Math" panose="02040503050406030204" pitchFamily="18" charset="0"/>
                          </a:rPr>
                        </m:ctrlPr>
                      </m:fPr>
                      <m:num>
                        <m:r>
                          <a:rPr lang="en-US" sz="2000" b="1" i="1" smtClean="0">
                            <a:solidFill>
                              <a:schemeClr val="bg1"/>
                            </a:solidFill>
                            <a:latin typeface="Cambria Math" panose="02040503050406030204" pitchFamily="18" charset="0"/>
                          </a:rPr>
                          <m:t>𝟑</m:t>
                        </m:r>
                      </m:num>
                      <m:den>
                        <m:rad>
                          <m:radPr>
                            <m:degHide m:val="on"/>
                            <m:ctrlPr>
                              <a:rPr lang="en-US" sz="2000" b="1" i="1" smtClean="0">
                                <a:solidFill>
                                  <a:schemeClr val="bg1"/>
                                </a:solidFill>
                                <a:latin typeface="Cambria Math" panose="02040503050406030204" pitchFamily="18" charset="0"/>
                              </a:rPr>
                            </m:ctrlPr>
                          </m:radPr>
                          <m:deg/>
                          <m:e>
                            <m:r>
                              <a:rPr lang="en-US" sz="2000" b="1" i="1" smtClean="0">
                                <a:solidFill>
                                  <a:schemeClr val="bg1"/>
                                </a:solidFill>
                                <a:latin typeface="Cambria Math" panose="02040503050406030204" pitchFamily="18" charset="0"/>
                              </a:rPr>
                              <m:t>𝟏𝟒</m:t>
                            </m:r>
                          </m:e>
                        </m:rad>
                      </m:den>
                    </m:f>
                  </m:oMath>
                </a14:m>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 </a:t>
                </a:r>
                <a:r>
                  <a:rPr lang="he-IL" sz="2000" b="1" dirty="0">
                    <a:solidFill>
                      <a:schemeClr val="bg1"/>
                    </a:solidFill>
                    <a:latin typeface="ADLaM Display" panose="02010000000000000000" pitchFamily="2" charset="0"/>
                    <a:ea typeface="ADLaM Display" panose="02010000000000000000" pitchFamily="2" charset="0"/>
                  </a:rPr>
                  <a:t> </a:t>
                </a:r>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14:m>
                  <m:oMath xmlns:m="http://schemas.openxmlformats.org/officeDocument/2006/math">
                    <m:f>
                      <m:fPr>
                        <m:ctrlPr>
                          <a:rPr lang="en-US" sz="2000" b="1" i="1" smtClean="0">
                            <a:solidFill>
                              <a:schemeClr val="bg1"/>
                            </a:solidFill>
                            <a:latin typeface="Cambria Math" panose="02040503050406030204" pitchFamily="18" charset="0"/>
                          </a:rPr>
                        </m:ctrlPr>
                      </m:fPr>
                      <m:num>
                        <m:r>
                          <a:rPr lang="en-US" sz="2000" b="1" i="1" smtClean="0">
                            <a:solidFill>
                              <a:schemeClr val="bg1"/>
                            </a:solidFill>
                            <a:latin typeface="Cambria Math" panose="02040503050406030204" pitchFamily="18" charset="0"/>
                          </a:rPr>
                          <m:t>𝟏</m:t>
                        </m:r>
                      </m:num>
                      <m:den>
                        <m:rad>
                          <m:radPr>
                            <m:degHide m:val="on"/>
                            <m:ctrlPr>
                              <a:rPr lang="en-US" sz="2000" b="1" i="1" smtClean="0">
                                <a:solidFill>
                                  <a:schemeClr val="bg1"/>
                                </a:solidFill>
                                <a:latin typeface="Cambria Math" panose="02040503050406030204" pitchFamily="18" charset="0"/>
                              </a:rPr>
                            </m:ctrlPr>
                          </m:radPr>
                          <m:deg/>
                          <m:e>
                            <m:r>
                              <a:rPr lang="en-US" sz="2000" b="1" i="1" smtClean="0">
                                <a:solidFill>
                                  <a:schemeClr val="bg1"/>
                                </a:solidFill>
                                <a:latin typeface="Cambria Math" panose="02040503050406030204" pitchFamily="18" charset="0"/>
                              </a:rPr>
                              <m:t>𝟏𝟒</m:t>
                            </m:r>
                          </m:e>
                        </m:rad>
                      </m:den>
                    </m:f>
                  </m:oMath>
                </a14:m>
                <a:endParaRPr lang="he-IL" sz="2000" b="1" dirty="0">
                  <a:latin typeface="ADLaM Display" panose="02010000000000000000" pitchFamily="2" charset="0"/>
                  <a:ea typeface="ADLaM Display" panose="02010000000000000000" pitchFamily="2" charset="0"/>
                </a:endParaRPr>
              </a:p>
            </p:txBody>
          </p:sp>
        </mc:Choice>
        <mc:Fallback xmlns="">
          <p:sp>
            <p:nvSpPr>
              <p:cNvPr id="3" name="תיבת טקסט 2">
                <a:extLst>
                  <a:ext uri="{FF2B5EF4-FFF2-40B4-BE49-F238E27FC236}">
                    <a16:creationId xmlns:a16="http://schemas.microsoft.com/office/drawing/2014/main" id="{4980C75C-C729-8471-6E2D-37C47ADBAFB6}"/>
                  </a:ext>
                </a:extLst>
              </p:cNvPr>
              <p:cNvSpPr txBox="1">
                <a:spLocks noRot="1" noChangeAspect="1" noMove="1" noResize="1" noEditPoints="1" noAdjustHandles="1" noChangeArrowheads="1" noChangeShapeType="1" noTextEdit="1"/>
              </p:cNvSpPr>
              <p:nvPr/>
            </p:nvSpPr>
            <p:spPr>
              <a:xfrm>
                <a:off x="1379572" y="1165273"/>
                <a:ext cx="10643456" cy="4596130"/>
              </a:xfrm>
              <a:prstGeom prst="rect">
                <a:avLst/>
              </a:prstGeom>
              <a:blipFill>
                <a:blip r:embed="rId2"/>
                <a:stretch>
                  <a:fillRect t="-663" r="-515"/>
                </a:stretch>
              </a:blipFill>
            </p:spPr>
            <p:txBody>
              <a:bodyPr/>
              <a:lstStyle/>
              <a:p>
                <a:r>
                  <a:rPr lang="he-IL">
                    <a:noFill/>
                  </a:rPr>
                  <a:t> </a:t>
                </a:r>
              </a:p>
            </p:txBody>
          </p:sp>
        </mc:Fallback>
      </mc:AlternateContent>
      <p:pic>
        <p:nvPicPr>
          <p:cNvPr id="7" name="תמונה 6">
            <a:extLst>
              <a:ext uri="{FF2B5EF4-FFF2-40B4-BE49-F238E27FC236}">
                <a16:creationId xmlns:a16="http://schemas.microsoft.com/office/drawing/2014/main" id="{FE76E452-F559-FB54-AE28-B7AAC03BA366}"/>
              </a:ext>
            </a:extLst>
          </p:cNvPr>
          <p:cNvPicPr>
            <a:picLocks noChangeAspect="1"/>
          </p:cNvPicPr>
          <p:nvPr/>
        </p:nvPicPr>
        <p:blipFill rotWithShape="1">
          <a:blip r:embed="rId3"/>
          <a:srcRect l="42500" t="34388" r="43043" b="41638"/>
          <a:stretch/>
        </p:blipFill>
        <p:spPr>
          <a:xfrm>
            <a:off x="7064429" y="1594178"/>
            <a:ext cx="4929809" cy="1643270"/>
          </a:xfrm>
          <a:prstGeom prst="rect">
            <a:avLst/>
          </a:prstGeom>
        </p:spPr>
      </p:pic>
    </p:spTree>
    <p:extLst>
      <p:ext uri="{BB962C8B-B14F-4D97-AF65-F5344CB8AC3E}">
        <p14:creationId xmlns:p14="http://schemas.microsoft.com/office/powerpoint/2010/main" val="316601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905126" y="178906"/>
            <a:ext cx="9359911" cy="1400530"/>
          </a:xfrm>
        </p:spPr>
        <p:txBody>
          <a:bodyPr/>
          <a:lstStyle/>
          <a:p>
            <a:pPr algn="r"/>
            <a:r>
              <a:rPr lang="en-US" sz="3200" b="1" dirty="0"/>
              <a:t>Normalizer</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8" name="תמונה 7">
            <a:extLst>
              <a:ext uri="{FF2B5EF4-FFF2-40B4-BE49-F238E27FC236}">
                <a16:creationId xmlns:a16="http://schemas.microsoft.com/office/drawing/2014/main" id="{1FC587AB-981F-9FA5-164F-ED90E0DA8672}"/>
              </a:ext>
            </a:extLst>
          </p:cNvPr>
          <p:cNvPicPr>
            <a:picLocks noChangeAspect="1"/>
          </p:cNvPicPr>
          <p:nvPr/>
        </p:nvPicPr>
        <p:blipFill rotWithShape="1">
          <a:blip r:embed="rId2"/>
          <a:srcRect l="22064" t="17762" r="27718" b="14185"/>
          <a:stretch/>
        </p:blipFill>
        <p:spPr>
          <a:xfrm>
            <a:off x="890056" y="976532"/>
            <a:ext cx="10957387" cy="5237922"/>
          </a:xfrm>
          <a:prstGeom prst="rect">
            <a:avLst/>
          </a:prstGeom>
        </p:spPr>
      </p:pic>
    </p:spTree>
    <p:extLst>
      <p:ext uri="{BB962C8B-B14F-4D97-AF65-F5344CB8AC3E}">
        <p14:creationId xmlns:p14="http://schemas.microsoft.com/office/powerpoint/2010/main" val="28332793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0" y="10351"/>
            <a:ext cx="9359911" cy="1400530"/>
          </a:xfrm>
        </p:spPr>
        <p:txBody>
          <a:bodyPr/>
          <a:lstStyle/>
          <a:p>
            <a:pPr algn="r"/>
            <a:r>
              <a:rPr lang="he-IL" sz="3200" b="1" dirty="0"/>
              <a:t>כלים לניתוח טקסט - </a:t>
            </a:r>
            <a:r>
              <a:rPr lang="en-US" sz="3200" b="1" dirty="0"/>
              <a:t>Tokenizer</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7" name="תיבת טקסט 6">
            <a:extLst>
              <a:ext uri="{FF2B5EF4-FFF2-40B4-BE49-F238E27FC236}">
                <a16:creationId xmlns:a16="http://schemas.microsoft.com/office/drawing/2014/main" id="{08469F96-80B9-81D4-B5C3-42CC19CCA7D6}"/>
              </a:ext>
            </a:extLst>
          </p:cNvPr>
          <p:cNvSpPr txBox="1"/>
          <p:nvPr/>
        </p:nvSpPr>
        <p:spPr>
          <a:xfrm>
            <a:off x="192155" y="579162"/>
            <a:ext cx="11807689" cy="1323439"/>
          </a:xfrm>
          <a:prstGeom prst="rect">
            <a:avLst/>
          </a:prstGeom>
          <a:noFill/>
        </p:spPr>
        <p:txBody>
          <a:bodyPr wrap="square" rtlCol="1">
            <a:spAutoFit/>
          </a:bodyPr>
          <a:lstStyle/>
          <a:p>
            <a:r>
              <a:rPr lang="he-IL" sz="2000" dirty="0">
                <a:latin typeface="Amasis MT Pro Black" panose="02040A04050005020304" pitchFamily="18" charset="0"/>
                <a:cs typeface="Aharoni" panose="02010803020104030203" pitchFamily="2" charset="-79"/>
              </a:rPr>
              <a:t>טוקניזציה היא תהליך של לקיחת טקסט (כמו משפט) ופירוקו למונחים בודדים (כמו מילה).</a:t>
            </a:r>
          </a:p>
          <a:p>
            <a:r>
              <a:rPr lang="en-US" sz="2000" dirty="0">
                <a:latin typeface="Amasis MT Pro Black" panose="02040A04050005020304" pitchFamily="18" charset="0"/>
                <a:cs typeface="Aharoni" panose="02010803020104030203" pitchFamily="2" charset="-79"/>
              </a:rPr>
              <a:t>RegexTokenizer</a:t>
            </a:r>
            <a:r>
              <a:rPr lang="he-IL" sz="2000" dirty="0">
                <a:latin typeface="Amasis MT Pro Black" panose="02040A04050005020304" pitchFamily="18" charset="0"/>
                <a:cs typeface="Aharoni" panose="02010803020104030203" pitchFamily="2" charset="-79"/>
              </a:rPr>
              <a:t> מאפשר טוקניזציה מתקדמת יותר המבוססת על ביטויים רגולריים כאשר התבנית הדיפולטיבית היא </a:t>
            </a:r>
            <a:r>
              <a:rPr lang="en-US" sz="2000" dirty="0">
                <a:latin typeface="Amasis MT Pro Black" panose="02040A04050005020304" pitchFamily="18" charset="0"/>
                <a:cs typeface="Aharoni" panose="02010803020104030203" pitchFamily="2" charset="-79"/>
              </a:rPr>
              <a:t>“\\s+”</a:t>
            </a:r>
            <a:r>
              <a:rPr lang="he-IL" sz="2000" dirty="0">
                <a:latin typeface="Amasis MT Pro Black" panose="02040A04050005020304" pitchFamily="18" charset="0"/>
                <a:cs typeface="Aharoni" panose="02010803020104030203" pitchFamily="2" charset="-79"/>
              </a:rPr>
              <a:t>  שמשמעותו – "מצא לי לפחות התרחשות אחת או יותר של רווח בין המילים" , אך קיימים תבניות רבות שניתן להשתמש בהן. נראה את הדוגמא הדיפולטיבית וגם נראה שימוש בתבנית </a:t>
            </a:r>
            <a:r>
              <a:rPr lang="en-US" sz="2000" dirty="0">
                <a:latin typeface="Amasis MT Pro Black" panose="02040A04050005020304" pitchFamily="18" charset="0"/>
                <a:cs typeface="Aharoni" panose="02010803020104030203" pitchFamily="2" charset="-79"/>
              </a:rPr>
              <a:t>\\W</a:t>
            </a:r>
            <a:r>
              <a:rPr lang="he-IL" sz="2000" dirty="0">
                <a:latin typeface="Amasis MT Pro Black" panose="02040A04050005020304" pitchFamily="18" charset="0"/>
                <a:cs typeface="Aharoni" panose="02010803020104030203" pitchFamily="2" charset="-79"/>
              </a:rPr>
              <a:t> שיפצל את המילים כך שיופיע רק </a:t>
            </a:r>
            <a:r>
              <a:rPr lang="en-US" sz="2000" dirty="0">
                <a:latin typeface="Amasis MT Pro Black" panose="02040A04050005020304" pitchFamily="18" charset="0"/>
                <a:cs typeface="Aharoni" panose="02010803020104030203" pitchFamily="2" charset="-79"/>
              </a:rPr>
              <a:t>a-z , A-Z</a:t>
            </a:r>
            <a:r>
              <a:rPr lang="he-IL" sz="2000" dirty="0">
                <a:latin typeface="Amasis MT Pro Black" panose="02040A04050005020304" pitchFamily="18" charset="0"/>
                <a:cs typeface="Aharoni" panose="02010803020104030203" pitchFamily="2" charset="-79"/>
              </a:rPr>
              <a:t> , באופן הבא:</a:t>
            </a:r>
          </a:p>
        </p:txBody>
      </p:sp>
      <p:pic>
        <p:nvPicPr>
          <p:cNvPr id="8" name="תמונה 7">
            <a:extLst>
              <a:ext uri="{FF2B5EF4-FFF2-40B4-BE49-F238E27FC236}">
                <a16:creationId xmlns:a16="http://schemas.microsoft.com/office/drawing/2014/main" id="{D05FA040-BD24-C5EE-B997-27EE5C4D155D}"/>
              </a:ext>
            </a:extLst>
          </p:cNvPr>
          <p:cNvPicPr>
            <a:picLocks noChangeAspect="1"/>
          </p:cNvPicPr>
          <p:nvPr/>
        </p:nvPicPr>
        <p:blipFill rotWithShape="1">
          <a:blip r:embed="rId2"/>
          <a:srcRect l="19039" t="20408" r="28000" b="7467"/>
          <a:stretch/>
        </p:blipFill>
        <p:spPr>
          <a:xfrm>
            <a:off x="166875" y="1862612"/>
            <a:ext cx="11858249" cy="4837122"/>
          </a:xfrm>
          <a:prstGeom prst="rect">
            <a:avLst/>
          </a:prstGeom>
        </p:spPr>
      </p:pic>
    </p:spTree>
    <p:extLst>
      <p:ext uri="{BB962C8B-B14F-4D97-AF65-F5344CB8AC3E}">
        <p14:creationId xmlns:p14="http://schemas.microsoft.com/office/powerpoint/2010/main" val="24140491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342418" y="139040"/>
            <a:ext cx="9359911" cy="1400530"/>
          </a:xfrm>
        </p:spPr>
        <p:txBody>
          <a:bodyPr/>
          <a:lstStyle/>
          <a:p>
            <a:pPr algn="r"/>
            <a:r>
              <a:rPr lang="he-IL" sz="3200" b="1" dirty="0"/>
              <a:t>כלים לניתוח טקסט -</a:t>
            </a:r>
            <a:r>
              <a:rPr lang="en-US" sz="3200" b="1" dirty="0"/>
              <a:t>Tokenizer</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3" name="תמונה 2">
            <a:extLst>
              <a:ext uri="{FF2B5EF4-FFF2-40B4-BE49-F238E27FC236}">
                <a16:creationId xmlns:a16="http://schemas.microsoft.com/office/drawing/2014/main" id="{0918F083-CDF8-DF75-3F4F-8DF676C754BB}"/>
              </a:ext>
            </a:extLst>
          </p:cNvPr>
          <p:cNvPicPr>
            <a:picLocks noChangeAspect="1"/>
          </p:cNvPicPr>
          <p:nvPr/>
        </p:nvPicPr>
        <p:blipFill rotWithShape="1">
          <a:blip r:embed="rId2"/>
          <a:srcRect l="19566" t="39415" r="34891" b="25978"/>
          <a:stretch/>
        </p:blipFill>
        <p:spPr>
          <a:xfrm>
            <a:off x="1477108" y="879171"/>
            <a:ext cx="9802777" cy="5334540"/>
          </a:xfrm>
          <a:prstGeom prst="rect">
            <a:avLst/>
          </a:prstGeom>
        </p:spPr>
      </p:pic>
    </p:spTree>
    <p:extLst>
      <p:ext uri="{BB962C8B-B14F-4D97-AF65-F5344CB8AC3E}">
        <p14:creationId xmlns:p14="http://schemas.microsoft.com/office/powerpoint/2010/main" val="17521802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510920" y="178906"/>
            <a:ext cx="9359911" cy="1400530"/>
          </a:xfrm>
        </p:spPr>
        <p:txBody>
          <a:bodyPr/>
          <a:lstStyle/>
          <a:p>
            <a:pPr algn="r"/>
            <a:r>
              <a:rPr lang="he-IL" sz="3200" b="1" dirty="0"/>
              <a:t>כלים לניתוח טקסט - </a:t>
            </a:r>
            <a:r>
              <a:rPr lang="en-US" sz="3200" b="1" dirty="0"/>
              <a:t>StopWordsRemover</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4" name="תיבת טקסט 3">
            <a:extLst>
              <a:ext uri="{FF2B5EF4-FFF2-40B4-BE49-F238E27FC236}">
                <a16:creationId xmlns:a16="http://schemas.microsoft.com/office/drawing/2014/main" id="{E9AAB1F5-BDF2-4266-E7E0-90552A60E46A}"/>
              </a:ext>
            </a:extLst>
          </p:cNvPr>
          <p:cNvSpPr txBox="1"/>
          <p:nvPr/>
        </p:nvSpPr>
        <p:spPr>
          <a:xfrm>
            <a:off x="1379572" y="1096597"/>
            <a:ext cx="10643456" cy="646331"/>
          </a:xfrm>
          <a:prstGeom prst="rect">
            <a:avLst/>
          </a:prstGeom>
          <a:noFill/>
        </p:spPr>
        <p:txBody>
          <a:bodyPr wrap="square" rtlCol="1">
            <a:spAutoFit/>
          </a:bodyPr>
          <a:lstStyle/>
          <a:p>
            <a:r>
              <a:rPr lang="he-IL" dirty="0">
                <a:latin typeface="Amasis MT Pro Black" panose="02040A04050005020304" pitchFamily="18" charset="0"/>
              </a:rPr>
              <a:t>מילות עצר הן מילים שמומלץ להוציא אותן מהנתונים כי הן מופיעות לעתים תכופות ומהוות חוסר משמעות לכלל הנתונים.</a:t>
            </a:r>
          </a:p>
          <a:p>
            <a:r>
              <a:rPr lang="en-US" dirty="0">
                <a:latin typeface="Amasis MT Pro Black" panose="02040A04050005020304" pitchFamily="18" charset="0"/>
              </a:rPr>
              <a:t>StopWordsRemover</a:t>
            </a:r>
            <a:r>
              <a:rPr lang="he-IL" dirty="0">
                <a:latin typeface="Amasis MT Pro Black" panose="02040A04050005020304" pitchFamily="18" charset="0"/>
              </a:rPr>
              <a:t> לוקח כקלט רצף של מחרוזות ומסיר את כל מילות העצר שבתוכה. </a:t>
            </a:r>
          </a:p>
        </p:txBody>
      </p:sp>
      <p:pic>
        <p:nvPicPr>
          <p:cNvPr id="6" name="תמונה 5">
            <a:extLst>
              <a:ext uri="{FF2B5EF4-FFF2-40B4-BE49-F238E27FC236}">
                <a16:creationId xmlns:a16="http://schemas.microsoft.com/office/drawing/2014/main" id="{E29BB643-04DD-AC01-5198-8DBDB9D4BF10}"/>
              </a:ext>
            </a:extLst>
          </p:cNvPr>
          <p:cNvPicPr>
            <a:picLocks noChangeAspect="1"/>
          </p:cNvPicPr>
          <p:nvPr/>
        </p:nvPicPr>
        <p:blipFill rotWithShape="1">
          <a:blip r:embed="rId2"/>
          <a:srcRect l="19347" t="39802" r="37935" b="13799"/>
          <a:stretch/>
        </p:blipFill>
        <p:spPr>
          <a:xfrm>
            <a:off x="1200302" y="1983545"/>
            <a:ext cx="10836793" cy="4563029"/>
          </a:xfrm>
          <a:prstGeom prst="rect">
            <a:avLst/>
          </a:prstGeom>
        </p:spPr>
      </p:pic>
    </p:spTree>
    <p:extLst>
      <p:ext uri="{BB962C8B-B14F-4D97-AF65-F5344CB8AC3E}">
        <p14:creationId xmlns:p14="http://schemas.microsoft.com/office/powerpoint/2010/main" val="306534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8847C4C-3307-2254-D4F6-709065538A3D}"/>
              </a:ext>
            </a:extLst>
          </p:cNvPr>
          <p:cNvSpPr>
            <a:spLocks noGrp="1"/>
          </p:cNvSpPr>
          <p:nvPr>
            <p:ph type="title"/>
          </p:nvPr>
        </p:nvSpPr>
        <p:spPr>
          <a:xfrm>
            <a:off x="2673694" y="0"/>
            <a:ext cx="9404723" cy="1400530"/>
          </a:xfrm>
        </p:spPr>
        <p:txBody>
          <a:bodyPr/>
          <a:lstStyle/>
          <a:p>
            <a:pPr algn="r"/>
            <a:r>
              <a:rPr lang="he-IL" b="1" dirty="0">
                <a:latin typeface="Amasis MT Pro Black" panose="02040A04050005020304" pitchFamily="18" charset="0"/>
              </a:rPr>
              <a:t>מהו </a:t>
            </a:r>
            <a:r>
              <a:rPr lang="en-US" b="1" dirty="0">
                <a:latin typeface="Amasis MT Pro Black" panose="02040A04050005020304" pitchFamily="18" charset="0"/>
              </a:rPr>
              <a:t>Apache Spark</a:t>
            </a:r>
            <a:r>
              <a:rPr lang="he-IL" b="1" dirty="0">
                <a:latin typeface="Amasis MT Pro Black" panose="02040A04050005020304" pitchFamily="18" charset="0"/>
              </a:rPr>
              <a:t> ?</a:t>
            </a:r>
          </a:p>
        </p:txBody>
      </p:sp>
      <p:sp>
        <p:nvSpPr>
          <p:cNvPr id="3" name="מציין מיקום תוכן 2">
            <a:extLst>
              <a:ext uri="{FF2B5EF4-FFF2-40B4-BE49-F238E27FC236}">
                <a16:creationId xmlns:a16="http://schemas.microsoft.com/office/drawing/2014/main" id="{3ADA9B39-7BBD-50E2-A800-E249762616A2}"/>
              </a:ext>
            </a:extLst>
          </p:cNvPr>
          <p:cNvSpPr>
            <a:spLocks noGrp="1"/>
          </p:cNvSpPr>
          <p:nvPr>
            <p:ph idx="1"/>
          </p:nvPr>
        </p:nvSpPr>
        <p:spPr>
          <a:xfrm>
            <a:off x="1219200" y="1050911"/>
            <a:ext cx="10779704" cy="4195481"/>
          </a:xfrm>
        </p:spPr>
        <p:txBody>
          <a:bodyPr>
            <a:normAutofit/>
          </a:bodyPr>
          <a:lstStyle/>
          <a:p>
            <a:pPr>
              <a:buFont typeface="Wingdings" panose="05000000000000000000" pitchFamily="2" charset="2"/>
              <a:buChar char="Ø"/>
            </a:pPr>
            <a:r>
              <a:rPr lang="en-US" sz="2000" dirty="0">
                <a:latin typeface="Amasis MT Pro Black" panose="02040A04050005020304" pitchFamily="18" charset="0"/>
              </a:rPr>
              <a:t>Apache Spark</a:t>
            </a:r>
            <a:r>
              <a:rPr lang="he-IL" sz="2000" dirty="0">
                <a:latin typeface="Amasis MT Pro Black" panose="02040A04050005020304" pitchFamily="18" charset="0"/>
              </a:rPr>
              <a:t> היא שלד תוכנה מבוזרת בקוד פתוח המיועדת לעיבוד וניתוח נתונים גדולים באופן מבוזר ומקבילי.</a:t>
            </a:r>
            <a:r>
              <a:rPr lang="he-IL" dirty="0">
                <a:latin typeface="Amasis MT Pro Black" panose="02040A04050005020304" pitchFamily="18" charset="0"/>
              </a:rPr>
              <a:t> </a:t>
            </a:r>
            <a:r>
              <a:rPr lang="he-IL" sz="2000" dirty="0">
                <a:latin typeface="Amasis MT Pro Black" panose="02040A04050005020304" pitchFamily="18" charset="0"/>
              </a:rPr>
              <a:t>מהירותו, קלות השימוש בו והרב-גוניות שבו הופך אותו לבחירה פופולארית לטיפול בנתונים בקנה מידה גדול מאוד.</a:t>
            </a:r>
          </a:p>
          <a:p>
            <a:pPr>
              <a:buFont typeface="Wingdings" panose="05000000000000000000" pitchFamily="2" charset="2"/>
              <a:buChar char="Ø"/>
            </a:pPr>
            <a:r>
              <a:rPr lang="en-US" sz="2000" dirty="0">
                <a:latin typeface="Amasis MT Pro Black" panose="02040A04050005020304" pitchFamily="18" charset="0"/>
              </a:rPr>
              <a:t>Spark</a:t>
            </a:r>
            <a:r>
              <a:rPr lang="he-IL" sz="2000" dirty="0">
                <a:latin typeface="Amasis MT Pro Black" panose="02040A04050005020304" pitchFamily="18" charset="0"/>
              </a:rPr>
              <a:t> יכול לעבד נתונים בזיכרון, מה שמאיץ משמעותית את עיבוד הנתונים בהשוואה למערכות מבוססות דיסקים מסורתיות. </a:t>
            </a:r>
            <a:r>
              <a:rPr lang="en-US" sz="2000" dirty="0">
                <a:latin typeface="Amasis MT Pro Black" panose="02040A04050005020304" pitchFamily="18" charset="0"/>
              </a:rPr>
              <a:t>Spark</a:t>
            </a:r>
            <a:r>
              <a:rPr lang="he-IL" sz="2000" dirty="0">
                <a:latin typeface="Amasis MT Pro Black" panose="02040A04050005020304" pitchFamily="18" charset="0"/>
              </a:rPr>
              <a:t> היא טכנולוגיית מחשוב אשכולות </a:t>
            </a:r>
            <a:r>
              <a:rPr lang="en-US" sz="2000" dirty="0">
                <a:latin typeface="Amasis MT Pro Black" panose="02040A04050005020304" pitchFamily="18" charset="0"/>
              </a:rPr>
              <a:t>(clusters)</a:t>
            </a:r>
            <a:r>
              <a:rPr lang="he-IL" sz="2000" dirty="0">
                <a:latin typeface="Amasis MT Pro Black" panose="02040A04050005020304" pitchFamily="18" charset="0"/>
              </a:rPr>
              <a:t> מהירה המיועדת לחישובים מבוזרים וביצועים מהירים לנתונים גדולים מאוד המרחיב את מודל ה-</a:t>
            </a:r>
            <a:r>
              <a:rPr lang="en-US" sz="2000" dirty="0">
                <a:latin typeface="Amasis MT Pro Black" panose="02040A04050005020304" pitchFamily="18" charset="0"/>
              </a:rPr>
              <a:t>mapReduce</a:t>
            </a:r>
            <a:r>
              <a:rPr lang="he-IL" sz="2000" dirty="0">
                <a:latin typeface="Amasis MT Pro Black" panose="02040A04050005020304" pitchFamily="18" charset="0"/>
              </a:rPr>
              <a:t> של </a:t>
            </a:r>
            <a:r>
              <a:rPr lang="en-US" sz="2000" dirty="0">
                <a:latin typeface="Amasis MT Pro Black" panose="02040A04050005020304" pitchFamily="18" charset="0"/>
              </a:rPr>
              <a:t>Hadoop</a:t>
            </a:r>
            <a:r>
              <a:rPr lang="he-IL" sz="2000" dirty="0">
                <a:latin typeface="Amasis MT Pro Black" panose="02040A04050005020304" pitchFamily="18" charset="0"/>
              </a:rPr>
              <a:t> .</a:t>
            </a:r>
          </a:p>
          <a:p>
            <a:pPr>
              <a:buFont typeface="Wingdings" panose="05000000000000000000" pitchFamily="2" charset="2"/>
              <a:buChar char="Ø"/>
            </a:pPr>
            <a:r>
              <a:rPr lang="en-US" sz="2000" dirty="0">
                <a:latin typeface="Amasis MT Pro Black" panose="02040A04050005020304" pitchFamily="18" charset="0"/>
              </a:rPr>
              <a:t>S</a:t>
            </a:r>
            <a:r>
              <a:rPr lang="en-US" dirty="0">
                <a:latin typeface="Amasis MT Pro Black" panose="02040A04050005020304" pitchFamily="18" charset="0"/>
              </a:rPr>
              <a:t>park</a:t>
            </a:r>
            <a:r>
              <a:rPr lang="he-IL" dirty="0">
                <a:latin typeface="Amasis MT Pro Black" panose="02040A04050005020304" pitchFamily="18" charset="0"/>
              </a:rPr>
              <a:t> תומך </a:t>
            </a:r>
            <a:r>
              <a:rPr lang="he-IL" sz="2000" dirty="0">
                <a:latin typeface="Amasis MT Pro Black" panose="02040A04050005020304" pitchFamily="18" charset="0"/>
              </a:rPr>
              <a:t>בעיבוד  של יישומי </a:t>
            </a:r>
            <a:r>
              <a:rPr lang="en-US" sz="2000" dirty="0">
                <a:latin typeface="Amasis MT Pro Black" panose="02040A04050005020304" pitchFamily="18" charset="0"/>
              </a:rPr>
              <a:t>batch</a:t>
            </a:r>
            <a:r>
              <a:rPr lang="he-IL" sz="2000" dirty="0">
                <a:latin typeface="Amasis MT Pro Black" panose="02040A04050005020304" pitchFamily="18" charset="0"/>
              </a:rPr>
              <a:t> ועיבוד נתונים בזמן אמת .</a:t>
            </a:r>
          </a:p>
          <a:p>
            <a:pPr>
              <a:buFont typeface="Wingdings" panose="05000000000000000000" pitchFamily="2" charset="2"/>
              <a:buChar char="Ø"/>
            </a:pPr>
            <a:r>
              <a:rPr lang="en-US" sz="2000" dirty="0">
                <a:latin typeface="Amasis MT Pro Black" panose="02040A04050005020304" pitchFamily="18" charset="0"/>
              </a:rPr>
              <a:t>S</a:t>
            </a:r>
            <a:r>
              <a:rPr lang="en-US" dirty="0">
                <a:latin typeface="Amasis MT Pro Black" panose="02040A04050005020304" pitchFamily="18" charset="0"/>
              </a:rPr>
              <a:t>park</a:t>
            </a:r>
            <a:r>
              <a:rPr lang="he-IL" sz="2000" dirty="0">
                <a:latin typeface="Amasis MT Pro Black" panose="02040A04050005020304" pitchFamily="18" charset="0"/>
              </a:rPr>
              <a:t> תומך בשפות :</a:t>
            </a:r>
            <a:r>
              <a:rPr lang="en-US" sz="2000" dirty="0">
                <a:latin typeface="Amasis MT Pro Black" panose="02040A04050005020304" pitchFamily="18" charset="0"/>
              </a:rPr>
              <a:t> R, Python, Java, Scala</a:t>
            </a:r>
            <a:r>
              <a:rPr lang="he-IL" sz="2000" dirty="0">
                <a:latin typeface="Amasis MT Pro Black" panose="02040A04050005020304" pitchFamily="18" charset="0"/>
              </a:rPr>
              <a:t> וקיימות בו ספריות מגוונות ונוחות כמו: </a:t>
            </a:r>
          </a:p>
          <a:p>
            <a:pPr marL="0" indent="0">
              <a:buNone/>
            </a:pPr>
            <a:r>
              <a:rPr lang="en-US" sz="2000" dirty="0">
                <a:latin typeface="Amasis MT Pro Black" panose="02040A04050005020304" pitchFamily="18" charset="0"/>
              </a:rPr>
              <a:t>sparkSQL, Spark Streaming , Graphx , M</a:t>
            </a:r>
            <a:r>
              <a:rPr lang="en-US" dirty="0">
                <a:latin typeface="Amasis MT Pro Black" panose="02040A04050005020304" pitchFamily="18" charset="0"/>
              </a:rPr>
              <a:t>L</a:t>
            </a:r>
            <a:r>
              <a:rPr lang="en-US" sz="2000" dirty="0">
                <a:latin typeface="Amasis MT Pro Black" panose="02040A04050005020304" pitchFamily="18" charset="0"/>
              </a:rPr>
              <a:t>lib    </a:t>
            </a:r>
            <a:r>
              <a:rPr lang="he-IL" sz="2000" dirty="0">
                <a:latin typeface="Amasis MT Pro Black" panose="02040A04050005020304" pitchFamily="18" charset="0"/>
              </a:rPr>
              <a:t> </a:t>
            </a:r>
            <a:r>
              <a:rPr lang="he-IL" dirty="0">
                <a:latin typeface="Amasis MT Pro Black" panose="02040A04050005020304" pitchFamily="18" charset="0"/>
              </a:rPr>
              <a:t>ללמידת מכונה , תורת הגרפים,  </a:t>
            </a:r>
          </a:p>
          <a:p>
            <a:pPr marL="0" indent="0">
              <a:buNone/>
            </a:pPr>
            <a:r>
              <a:rPr lang="he-IL" dirty="0">
                <a:latin typeface="Amasis MT Pro Black" panose="02040A04050005020304" pitchFamily="18" charset="0"/>
              </a:rPr>
              <a:t>     שאילתות אינטראקטיביות ועיבוד בזמן אמת .</a:t>
            </a:r>
          </a:p>
          <a:p>
            <a:pPr>
              <a:buFont typeface="Wingdings" panose="05000000000000000000" pitchFamily="2" charset="2"/>
              <a:buChar char="Ø"/>
            </a:pPr>
            <a:r>
              <a:rPr lang="en-US" dirty="0">
                <a:latin typeface="Amasis MT Pro Black" panose="02040A04050005020304" pitchFamily="18" charset="0"/>
              </a:rPr>
              <a:t>Spark</a:t>
            </a:r>
            <a:r>
              <a:rPr lang="he-IL" dirty="0">
                <a:latin typeface="Amasis MT Pro Black" panose="02040A04050005020304" pitchFamily="18" charset="0"/>
              </a:rPr>
              <a:t> מכיל גם </a:t>
            </a:r>
            <a:r>
              <a:rPr lang="en-US" dirty="0">
                <a:latin typeface="Amasis MT Pro Black" panose="02040A04050005020304" pitchFamily="18" charset="0"/>
              </a:rPr>
              <a:t>API</a:t>
            </a:r>
            <a:r>
              <a:rPr lang="he-IL" dirty="0">
                <a:latin typeface="Amasis MT Pro Black" panose="02040A04050005020304" pitchFamily="18" charset="0"/>
              </a:rPr>
              <a:t> פופולארי מאוד לנתונים מובנים ומובנים למחצה הנקרא –</a:t>
            </a:r>
            <a:r>
              <a:rPr lang="en-US" dirty="0">
                <a:latin typeface="Amasis MT Pro Black" panose="02040A04050005020304" pitchFamily="18" charset="0"/>
              </a:rPr>
              <a:t>DataFrame</a:t>
            </a:r>
            <a:r>
              <a:rPr lang="he-IL" dirty="0">
                <a:latin typeface="Amasis MT Pro Black" panose="02040A04050005020304" pitchFamily="18" charset="0"/>
              </a:rPr>
              <a:t> .</a:t>
            </a:r>
          </a:p>
        </p:txBody>
      </p:sp>
      <p:pic>
        <p:nvPicPr>
          <p:cNvPr id="2052" name="Picture 4">
            <a:extLst>
              <a:ext uri="{FF2B5EF4-FFF2-40B4-BE49-F238E27FC236}">
                <a16:creationId xmlns:a16="http://schemas.microsoft.com/office/drawing/2014/main" id="{D23F9966-CC1A-EDFF-A45B-1B1D751F1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94" y="4931104"/>
            <a:ext cx="4283697" cy="192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42458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510920" y="178906"/>
            <a:ext cx="9359911" cy="1400530"/>
          </a:xfrm>
        </p:spPr>
        <p:txBody>
          <a:bodyPr/>
          <a:lstStyle/>
          <a:p>
            <a:pPr algn="r"/>
            <a:r>
              <a:rPr lang="he-IL" sz="3200" b="1" dirty="0"/>
              <a:t>כלים לניתוח טקסט – </a:t>
            </a:r>
            <a:r>
              <a:rPr lang="en-US" sz="3200" b="1" dirty="0"/>
              <a:t>TF-IDF</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4" name="תיבת טקסט 3">
            <a:extLst>
              <a:ext uri="{FF2B5EF4-FFF2-40B4-BE49-F238E27FC236}">
                <a16:creationId xmlns:a16="http://schemas.microsoft.com/office/drawing/2014/main" id="{E9AAB1F5-BDF2-4266-E7E0-90552A60E46A}"/>
              </a:ext>
            </a:extLst>
          </p:cNvPr>
          <p:cNvSpPr txBox="1"/>
          <p:nvPr/>
        </p:nvSpPr>
        <p:spPr>
          <a:xfrm>
            <a:off x="1379572" y="1096597"/>
            <a:ext cx="10643456" cy="2862322"/>
          </a:xfrm>
          <a:prstGeom prst="rect">
            <a:avLst/>
          </a:prstGeom>
          <a:noFill/>
        </p:spPr>
        <p:txBody>
          <a:bodyPr wrap="square" rtlCol="1">
            <a:spAutoFit/>
          </a:bodyPr>
          <a:lstStyle/>
          <a:p>
            <a:r>
              <a:rPr lang="en-US" dirty="0">
                <a:latin typeface="Amasis MT Pro Black" panose="02040A04050005020304" pitchFamily="18" charset="0"/>
              </a:rPr>
              <a:t>Tf-idf (term frequency-inverse document frequency)</a:t>
            </a:r>
            <a:r>
              <a:rPr lang="he-IL" dirty="0">
                <a:latin typeface="Amasis MT Pro Black" panose="02040A04050005020304" pitchFamily="18" charset="0"/>
              </a:rPr>
              <a:t> ובעברית: </a:t>
            </a:r>
            <a:r>
              <a:rPr lang="en-US" dirty="0">
                <a:latin typeface="Amasis MT Pro Black" panose="02040A04050005020304" pitchFamily="18" charset="0"/>
              </a:rPr>
              <a:t> tf</a:t>
            </a:r>
            <a:r>
              <a:rPr lang="he-IL" dirty="0">
                <a:latin typeface="Amasis MT Pro Black" panose="02040A04050005020304" pitchFamily="18" charset="0"/>
              </a:rPr>
              <a:t>- תדירות מונח , </a:t>
            </a:r>
            <a:r>
              <a:rPr lang="en-US" dirty="0">
                <a:latin typeface="Amasis MT Pro Black" panose="02040A04050005020304" pitchFamily="18" charset="0"/>
              </a:rPr>
              <a:t>idf</a:t>
            </a:r>
            <a:r>
              <a:rPr lang="he-IL" dirty="0">
                <a:latin typeface="Amasis MT Pro Black" panose="02040A04050005020304" pitchFamily="18" charset="0"/>
              </a:rPr>
              <a:t> – תדירות מסמכים הופכית, הוא מונח מתחום למידת המכונה, שמשמעותו נתון מספרי שנועד לשקף עד כמה חשובה מילה למסמך המצוי באוסף מסמכים או בקורפוס (מקור המכיל סטים גדולים ומאורגנים של טקסט). </a:t>
            </a:r>
          </a:p>
          <a:p>
            <a:r>
              <a:rPr lang="he-IL" dirty="0">
                <a:latin typeface="Amasis MT Pro Black" panose="02040A04050005020304" pitchFamily="18" charset="0"/>
              </a:rPr>
              <a:t>הנתון משמש לעיתים קרובות בתחומי אחזור מידע, כריית טקסט ומידול משתמשים.</a:t>
            </a:r>
          </a:p>
          <a:p>
            <a:r>
              <a:rPr lang="he-IL" dirty="0">
                <a:latin typeface="Amasis MT Pro Black" panose="02040A04050005020304" pitchFamily="18" charset="0"/>
              </a:rPr>
              <a:t>ערך ה-</a:t>
            </a:r>
            <a:r>
              <a:rPr lang="en-US" dirty="0">
                <a:latin typeface="Amasis MT Pro Black" panose="02040A04050005020304" pitchFamily="18" charset="0"/>
              </a:rPr>
              <a:t>tf-idf</a:t>
            </a:r>
            <a:r>
              <a:rPr lang="he-IL" dirty="0">
                <a:latin typeface="Amasis MT Pro Black" panose="02040A04050005020304" pitchFamily="18" charset="0"/>
              </a:rPr>
              <a:t>  גדל באופן יחסי במספר הפעמים שמילה מופיעה במסמך, ומתקזז במספר המסמכים בקורפוס המכילים את המילה, מה שעוזר להתאים את העובדה שמילים מסוימות מופיעות בתדירות גבוהה יותר באופן כללי.</a:t>
            </a:r>
          </a:p>
          <a:p>
            <a:r>
              <a:rPr lang="he-IL" dirty="0">
                <a:latin typeface="Amasis MT Pro Black" panose="02040A04050005020304" pitchFamily="18" charset="0"/>
              </a:rPr>
              <a:t>למשל המילה </a:t>
            </a:r>
            <a:r>
              <a:rPr lang="en-US" dirty="0">
                <a:latin typeface="Amasis MT Pro Black" panose="02040A04050005020304" pitchFamily="18" charset="0"/>
              </a:rPr>
              <a:t>“is”</a:t>
            </a:r>
            <a:r>
              <a:rPr lang="he-IL" dirty="0">
                <a:latin typeface="Amasis MT Pro Black" panose="02040A04050005020304" pitchFamily="18" charset="0"/>
              </a:rPr>
              <a:t> צפויה להופיע פעמים רבות במסמך, אך חשיבותה נמוכה מאחר שהיא מצויה בתדירות גבוהה בכלל המסמכים, ואילו אם המילה "לקוחות" מופיעה הרבה פעמים במסמך, היא ככל הנראה בעל חשיבות גבוהה במסמך, מאחר שתדירותה בטקסטים באופן כללי אינה גבוהה במיוחד.</a:t>
            </a:r>
          </a:p>
          <a:p>
            <a:endParaRPr lang="he-IL" dirty="0">
              <a:latin typeface="Amasis MT Pro Black" panose="02040A04050005020304" pitchFamily="18" charset="0"/>
            </a:endParaRPr>
          </a:p>
        </p:txBody>
      </p:sp>
      <p:graphicFrame>
        <p:nvGraphicFramePr>
          <p:cNvPr id="3" name="טבלה 2">
            <a:extLst>
              <a:ext uri="{FF2B5EF4-FFF2-40B4-BE49-F238E27FC236}">
                <a16:creationId xmlns:a16="http://schemas.microsoft.com/office/drawing/2014/main" id="{5AAC06F9-B775-49CF-F3E5-7369C7E8D916}"/>
              </a:ext>
            </a:extLst>
          </p:cNvPr>
          <p:cNvGraphicFramePr>
            <a:graphicFrameLocks noGrp="1"/>
          </p:cNvGraphicFramePr>
          <p:nvPr>
            <p:extLst>
              <p:ext uri="{D42A27DB-BD31-4B8C-83A1-F6EECF244321}">
                <p14:modId xmlns:p14="http://schemas.microsoft.com/office/powerpoint/2010/main" val="713804428"/>
              </p:ext>
            </p:extLst>
          </p:nvPr>
        </p:nvGraphicFramePr>
        <p:xfrm>
          <a:off x="7307224" y="4142834"/>
          <a:ext cx="4715804" cy="1854200"/>
        </p:xfrm>
        <a:graphic>
          <a:graphicData uri="http://schemas.openxmlformats.org/drawingml/2006/table">
            <a:tbl>
              <a:tblPr rtl="1" firstRow="1" bandRow="1">
                <a:tableStyleId>{5C22544A-7EE6-4342-B048-85BDC9FD1C3A}</a:tableStyleId>
              </a:tblPr>
              <a:tblGrid>
                <a:gridCol w="2357902">
                  <a:extLst>
                    <a:ext uri="{9D8B030D-6E8A-4147-A177-3AD203B41FA5}">
                      <a16:colId xmlns:a16="http://schemas.microsoft.com/office/drawing/2014/main" val="3065513644"/>
                    </a:ext>
                  </a:extLst>
                </a:gridCol>
                <a:gridCol w="2357902">
                  <a:extLst>
                    <a:ext uri="{9D8B030D-6E8A-4147-A177-3AD203B41FA5}">
                      <a16:colId xmlns:a16="http://schemas.microsoft.com/office/drawing/2014/main" val="2198892728"/>
                    </a:ext>
                  </a:extLst>
                </a:gridCol>
              </a:tblGrid>
              <a:tr h="370840">
                <a:tc>
                  <a:txBody>
                    <a:bodyPr/>
                    <a:lstStyle/>
                    <a:p>
                      <a:pPr rtl="1"/>
                      <a:r>
                        <a:rPr lang="he-IL" dirty="0"/>
                        <a:t>מונח </a:t>
                      </a:r>
                    </a:p>
                  </a:txBody>
                  <a:tcPr/>
                </a:tc>
                <a:tc>
                  <a:txBody>
                    <a:bodyPr/>
                    <a:lstStyle/>
                    <a:p>
                      <a:pPr rtl="1"/>
                      <a:r>
                        <a:rPr lang="he-IL" dirty="0"/>
                        <a:t>תדירות</a:t>
                      </a:r>
                    </a:p>
                  </a:txBody>
                  <a:tcPr/>
                </a:tc>
                <a:extLst>
                  <a:ext uri="{0D108BD9-81ED-4DB2-BD59-A6C34878D82A}">
                    <a16:rowId xmlns:a16="http://schemas.microsoft.com/office/drawing/2014/main" val="2129862288"/>
                  </a:ext>
                </a:extLst>
              </a:tr>
              <a:tr h="370840">
                <a:tc>
                  <a:txBody>
                    <a:bodyPr/>
                    <a:lstStyle/>
                    <a:p>
                      <a:pPr rtl="1"/>
                      <a:r>
                        <a:rPr lang="en-US" dirty="0"/>
                        <a:t>this</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3563053627"/>
                  </a:ext>
                </a:extLst>
              </a:tr>
              <a:tr h="370840">
                <a:tc>
                  <a:txBody>
                    <a:bodyPr/>
                    <a:lstStyle/>
                    <a:p>
                      <a:pPr rtl="1"/>
                      <a:r>
                        <a:rPr lang="en-US" dirty="0"/>
                        <a:t>is</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2470741294"/>
                  </a:ext>
                </a:extLst>
              </a:tr>
              <a:tr h="370840">
                <a:tc>
                  <a:txBody>
                    <a:bodyPr/>
                    <a:lstStyle/>
                    <a:p>
                      <a:pPr rtl="1"/>
                      <a:r>
                        <a:rPr lang="en-US" dirty="0"/>
                        <a:t>a</a:t>
                      </a:r>
                      <a:endParaRPr lang="he-IL" dirty="0"/>
                    </a:p>
                  </a:txBody>
                  <a:tcPr/>
                </a:tc>
                <a:tc>
                  <a:txBody>
                    <a:bodyPr/>
                    <a:lstStyle/>
                    <a:p>
                      <a:pPr rtl="1"/>
                      <a:r>
                        <a:rPr lang="en-US" dirty="0"/>
                        <a:t>2</a:t>
                      </a:r>
                      <a:endParaRPr lang="he-IL" dirty="0"/>
                    </a:p>
                  </a:txBody>
                  <a:tcPr/>
                </a:tc>
                <a:extLst>
                  <a:ext uri="{0D108BD9-81ED-4DB2-BD59-A6C34878D82A}">
                    <a16:rowId xmlns:a16="http://schemas.microsoft.com/office/drawing/2014/main" val="3198425101"/>
                  </a:ext>
                </a:extLst>
              </a:tr>
              <a:tr h="370840">
                <a:tc>
                  <a:txBody>
                    <a:bodyPr/>
                    <a:lstStyle/>
                    <a:p>
                      <a:pPr rtl="1"/>
                      <a:r>
                        <a:rPr lang="en-US" dirty="0"/>
                        <a:t>sample</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484025718"/>
                  </a:ext>
                </a:extLst>
              </a:tr>
            </a:tbl>
          </a:graphicData>
        </a:graphic>
      </p:graphicFrame>
      <p:graphicFrame>
        <p:nvGraphicFramePr>
          <p:cNvPr id="7" name="טבלה 6">
            <a:extLst>
              <a:ext uri="{FF2B5EF4-FFF2-40B4-BE49-F238E27FC236}">
                <a16:creationId xmlns:a16="http://schemas.microsoft.com/office/drawing/2014/main" id="{DD2AE11F-A8DA-CD47-6359-79BCFA20747C}"/>
              </a:ext>
            </a:extLst>
          </p:cNvPr>
          <p:cNvGraphicFramePr>
            <a:graphicFrameLocks noGrp="1"/>
          </p:cNvGraphicFramePr>
          <p:nvPr>
            <p:extLst>
              <p:ext uri="{D42A27DB-BD31-4B8C-83A1-F6EECF244321}">
                <p14:modId xmlns:p14="http://schemas.microsoft.com/office/powerpoint/2010/main" val="3076275615"/>
              </p:ext>
            </p:extLst>
          </p:nvPr>
        </p:nvGraphicFramePr>
        <p:xfrm>
          <a:off x="1748141" y="4124629"/>
          <a:ext cx="4715804" cy="1854200"/>
        </p:xfrm>
        <a:graphic>
          <a:graphicData uri="http://schemas.openxmlformats.org/drawingml/2006/table">
            <a:tbl>
              <a:tblPr rtl="1" firstRow="1" bandRow="1">
                <a:tableStyleId>{5C22544A-7EE6-4342-B048-85BDC9FD1C3A}</a:tableStyleId>
              </a:tblPr>
              <a:tblGrid>
                <a:gridCol w="2357902">
                  <a:extLst>
                    <a:ext uri="{9D8B030D-6E8A-4147-A177-3AD203B41FA5}">
                      <a16:colId xmlns:a16="http://schemas.microsoft.com/office/drawing/2014/main" val="3065513644"/>
                    </a:ext>
                  </a:extLst>
                </a:gridCol>
                <a:gridCol w="2357902">
                  <a:extLst>
                    <a:ext uri="{9D8B030D-6E8A-4147-A177-3AD203B41FA5}">
                      <a16:colId xmlns:a16="http://schemas.microsoft.com/office/drawing/2014/main" val="2198892728"/>
                    </a:ext>
                  </a:extLst>
                </a:gridCol>
              </a:tblGrid>
              <a:tr h="370840">
                <a:tc>
                  <a:txBody>
                    <a:bodyPr/>
                    <a:lstStyle/>
                    <a:p>
                      <a:pPr rtl="1"/>
                      <a:r>
                        <a:rPr lang="he-IL" dirty="0"/>
                        <a:t>מונח</a:t>
                      </a:r>
                    </a:p>
                  </a:txBody>
                  <a:tcPr/>
                </a:tc>
                <a:tc>
                  <a:txBody>
                    <a:bodyPr/>
                    <a:lstStyle/>
                    <a:p>
                      <a:pPr rtl="1"/>
                      <a:r>
                        <a:rPr lang="he-IL" dirty="0"/>
                        <a:t>תדירות</a:t>
                      </a:r>
                    </a:p>
                  </a:txBody>
                  <a:tcPr/>
                </a:tc>
                <a:extLst>
                  <a:ext uri="{0D108BD9-81ED-4DB2-BD59-A6C34878D82A}">
                    <a16:rowId xmlns:a16="http://schemas.microsoft.com/office/drawing/2014/main" val="2129862288"/>
                  </a:ext>
                </a:extLst>
              </a:tr>
              <a:tr h="370840">
                <a:tc>
                  <a:txBody>
                    <a:bodyPr/>
                    <a:lstStyle/>
                    <a:p>
                      <a:pPr rtl="1"/>
                      <a:r>
                        <a:rPr lang="en-US" dirty="0"/>
                        <a:t>this</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3563053627"/>
                  </a:ext>
                </a:extLst>
              </a:tr>
              <a:tr h="370840">
                <a:tc>
                  <a:txBody>
                    <a:bodyPr/>
                    <a:lstStyle/>
                    <a:p>
                      <a:pPr rtl="1"/>
                      <a:r>
                        <a:rPr lang="en-US" dirty="0"/>
                        <a:t>is</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2470741294"/>
                  </a:ext>
                </a:extLst>
              </a:tr>
              <a:tr h="370840">
                <a:tc>
                  <a:txBody>
                    <a:bodyPr/>
                    <a:lstStyle/>
                    <a:p>
                      <a:pPr rtl="1"/>
                      <a:r>
                        <a:rPr lang="en-US" dirty="0"/>
                        <a:t>another</a:t>
                      </a:r>
                      <a:endParaRPr lang="he-IL" dirty="0"/>
                    </a:p>
                  </a:txBody>
                  <a:tcPr/>
                </a:tc>
                <a:tc>
                  <a:txBody>
                    <a:bodyPr/>
                    <a:lstStyle/>
                    <a:p>
                      <a:pPr rtl="1"/>
                      <a:r>
                        <a:rPr lang="en-US" dirty="0"/>
                        <a:t>2</a:t>
                      </a:r>
                      <a:endParaRPr lang="he-IL" dirty="0"/>
                    </a:p>
                  </a:txBody>
                  <a:tcPr/>
                </a:tc>
                <a:extLst>
                  <a:ext uri="{0D108BD9-81ED-4DB2-BD59-A6C34878D82A}">
                    <a16:rowId xmlns:a16="http://schemas.microsoft.com/office/drawing/2014/main" val="3198425101"/>
                  </a:ext>
                </a:extLst>
              </a:tr>
              <a:tr h="370840">
                <a:tc>
                  <a:txBody>
                    <a:bodyPr/>
                    <a:lstStyle/>
                    <a:p>
                      <a:pPr rtl="1"/>
                      <a:r>
                        <a:rPr lang="en-US" dirty="0"/>
                        <a:t>example</a:t>
                      </a:r>
                      <a:endParaRPr lang="he-IL" dirty="0"/>
                    </a:p>
                  </a:txBody>
                  <a:tcPr/>
                </a:tc>
                <a:tc>
                  <a:txBody>
                    <a:bodyPr/>
                    <a:lstStyle/>
                    <a:p>
                      <a:pPr rtl="1"/>
                      <a:r>
                        <a:rPr lang="en-US" dirty="0"/>
                        <a:t>3</a:t>
                      </a:r>
                      <a:endParaRPr lang="he-IL" dirty="0"/>
                    </a:p>
                  </a:txBody>
                  <a:tcPr/>
                </a:tc>
                <a:extLst>
                  <a:ext uri="{0D108BD9-81ED-4DB2-BD59-A6C34878D82A}">
                    <a16:rowId xmlns:a16="http://schemas.microsoft.com/office/drawing/2014/main" val="484025718"/>
                  </a:ext>
                </a:extLst>
              </a:tr>
            </a:tbl>
          </a:graphicData>
        </a:graphic>
      </p:graphicFrame>
      <p:sp>
        <p:nvSpPr>
          <p:cNvPr id="8" name="תיבת טקסט 7">
            <a:extLst>
              <a:ext uri="{FF2B5EF4-FFF2-40B4-BE49-F238E27FC236}">
                <a16:creationId xmlns:a16="http://schemas.microsoft.com/office/drawing/2014/main" id="{2F0B2DE7-0CFE-5667-B5FD-953EE9886592}"/>
              </a:ext>
            </a:extLst>
          </p:cNvPr>
          <p:cNvSpPr txBox="1"/>
          <p:nvPr/>
        </p:nvSpPr>
        <p:spPr>
          <a:xfrm>
            <a:off x="8220061" y="3744898"/>
            <a:ext cx="1988234" cy="369332"/>
          </a:xfrm>
          <a:prstGeom prst="rect">
            <a:avLst/>
          </a:prstGeom>
          <a:noFill/>
        </p:spPr>
        <p:txBody>
          <a:bodyPr wrap="square" rtlCol="1">
            <a:spAutoFit/>
          </a:bodyPr>
          <a:lstStyle/>
          <a:p>
            <a:r>
              <a:rPr lang="he-IL" dirty="0"/>
              <a:t>מסמך 1</a:t>
            </a:r>
          </a:p>
        </p:txBody>
      </p:sp>
      <p:sp>
        <p:nvSpPr>
          <p:cNvPr id="9" name="תיבת טקסט 8">
            <a:extLst>
              <a:ext uri="{FF2B5EF4-FFF2-40B4-BE49-F238E27FC236}">
                <a16:creationId xmlns:a16="http://schemas.microsoft.com/office/drawing/2014/main" id="{5235B805-A40F-88E6-9B39-F2AA77BB0C11}"/>
              </a:ext>
            </a:extLst>
          </p:cNvPr>
          <p:cNvSpPr txBox="1"/>
          <p:nvPr/>
        </p:nvSpPr>
        <p:spPr>
          <a:xfrm>
            <a:off x="2724832" y="3694215"/>
            <a:ext cx="1988234" cy="369332"/>
          </a:xfrm>
          <a:prstGeom prst="rect">
            <a:avLst/>
          </a:prstGeom>
          <a:noFill/>
        </p:spPr>
        <p:txBody>
          <a:bodyPr wrap="square" rtlCol="1">
            <a:spAutoFit/>
          </a:bodyPr>
          <a:lstStyle/>
          <a:p>
            <a:r>
              <a:rPr lang="he-IL" dirty="0"/>
              <a:t>מסמך 2</a:t>
            </a:r>
          </a:p>
        </p:txBody>
      </p:sp>
    </p:spTree>
    <p:extLst>
      <p:ext uri="{BB962C8B-B14F-4D97-AF65-F5344CB8AC3E}">
        <p14:creationId xmlns:p14="http://schemas.microsoft.com/office/powerpoint/2010/main" val="436003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510920" y="178906"/>
            <a:ext cx="9359911" cy="1400530"/>
          </a:xfrm>
        </p:spPr>
        <p:txBody>
          <a:bodyPr/>
          <a:lstStyle/>
          <a:p>
            <a:pPr algn="r"/>
            <a:r>
              <a:rPr lang="he-IL" sz="3200" b="1" dirty="0"/>
              <a:t>כלים לניתוח טקסט – </a:t>
            </a:r>
            <a:r>
              <a:rPr lang="en-US" sz="3200" b="1" dirty="0"/>
              <a:t>TF-IDF</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576776" y="879171"/>
            <a:ext cx="11230913" cy="5078313"/>
          </a:xfrm>
          <a:prstGeom prst="rect">
            <a:avLst/>
          </a:prstGeom>
          <a:noFill/>
        </p:spPr>
        <p:txBody>
          <a:bodyPr wrap="square" rtlCol="1">
            <a:spAutoFit/>
          </a:bodyPr>
          <a:lstStyle/>
          <a:p>
            <a:r>
              <a:rPr lang="he-IL" dirty="0"/>
              <a:t>החישוב של </a:t>
            </a:r>
            <a:r>
              <a:rPr lang="en-US" dirty="0"/>
              <a:t>tf-idf </a:t>
            </a:r>
            <a:r>
              <a:rPr lang="he-IL" dirty="0"/>
              <a:t> למונח </a:t>
            </a:r>
            <a:r>
              <a:rPr lang="en-US" dirty="0"/>
              <a:t>“this”</a:t>
            </a:r>
            <a:r>
              <a:rPr lang="he-IL" dirty="0"/>
              <a:t> מתבצעת באופן הבא: </a:t>
            </a:r>
          </a:p>
          <a:p>
            <a:r>
              <a:rPr lang="he-IL" dirty="0"/>
              <a:t>בצורתו הגולמית, </a:t>
            </a:r>
            <a:r>
              <a:rPr lang="en-US" dirty="0"/>
              <a:t>tf</a:t>
            </a:r>
            <a:r>
              <a:rPr lang="he-IL" dirty="0"/>
              <a:t> הוא רק התדירות של </a:t>
            </a:r>
            <a:r>
              <a:rPr lang="en-US" dirty="0"/>
              <a:t>“this”</a:t>
            </a:r>
            <a:r>
              <a:rPr lang="he-IL" dirty="0"/>
              <a:t> עבור כל מסמך. בכל מסמך מופיעה המילה </a:t>
            </a:r>
            <a:r>
              <a:rPr lang="en-US" dirty="0"/>
              <a:t>“this”</a:t>
            </a:r>
            <a:r>
              <a:rPr lang="he-IL" dirty="0"/>
              <a:t> פעם אחת.</a:t>
            </a:r>
          </a:p>
          <a:p>
            <a:r>
              <a:rPr lang="he-IL" dirty="0"/>
              <a:t> </a:t>
            </a:r>
          </a:p>
          <a:p>
            <a:endParaRPr lang="he-IL" dirty="0"/>
          </a:p>
          <a:p>
            <a:endParaRPr lang="he-IL" dirty="0"/>
          </a:p>
          <a:p>
            <a:endParaRPr lang="he-IL" dirty="0"/>
          </a:p>
          <a:p>
            <a:endParaRPr lang="he-IL" dirty="0"/>
          </a:p>
          <a:p>
            <a:r>
              <a:rPr lang="en-US" dirty="0"/>
              <a:t>Idf</a:t>
            </a:r>
            <a:r>
              <a:rPr lang="he-IL" dirty="0"/>
              <a:t> הוא קבוע לכל קורפוס ומהווה את היחס בין המסמכים הכוללים את המילה </a:t>
            </a:r>
            <a:r>
              <a:rPr lang="en-US" dirty="0"/>
              <a:t>“this”</a:t>
            </a:r>
            <a:r>
              <a:rPr lang="he-IL" dirty="0"/>
              <a:t>. במקרה זה, קיים קורפוס של שני מסמכים ושניהם כוללים את המילה </a:t>
            </a:r>
            <a:r>
              <a:rPr lang="en-US" dirty="0"/>
              <a:t>“this”</a:t>
            </a:r>
            <a:r>
              <a:rPr lang="he-IL" dirty="0"/>
              <a:t>. </a:t>
            </a:r>
          </a:p>
          <a:p>
            <a:endParaRPr lang="he-IL" dirty="0"/>
          </a:p>
          <a:p>
            <a:endParaRPr lang="he-IL" dirty="0"/>
          </a:p>
          <a:p>
            <a:endParaRPr lang="he-IL" dirty="0"/>
          </a:p>
          <a:p>
            <a:endParaRPr lang="he-IL" dirty="0"/>
          </a:p>
          <a:p>
            <a:r>
              <a:rPr lang="he-IL" dirty="0"/>
              <a:t>מכאן ש-</a:t>
            </a:r>
            <a:r>
              <a:rPr lang="en-US" dirty="0"/>
              <a:t>td-idf</a:t>
            </a:r>
            <a:r>
              <a:rPr lang="he-IL" dirty="0"/>
              <a:t> הוא אפס עבור המילה </a:t>
            </a:r>
            <a:r>
              <a:rPr lang="en-US" dirty="0"/>
              <a:t>“this”</a:t>
            </a:r>
            <a:r>
              <a:rPr lang="he-IL" dirty="0"/>
              <a:t> , מה שמרמז שהמילה אינה אינפורמטיבית מאחר שהיא מופיעה בכל המסמכים.</a:t>
            </a:r>
          </a:p>
          <a:p>
            <a:br>
              <a:rPr lang="en-US" dirty="0"/>
            </a:br>
            <a:r>
              <a:rPr lang="he-IL" dirty="0"/>
              <a:t> </a:t>
            </a:r>
          </a:p>
          <a:p>
            <a:endParaRPr lang="he-IL" dirty="0"/>
          </a:p>
          <a:p>
            <a:endParaRPr lang="he-IL" dirty="0"/>
          </a:p>
        </p:txBody>
      </p:sp>
      <p:pic>
        <p:nvPicPr>
          <p:cNvPr id="10" name="תמונה 9">
            <a:extLst>
              <a:ext uri="{FF2B5EF4-FFF2-40B4-BE49-F238E27FC236}">
                <a16:creationId xmlns:a16="http://schemas.microsoft.com/office/drawing/2014/main" id="{77E64B1E-7570-252A-FD02-C0BBBF7B6B45}"/>
              </a:ext>
            </a:extLst>
          </p:cNvPr>
          <p:cNvPicPr>
            <a:picLocks noChangeAspect="1"/>
          </p:cNvPicPr>
          <p:nvPr/>
        </p:nvPicPr>
        <p:blipFill rotWithShape="1">
          <a:blip r:embed="rId2"/>
          <a:srcRect l="54461" t="47178" r="24654" b="37635"/>
          <a:stretch/>
        </p:blipFill>
        <p:spPr>
          <a:xfrm>
            <a:off x="7568419" y="1579436"/>
            <a:ext cx="4112661" cy="1041009"/>
          </a:xfrm>
          <a:prstGeom prst="rect">
            <a:avLst/>
          </a:prstGeom>
        </p:spPr>
      </p:pic>
      <p:pic>
        <p:nvPicPr>
          <p:cNvPr id="12" name="תמונה 11">
            <a:extLst>
              <a:ext uri="{FF2B5EF4-FFF2-40B4-BE49-F238E27FC236}">
                <a16:creationId xmlns:a16="http://schemas.microsoft.com/office/drawing/2014/main" id="{ACD34DD5-6489-5CC5-E47E-BECB501FD055}"/>
              </a:ext>
            </a:extLst>
          </p:cNvPr>
          <p:cNvPicPr>
            <a:picLocks noChangeAspect="1"/>
          </p:cNvPicPr>
          <p:nvPr/>
        </p:nvPicPr>
        <p:blipFill rotWithShape="1">
          <a:blip r:embed="rId3"/>
          <a:srcRect l="51115" t="56413" r="25346" b="33325"/>
          <a:stretch/>
        </p:blipFill>
        <p:spPr>
          <a:xfrm>
            <a:off x="7502563" y="3534172"/>
            <a:ext cx="4112661" cy="703384"/>
          </a:xfrm>
          <a:prstGeom prst="rect">
            <a:avLst/>
          </a:prstGeom>
        </p:spPr>
      </p:pic>
      <p:pic>
        <p:nvPicPr>
          <p:cNvPr id="14" name="תמונה 13">
            <a:extLst>
              <a:ext uri="{FF2B5EF4-FFF2-40B4-BE49-F238E27FC236}">
                <a16:creationId xmlns:a16="http://schemas.microsoft.com/office/drawing/2014/main" id="{2479874F-352F-09DB-7434-CAB9D45C1063}"/>
              </a:ext>
            </a:extLst>
          </p:cNvPr>
          <p:cNvPicPr>
            <a:picLocks noChangeAspect="1"/>
          </p:cNvPicPr>
          <p:nvPr/>
        </p:nvPicPr>
        <p:blipFill rotWithShape="1">
          <a:blip r:embed="rId4"/>
          <a:srcRect l="49154" t="44510" r="25693" b="45229"/>
          <a:stretch/>
        </p:blipFill>
        <p:spPr>
          <a:xfrm>
            <a:off x="7502563" y="4955993"/>
            <a:ext cx="4159347" cy="703384"/>
          </a:xfrm>
          <a:prstGeom prst="rect">
            <a:avLst/>
          </a:prstGeom>
        </p:spPr>
      </p:pic>
    </p:spTree>
    <p:extLst>
      <p:ext uri="{BB962C8B-B14F-4D97-AF65-F5344CB8AC3E}">
        <p14:creationId xmlns:p14="http://schemas.microsoft.com/office/powerpoint/2010/main" val="26782895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510920" y="178906"/>
            <a:ext cx="9359911" cy="1400530"/>
          </a:xfrm>
        </p:spPr>
        <p:txBody>
          <a:bodyPr/>
          <a:lstStyle/>
          <a:p>
            <a:pPr algn="r"/>
            <a:r>
              <a:rPr lang="he-IL" sz="3200" b="1" dirty="0"/>
              <a:t>כלים לניתוח טקסט – </a:t>
            </a:r>
            <a:r>
              <a:rPr lang="en-US" sz="3200" b="1" dirty="0"/>
              <a:t>TF-IDF</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576776" y="879171"/>
            <a:ext cx="11230913" cy="1477328"/>
          </a:xfrm>
          <a:prstGeom prst="rect">
            <a:avLst/>
          </a:prstGeom>
          <a:noFill/>
        </p:spPr>
        <p:txBody>
          <a:bodyPr wrap="square" rtlCol="1">
            <a:spAutoFit/>
          </a:bodyPr>
          <a:lstStyle/>
          <a:p>
            <a:r>
              <a:rPr lang="he-IL" dirty="0"/>
              <a:t>המילה </a:t>
            </a:r>
            <a:r>
              <a:rPr lang="en-US" dirty="0"/>
              <a:t>“example”</a:t>
            </a:r>
            <a:r>
              <a:rPr lang="he-IL" dirty="0"/>
              <a:t> מעניינת יותר – היא מופיעה 3 פעמים במסמך השני , אך לא מופיעה כלל במסמך הראשון:</a:t>
            </a:r>
          </a:p>
          <a:p>
            <a:br>
              <a:rPr lang="en-US" dirty="0"/>
            </a:br>
            <a:r>
              <a:rPr lang="he-IL" dirty="0"/>
              <a:t> </a:t>
            </a:r>
          </a:p>
          <a:p>
            <a:endParaRPr lang="he-IL" dirty="0"/>
          </a:p>
          <a:p>
            <a:endParaRPr lang="he-IL" dirty="0"/>
          </a:p>
        </p:txBody>
      </p:sp>
      <p:pic>
        <p:nvPicPr>
          <p:cNvPr id="4" name="תמונה 3">
            <a:extLst>
              <a:ext uri="{FF2B5EF4-FFF2-40B4-BE49-F238E27FC236}">
                <a16:creationId xmlns:a16="http://schemas.microsoft.com/office/drawing/2014/main" id="{52A47B72-0F6C-A57F-673C-BB6C417703F1}"/>
              </a:ext>
            </a:extLst>
          </p:cNvPr>
          <p:cNvPicPr>
            <a:picLocks noChangeAspect="1"/>
          </p:cNvPicPr>
          <p:nvPr/>
        </p:nvPicPr>
        <p:blipFill rotWithShape="1">
          <a:blip r:embed="rId2"/>
          <a:srcRect l="12231" t="47178" r="24192" b="14649"/>
          <a:stretch/>
        </p:blipFill>
        <p:spPr>
          <a:xfrm>
            <a:off x="3929781" y="1419246"/>
            <a:ext cx="7751299" cy="4869011"/>
          </a:xfrm>
          <a:prstGeom prst="rect">
            <a:avLst/>
          </a:prstGeom>
        </p:spPr>
      </p:pic>
    </p:spTree>
    <p:extLst>
      <p:ext uri="{BB962C8B-B14F-4D97-AF65-F5344CB8AC3E}">
        <p14:creationId xmlns:p14="http://schemas.microsoft.com/office/powerpoint/2010/main" val="30518932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136193" y="-513"/>
            <a:ext cx="9359911" cy="1400530"/>
          </a:xfrm>
        </p:spPr>
        <p:txBody>
          <a:bodyPr/>
          <a:lstStyle/>
          <a:p>
            <a:pPr algn="r"/>
            <a:r>
              <a:rPr lang="he-IL" sz="3200" b="1" dirty="0"/>
              <a:t>כלים לניתוח טקסט – </a:t>
            </a:r>
            <a:r>
              <a:rPr lang="en-US" sz="3200" b="1" dirty="0"/>
              <a:t>Hashing-TF</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609395" y="699752"/>
            <a:ext cx="11338972" cy="2862322"/>
          </a:xfrm>
          <a:prstGeom prst="rect">
            <a:avLst/>
          </a:prstGeom>
          <a:noFill/>
        </p:spPr>
        <p:txBody>
          <a:bodyPr wrap="square" rtlCol="1">
            <a:spAutoFit/>
          </a:bodyPr>
          <a:lstStyle/>
          <a:p>
            <a:r>
              <a:rPr lang="he-IL" dirty="0">
                <a:latin typeface="Amasis MT Pro Black" panose="02040A04050005020304" pitchFamily="18" charset="0"/>
              </a:rPr>
              <a:t>זוהי שיטה להמרת אוסף מסמכי טקסט ל-</a:t>
            </a:r>
            <a:r>
              <a:rPr lang="en-US" dirty="0">
                <a:latin typeface="Amasis MT Pro Black" panose="02040A04050005020304" pitchFamily="18" charset="0"/>
              </a:rPr>
              <a:t>vector feature</a:t>
            </a:r>
            <a:r>
              <a:rPr lang="he-IL" dirty="0">
                <a:latin typeface="Amasis MT Pro Black" panose="02040A04050005020304" pitchFamily="18" charset="0"/>
              </a:rPr>
              <a:t> , כאשר כל מילה עוברת גיבוב לאינדקס של מספר שלם בגודל קבוע </a:t>
            </a:r>
            <a:endParaRPr lang="en-US" dirty="0">
              <a:latin typeface="Amasis MT Pro Black" panose="02040A04050005020304" pitchFamily="18" charset="0"/>
            </a:endParaRPr>
          </a:p>
          <a:p>
            <a:r>
              <a:rPr lang="he-IL" dirty="0">
                <a:latin typeface="Amasis MT Pro Black" panose="02040A04050005020304" pitchFamily="18" charset="0"/>
              </a:rPr>
              <a:t>המרה זו נוצרת על ידי פונקציית גיבוב שפועלת על המילים במסמך, והפלט קובע את אינדקס הפיצ’ר.</a:t>
            </a:r>
          </a:p>
          <a:p>
            <a:r>
              <a:rPr lang="he-IL" dirty="0">
                <a:latin typeface="Amasis MT Pro Black" panose="02040A04050005020304" pitchFamily="18" charset="0"/>
              </a:rPr>
              <a:t>היעילות שבה היא בכך שהיא אינה מצריכה תחזוקה של אוצר המילים במילון.</a:t>
            </a:r>
          </a:p>
          <a:p>
            <a:r>
              <a:rPr lang="he-IL" dirty="0">
                <a:latin typeface="Amasis MT Pro Black" panose="02040A04050005020304" pitchFamily="18" charset="0"/>
              </a:rPr>
              <a:t>עם זאת, מכיוון שהוא משתמש בפונקציית </a:t>
            </a:r>
            <a:r>
              <a:rPr lang="en-US" dirty="0">
                <a:latin typeface="Amasis MT Pro Black" panose="02040A04050005020304" pitchFamily="18" charset="0"/>
              </a:rPr>
              <a:t>Hash</a:t>
            </a:r>
            <a:r>
              <a:rPr lang="he-IL" dirty="0">
                <a:latin typeface="Amasis MT Pro Black" panose="02040A04050005020304" pitchFamily="18" charset="0"/>
              </a:rPr>
              <a:t> , ישנה אפשרות להתנגשויות בכך שמילים שונות עשויות למפות לאותו אינדקס. </a:t>
            </a:r>
            <a:br>
              <a:rPr lang="en-US" dirty="0">
                <a:latin typeface="Amasis MT Pro Black" panose="02040A04050005020304" pitchFamily="18" charset="0"/>
              </a:rPr>
            </a:br>
            <a:r>
              <a:rPr lang="he-IL" dirty="0">
                <a:latin typeface="Amasis MT Pro Black" panose="02040A04050005020304" pitchFamily="18" charset="0"/>
              </a:rPr>
              <a:t> הפרמטר שניתן להשתמש בו הוא </a:t>
            </a:r>
            <a:r>
              <a:rPr lang="en-US" dirty="0">
                <a:latin typeface="Amasis MT Pro Black" panose="02040A04050005020304" pitchFamily="18" charset="0"/>
              </a:rPr>
              <a:t>“numFeatures”</a:t>
            </a:r>
            <a:r>
              <a:rPr lang="he-IL" dirty="0">
                <a:latin typeface="Amasis MT Pro Black" panose="02040A04050005020304" pitchFamily="18" charset="0"/>
              </a:rPr>
              <a:t> המגדיר את גודל הווקטור . </a:t>
            </a:r>
          </a:p>
          <a:p>
            <a:r>
              <a:rPr lang="he-IL" dirty="0">
                <a:latin typeface="Amasis MT Pro Black" panose="02040A04050005020304" pitchFamily="18" charset="0"/>
              </a:rPr>
              <a:t>בחירה של גודל קטן מידי עלול לגרום לפונקציית הערבול למפות לאותו אינדקס וליצור התנגשויות, ואילו בחירה גדולה מידי עלול לבזבז זיכרון שלא לצורך. בחירה בגודל המתאים תלויה בגודל הדאטה , מספר המילים הייחודיים במסמכים והאיזון הרצוי בין יעילות הזיכרון לפוטנציאל ההתנגשויות.</a:t>
            </a:r>
          </a:p>
          <a:p>
            <a:endParaRPr lang="he-IL" dirty="0"/>
          </a:p>
          <a:p>
            <a:endParaRPr lang="he-IL" dirty="0"/>
          </a:p>
        </p:txBody>
      </p:sp>
      <p:pic>
        <p:nvPicPr>
          <p:cNvPr id="6" name="תמונה 5">
            <a:extLst>
              <a:ext uri="{FF2B5EF4-FFF2-40B4-BE49-F238E27FC236}">
                <a16:creationId xmlns:a16="http://schemas.microsoft.com/office/drawing/2014/main" id="{84FC53B0-BD4A-9884-52C5-E1D5C81AFF37}"/>
              </a:ext>
            </a:extLst>
          </p:cNvPr>
          <p:cNvPicPr>
            <a:picLocks noChangeAspect="1"/>
          </p:cNvPicPr>
          <p:nvPr/>
        </p:nvPicPr>
        <p:blipFill rotWithShape="1">
          <a:blip r:embed="rId2"/>
          <a:srcRect l="22268" t="31786" r="34809" b="16701"/>
          <a:stretch/>
        </p:blipFill>
        <p:spPr>
          <a:xfrm>
            <a:off x="2785403" y="3049629"/>
            <a:ext cx="9064490" cy="3530991"/>
          </a:xfrm>
          <a:prstGeom prst="rect">
            <a:avLst/>
          </a:prstGeom>
        </p:spPr>
      </p:pic>
    </p:spTree>
    <p:extLst>
      <p:ext uri="{BB962C8B-B14F-4D97-AF65-F5344CB8AC3E}">
        <p14:creationId xmlns:p14="http://schemas.microsoft.com/office/powerpoint/2010/main" val="35323796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540338" y="178906"/>
            <a:ext cx="9359911" cy="1400530"/>
          </a:xfrm>
        </p:spPr>
        <p:txBody>
          <a:bodyPr/>
          <a:lstStyle/>
          <a:p>
            <a:pPr algn="r"/>
            <a:r>
              <a:rPr lang="en-US" sz="3200" b="1" dirty="0"/>
              <a:t>Hyperparameters Tuning</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3" name="תיבת טקסט 2">
            <a:extLst>
              <a:ext uri="{FF2B5EF4-FFF2-40B4-BE49-F238E27FC236}">
                <a16:creationId xmlns:a16="http://schemas.microsoft.com/office/drawing/2014/main" id="{839BDBED-A5DF-41F4-A566-1268BAB02757}"/>
              </a:ext>
            </a:extLst>
          </p:cNvPr>
          <p:cNvSpPr txBox="1"/>
          <p:nvPr/>
        </p:nvSpPr>
        <p:spPr>
          <a:xfrm>
            <a:off x="1351723" y="1074509"/>
            <a:ext cx="10573074" cy="4708981"/>
          </a:xfrm>
          <a:prstGeom prst="rect">
            <a:avLst/>
          </a:prstGeom>
          <a:noFill/>
        </p:spPr>
        <p:txBody>
          <a:bodyPr wrap="square" rtlCol="1">
            <a:spAutoFit/>
          </a:bodyPr>
          <a:lstStyle/>
          <a:p>
            <a:r>
              <a:rPr kumimoji="0" lang="en-US" altLang="he-IL" sz="2400" b="0" i="0" u="none" strike="noStrike" cap="none" normalizeH="0" baseline="0" dirty="0">
                <a:ln>
                  <a:noFill/>
                </a:ln>
                <a:solidFill>
                  <a:srgbClr val="FFC000"/>
                </a:solidFill>
                <a:effectLst/>
                <a:latin typeface="Amasis MT Pro Black" panose="02040A04050005020304" pitchFamily="18" charset="0"/>
                <a:cs typeface="Arial" panose="020B0604020202020204" pitchFamily="34" charset="0"/>
              </a:rPr>
              <a:t>Hyperparameters</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 הם הגדרות תצורה עבור מודל למידת מכונה שנקבעות לפני תהליך האימון ונשארות קבועות במהלך האימון. פרמטרים אלו אינם נלמדים מהנתונים אלא נקבעים לפני אימון המודל. בחירת ערכי היפרפרמטר יכולה להשפיע באופן משמעותי על ביצועי המודל.</a:t>
            </a:r>
            <a:r>
              <a:rPr kumimoji="0" lang="he-IL" altLang="he-IL" sz="2400" b="0" i="0" u="none" strike="noStrike" cap="none" normalizeH="0" baseline="0" dirty="0">
                <a:ln>
                  <a:noFill/>
                </a:ln>
                <a:effectLst/>
                <a:latin typeface="Amasis MT Pro Black" panose="02040A04050005020304" pitchFamily="18" charset="0"/>
              </a:rPr>
              <a:t> </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בלמידת מכונה, כוונון היפרפרמטרים מתייחס לתהליך של מציאת הסט הטוב ביותר של ערכי היפרפרמטרים עבור מודל כדי להשיג ביצועים מיטביים. היפרפרמטרים הם הגדרות תצורה עבור מודל שנקבעות לפני האימון ונשארות קבועות במהלך האימון. דוגמאות :שיעורי למידה, חוזקות רגולציה, עומקי עצים ועוד. התהליך כולל בדרך כלל ניסיון של שילובים שונים של ערכי היפרפרמטרים והערכת ביצועי המודל באמצעות מדד מוגדר מראש, כגון </a:t>
            </a:r>
            <a:r>
              <a:rPr kumimoji="0" lang="he-IL" altLang="he-IL" sz="2400" b="0" i="0" u="none" strike="noStrike" cap="none" normalizeH="0" baseline="0" dirty="0">
                <a:ln>
                  <a:noFill/>
                </a:ln>
                <a:solidFill>
                  <a:srgbClr val="FFC000"/>
                </a:solidFill>
                <a:effectLst/>
                <a:latin typeface="Amasis MT Pro Black" panose="02040A04050005020304" pitchFamily="18" charset="0"/>
                <a:cs typeface="Arial" panose="020B0604020202020204" pitchFamily="34" charset="0"/>
              </a:rPr>
              <a:t>דיוק</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 או </a:t>
            </a:r>
            <a:r>
              <a:rPr kumimoji="0" lang="he-IL" altLang="he-IL" sz="2400" b="0" i="0" u="none" strike="noStrike" cap="none" normalizeH="0" baseline="0" dirty="0">
                <a:ln>
                  <a:noFill/>
                </a:ln>
                <a:solidFill>
                  <a:srgbClr val="FFC000"/>
                </a:solidFill>
                <a:effectLst/>
                <a:latin typeface="Amasis MT Pro Black" panose="02040A04050005020304" pitchFamily="18" charset="0"/>
                <a:cs typeface="Arial" panose="020B0604020202020204" pitchFamily="34" charset="0"/>
              </a:rPr>
              <a:t>ציון</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 </a:t>
            </a:r>
            <a:r>
              <a:rPr kumimoji="0" lang="en-US" altLang="he-IL" sz="2400" b="0" i="0" u="none" strike="noStrike" cap="none" normalizeH="0" baseline="0" dirty="0">
                <a:ln>
                  <a:noFill/>
                </a:ln>
                <a:solidFill>
                  <a:srgbClr val="FFC000"/>
                </a:solidFill>
                <a:effectLst/>
                <a:latin typeface="Amasis MT Pro Black" panose="02040A04050005020304" pitchFamily="18" charset="0"/>
                <a:cs typeface="Arial" panose="020B0604020202020204" pitchFamily="34" charset="0"/>
              </a:rPr>
              <a:t>F1</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 טכניקות כמו </a:t>
            </a:r>
            <a:r>
              <a:rPr kumimoji="0" lang="en-US" altLang="he-IL" sz="2400" b="0" i="0" u="none" strike="noStrike" cap="none" normalizeH="0" baseline="0" dirty="0">
                <a:ln>
                  <a:noFill/>
                </a:ln>
                <a:solidFill>
                  <a:srgbClr val="FFC000"/>
                </a:solidFill>
                <a:effectLst/>
                <a:latin typeface="Amasis MT Pro Black" panose="02040A04050005020304" pitchFamily="18" charset="0"/>
                <a:cs typeface="Arial" panose="020B0604020202020204" pitchFamily="34" charset="0"/>
              </a:rPr>
              <a:t>G</a:t>
            </a:r>
            <a:r>
              <a:rPr lang="en-US" altLang="he-IL" sz="2400" dirty="0">
                <a:solidFill>
                  <a:srgbClr val="FFC000"/>
                </a:solidFill>
                <a:latin typeface="Amasis MT Pro Black" panose="02040A04050005020304" pitchFamily="18" charset="0"/>
                <a:cs typeface="Arial" panose="020B0604020202020204" pitchFamily="34" charset="0"/>
              </a:rPr>
              <a:t>ridSearch</a:t>
            </a:r>
            <a:r>
              <a:rPr lang="he-IL" altLang="he-IL" sz="2400" dirty="0">
                <a:latin typeface="Amasis MT Pro Black" panose="02040A04050005020304" pitchFamily="18" charset="0"/>
                <a:cs typeface="Arial" panose="020B0604020202020204" pitchFamily="34" charset="0"/>
              </a:rPr>
              <a:t> או </a:t>
            </a:r>
            <a:r>
              <a:rPr lang="en-US" altLang="he-IL" sz="2400" dirty="0">
                <a:solidFill>
                  <a:srgbClr val="FFC000"/>
                </a:solidFill>
                <a:latin typeface="Amasis MT Pro Black" panose="02040A04050005020304" pitchFamily="18" charset="0"/>
                <a:cs typeface="Arial" panose="020B0604020202020204" pitchFamily="34" charset="0"/>
              </a:rPr>
              <a:t>RandomSearch</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 משמשות בדרך כלל לכוונון היפרפרמטרים.</a:t>
            </a:r>
            <a:r>
              <a:rPr kumimoji="0" lang="he-IL" altLang="he-IL" sz="2400" b="0" i="0" u="none" strike="noStrike" cap="none" normalizeH="0" baseline="0" dirty="0">
                <a:ln>
                  <a:noFill/>
                </a:ln>
                <a:effectLst/>
                <a:latin typeface="Amasis MT Pro Black" panose="02040A04050005020304" pitchFamily="18" charset="0"/>
              </a:rPr>
              <a:t> </a:t>
            </a:r>
          </a:p>
          <a:p>
            <a:endParaRPr kumimoji="0" lang="he-IL" altLang="he-IL" sz="2400" b="0" i="0" u="none" strike="noStrike" cap="none" normalizeH="0" baseline="0" dirty="0">
              <a:ln>
                <a:noFill/>
              </a:ln>
              <a:effectLst/>
              <a:latin typeface="Amasis MT Pro Black" panose="02040A04050005020304" pitchFamily="18" charset="0"/>
            </a:endParaRPr>
          </a:p>
          <a:p>
            <a:endParaRPr lang="he-IL" dirty="0"/>
          </a:p>
          <a:p>
            <a:endParaRPr lang="he-IL" dirty="0"/>
          </a:p>
        </p:txBody>
      </p:sp>
    </p:spTree>
    <p:extLst>
      <p:ext uri="{BB962C8B-B14F-4D97-AF65-F5344CB8AC3E}">
        <p14:creationId xmlns:p14="http://schemas.microsoft.com/office/powerpoint/2010/main" val="17398857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540338" y="178906"/>
            <a:ext cx="9359911" cy="1400530"/>
          </a:xfrm>
        </p:spPr>
        <p:txBody>
          <a:bodyPr/>
          <a:lstStyle/>
          <a:p>
            <a:pPr algn="r"/>
            <a:r>
              <a:rPr lang="en-US" sz="3200" b="1" dirty="0"/>
              <a:t>GridSearch VS RandomSearch</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graphicFrame>
        <p:nvGraphicFramePr>
          <p:cNvPr id="4" name="טבלה 3">
            <a:extLst>
              <a:ext uri="{FF2B5EF4-FFF2-40B4-BE49-F238E27FC236}">
                <a16:creationId xmlns:a16="http://schemas.microsoft.com/office/drawing/2014/main" id="{E870BFA7-33ED-7AE2-A315-CD3CA4ACBBD3}"/>
              </a:ext>
            </a:extLst>
          </p:cNvPr>
          <p:cNvGraphicFramePr>
            <a:graphicFrameLocks noGrp="1"/>
          </p:cNvGraphicFramePr>
          <p:nvPr>
            <p:extLst>
              <p:ext uri="{D42A27DB-BD31-4B8C-83A1-F6EECF244321}">
                <p14:modId xmlns:p14="http://schemas.microsoft.com/office/powerpoint/2010/main" val="87275203"/>
              </p:ext>
            </p:extLst>
          </p:nvPr>
        </p:nvGraphicFramePr>
        <p:xfrm>
          <a:off x="3679690" y="879171"/>
          <a:ext cx="8127999" cy="5636805"/>
        </p:xfrm>
        <a:graphic>
          <a:graphicData uri="http://schemas.openxmlformats.org/drawingml/2006/table">
            <a:tbl>
              <a:tblPr rtl="1" firstRow="1" bandRow="1">
                <a:tableStyleId>{5C22544A-7EE6-4342-B048-85BDC9FD1C3A}</a:tableStyleId>
              </a:tblPr>
              <a:tblGrid>
                <a:gridCol w="2709333">
                  <a:extLst>
                    <a:ext uri="{9D8B030D-6E8A-4147-A177-3AD203B41FA5}">
                      <a16:colId xmlns:a16="http://schemas.microsoft.com/office/drawing/2014/main" val="1246907756"/>
                    </a:ext>
                  </a:extLst>
                </a:gridCol>
                <a:gridCol w="2709333">
                  <a:extLst>
                    <a:ext uri="{9D8B030D-6E8A-4147-A177-3AD203B41FA5}">
                      <a16:colId xmlns:a16="http://schemas.microsoft.com/office/drawing/2014/main" val="2260139031"/>
                    </a:ext>
                  </a:extLst>
                </a:gridCol>
                <a:gridCol w="2709333">
                  <a:extLst>
                    <a:ext uri="{9D8B030D-6E8A-4147-A177-3AD203B41FA5}">
                      <a16:colId xmlns:a16="http://schemas.microsoft.com/office/drawing/2014/main" val="3814895740"/>
                    </a:ext>
                  </a:extLst>
                </a:gridCol>
              </a:tblGrid>
              <a:tr h="516165">
                <a:tc>
                  <a:txBody>
                    <a:bodyPr/>
                    <a:lstStyle/>
                    <a:p>
                      <a:pPr rtl="1"/>
                      <a:r>
                        <a:rPr lang="he-IL" dirty="0"/>
                        <a:t>קריטריון</a:t>
                      </a:r>
                    </a:p>
                  </a:txBody>
                  <a:tcPr/>
                </a:tc>
                <a:tc>
                  <a:txBody>
                    <a:bodyPr/>
                    <a:lstStyle/>
                    <a:p>
                      <a:pPr rtl="1"/>
                      <a:r>
                        <a:rPr lang="en-US" dirty="0"/>
                        <a:t>RandomSearch</a:t>
                      </a:r>
                      <a:endParaRPr lang="he-IL" dirty="0"/>
                    </a:p>
                  </a:txBody>
                  <a:tcPr/>
                </a:tc>
                <a:tc>
                  <a:txBody>
                    <a:bodyPr/>
                    <a:lstStyle/>
                    <a:p>
                      <a:pPr rtl="1"/>
                      <a:r>
                        <a:rPr lang="en-US" dirty="0"/>
                        <a:t>GridSearch</a:t>
                      </a:r>
                      <a:endParaRPr lang="he-IL" dirty="0"/>
                    </a:p>
                  </a:txBody>
                  <a:tcPr/>
                </a:tc>
                <a:extLst>
                  <a:ext uri="{0D108BD9-81ED-4DB2-BD59-A6C34878D82A}">
                    <a16:rowId xmlns:a16="http://schemas.microsoft.com/office/drawing/2014/main" val="984970775"/>
                  </a:ext>
                </a:extLst>
              </a:tr>
              <a:tr h="516165">
                <a:tc>
                  <a:txBody>
                    <a:bodyPr/>
                    <a:lstStyle/>
                    <a:p>
                      <a:pPr rtl="1"/>
                      <a:r>
                        <a:rPr lang="he-IL" b="1" dirty="0"/>
                        <a:t>גישה</a:t>
                      </a:r>
                    </a:p>
                  </a:txBody>
                  <a:tcPr/>
                </a:tc>
                <a:tc>
                  <a:txBody>
                    <a:bodyPr/>
                    <a:lstStyle/>
                    <a:p>
                      <a:pPr rtl="1"/>
                      <a:r>
                        <a:rPr lang="he-IL" dirty="0"/>
                        <a:t>סטוכטי: דוגם באופן אקראי שילובים מהטווחים שצוינו</a:t>
                      </a:r>
                    </a:p>
                  </a:txBody>
                  <a:tcPr/>
                </a:tc>
                <a:tc>
                  <a:txBody>
                    <a:bodyPr/>
                    <a:lstStyle/>
                    <a:p>
                      <a:pPr rtl="1"/>
                      <a:r>
                        <a:rPr lang="he-IL" dirty="0"/>
                        <a:t>דטרמיניסטי : בוחן באופן שיטתי את כל השילובים ברשת החיפוש שצוינה</a:t>
                      </a:r>
                    </a:p>
                  </a:txBody>
                  <a:tcPr/>
                </a:tc>
                <a:extLst>
                  <a:ext uri="{0D108BD9-81ED-4DB2-BD59-A6C34878D82A}">
                    <a16:rowId xmlns:a16="http://schemas.microsoft.com/office/drawing/2014/main" val="4030805362"/>
                  </a:ext>
                </a:extLst>
              </a:tr>
              <a:tr h="516165">
                <a:tc>
                  <a:txBody>
                    <a:bodyPr/>
                    <a:lstStyle/>
                    <a:p>
                      <a:pPr rtl="1"/>
                      <a:r>
                        <a:rPr lang="he-IL" b="1" dirty="0"/>
                        <a:t>מספר הערכות</a:t>
                      </a:r>
                    </a:p>
                  </a:txBody>
                  <a:tcPr/>
                </a:tc>
                <a:tc>
                  <a:txBody>
                    <a:bodyPr/>
                    <a:lstStyle/>
                    <a:p>
                      <a:pPr rtl="1"/>
                      <a:r>
                        <a:rPr lang="he-IL" dirty="0"/>
                        <a:t>דגימת משנה: מעריך קבוצת משנה של שילובים שנבחרו באקראי</a:t>
                      </a:r>
                    </a:p>
                  </a:txBody>
                  <a:tcPr/>
                </a:tc>
                <a:tc>
                  <a:txBody>
                    <a:bodyPr/>
                    <a:lstStyle/>
                    <a:p>
                      <a:pPr rtl="1"/>
                      <a:r>
                        <a:rPr lang="he-IL" dirty="0"/>
                        <a:t>ממצה: מעריך את כל השילובים ברשת החיפוש</a:t>
                      </a:r>
                    </a:p>
                  </a:txBody>
                  <a:tcPr/>
                </a:tc>
                <a:extLst>
                  <a:ext uri="{0D108BD9-81ED-4DB2-BD59-A6C34878D82A}">
                    <a16:rowId xmlns:a16="http://schemas.microsoft.com/office/drawing/2014/main" val="521703671"/>
                  </a:ext>
                </a:extLst>
              </a:tr>
              <a:tr h="516165">
                <a:tc>
                  <a:txBody>
                    <a:bodyPr/>
                    <a:lstStyle/>
                    <a:p>
                      <a:pPr rtl="1"/>
                      <a:r>
                        <a:rPr lang="en-US" sz="1800" b="1" i="0" kern="1200" dirty="0">
                          <a:solidFill>
                            <a:schemeClr val="dk1"/>
                          </a:solidFill>
                          <a:effectLst/>
                          <a:latin typeface="+mn-lt"/>
                          <a:ea typeface="+mn-ea"/>
                          <a:cs typeface="+mn-cs"/>
                        </a:rPr>
                        <a:t>Hyperparameter Space</a:t>
                      </a:r>
                      <a:endParaRPr lang="he-IL" b="1" dirty="0"/>
                    </a:p>
                  </a:txBody>
                  <a:tcPr/>
                </a:tc>
                <a:tc>
                  <a:txBody>
                    <a:bodyPr/>
                    <a:lstStyle/>
                    <a:p>
                      <a:pPr rtl="1"/>
                      <a:r>
                        <a:rPr lang="he-IL" dirty="0"/>
                        <a:t>חקירה רחבה: דגימה אקראית של ערכים שעלולה לכסות שטח גדול יותר בחיפוש האקראי שבטווח</a:t>
                      </a:r>
                    </a:p>
                  </a:txBody>
                  <a:tcPr/>
                </a:tc>
                <a:tc>
                  <a:txBody>
                    <a:bodyPr/>
                    <a:lstStyle/>
                    <a:p>
                      <a:pPr rtl="1"/>
                      <a:r>
                        <a:rPr lang="he-IL" dirty="0"/>
                        <a:t>חקר מוגבל: עלול לפספס ערכים טובים שלא צוינו ברשת החיפוש</a:t>
                      </a:r>
                    </a:p>
                  </a:txBody>
                  <a:tcPr/>
                </a:tc>
                <a:extLst>
                  <a:ext uri="{0D108BD9-81ED-4DB2-BD59-A6C34878D82A}">
                    <a16:rowId xmlns:a16="http://schemas.microsoft.com/office/drawing/2014/main" val="1947661134"/>
                  </a:ext>
                </a:extLst>
              </a:tr>
              <a:tr h="516165">
                <a:tc>
                  <a:txBody>
                    <a:bodyPr/>
                    <a:lstStyle/>
                    <a:p>
                      <a:pPr rtl="1"/>
                      <a:r>
                        <a:rPr lang="he-IL" b="1" dirty="0"/>
                        <a:t>עלות חישובית </a:t>
                      </a:r>
                    </a:p>
                  </a:txBody>
                  <a:tcPr/>
                </a:tc>
                <a:tc>
                  <a:txBody>
                    <a:bodyPr/>
                    <a:lstStyle/>
                    <a:p>
                      <a:pPr rtl="1"/>
                      <a:r>
                        <a:rPr lang="he-IL" dirty="0"/>
                        <a:t>עלות פוטנציאלית נמוכה יותר: יכול להיות יעיל יותר עבור מרווחים גדולים </a:t>
                      </a:r>
                    </a:p>
                  </a:txBody>
                  <a:tcPr/>
                </a:tc>
                <a:tc>
                  <a:txBody>
                    <a:bodyPr/>
                    <a:lstStyle/>
                    <a:p>
                      <a:pPr rtl="1"/>
                      <a:r>
                        <a:rPr lang="he-IL" dirty="0"/>
                        <a:t>עלות גבוהה יותר: יקר מבחינה חישובית, במיוחד במרווחי היפרפרמטרים גדולים</a:t>
                      </a:r>
                    </a:p>
                  </a:txBody>
                  <a:tcPr/>
                </a:tc>
                <a:extLst>
                  <a:ext uri="{0D108BD9-81ED-4DB2-BD59-A6C34878D82A}">
                    <a16:rowId xmlns:a16="http://schemas.microsoft.com/office/drawing/2014/main" val="1659051245"/>
                  </a:ext>
                </a:extLst>
              </a:tr>
              <a:tr h="516165">
                <a:tc>
                  <a:txBody>
                    <a:bodyPr/>
                    <a:lstStyle/>
                    <a:p>
                      <a:pPr rtl="1"/>
                      <a:r>
                        <a:rPr lang="he-IL" b="1" dirty="0"/>
                        <a:t>מקרה שימוש </a:t>
                      </a:r>
                    </a:p>
                  </a:txBody>
                  <a:tcPr/>
                </a:tc>
                <a:tc>
                  <a:txBody>
                    <a:bodyPr/>
                    <a:lstStyle/>
                    <a:p>
                      <a:pPr rtl="1"/>
                      <a:r>
                        <a:rPr lang="he-IL" dirty="0"/>
                        <a:t>מתאים לערכי היפרפרמטרים במרווחים גדולים יותר שבהם חיפוש ממצה אינו פרקטי </a:t>
                      </a:r>
                    </a:p>
                  </a:txBody>
                  <a:tcPr/>
                </a:tc>
                <a:tc>
                  <a:txBody>
                    <a:bodyPr/>
                    <a:lstStyle/>
                    <a:p>
                      <a:pPr rtl="1"/>
                      <a:r>
                        <a:rPr lang="he-IL" dirty="0"/>
                        <a:t>מתאים לערכי היפרפרמטרים במרווחים קטנים יותר</a:t>
                      </a:r>
                    </a:p>
                  </a:txBody>
                  <a:tcPr/>
                </a:tc>
                <a:extLst>
                  <a:ext uri="{0D108BD9-81ED-4DB2-BD59-A6C34878D82A}">
                    <a16:rowId xmlns:a16="http://schemas.microsoft.com/office/drawing/2014/main" val="3761626148"/>
                  </a:ext>
                </a:extLst>
              </a:tr>
            </a:tbl>
          </a:graphicData>
        </a:graphic>
      </p:graphicFrame>
    </p:spTree>
    <p:extLst>
      <p:ext uri="{BB962C8B-B14F-4D97-AF65-F5344CB8AC3E}">
        <p14:creationId xmlns:p14="http://schemas.microsoft.com/office/powerpoint/2010/main" val="38454063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778066" y="240167"/>
            <a:ext cx="9359911" cy="1400530"/>
          </a:xfrm>
        </p:spPr>
        <p:txBody>
          <a:bodyPr/>
          <a:lstStyle/>
          <a:p>
            <a:pPr algn="r"/>
            <a:r>
              <a:rPr lang="en-US" sz="3200" b="1" dirty="0"/>
              <a:t>CrossValidator</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7" name="תיבת טקסט 6">
            <a:extLst>
              <a:ext uri="{FF2B5EF4-FFF2-40B4-BE49-F238E27FC236}">
                <a16:creationId xmlns:a16="http://schemas.microsoft.com/office/drawing/2014/main" id="{8BBB3C90-0881-0583-2565-297643B7319E}"/>
              </a:ext>
            </a:extLst>
          </p:cNvPr>
          <p:cNvSpPr txBox="1"/>
          <p:nvPr/>
        </p:nvSpPr>
        <p:spPr>
          <a:xfrm>
            <a:off x="886265" y="940432"/>
            <a:ext cx="11025280" cy="3785652"/>
          </a:xfrm>
          <a:prstGeom prst="rect">
            <a:avLst/>
          </a:prstGeom>
          <a:noFill/>
        </p:spPr>
        <p:txBody>
          <a:bodyPr wrap="square" rtlCol="1">
            <a:spAutoFit/>
          </a:bodyPr>
          <a:lstStyle/>
          <a:p>
            <a:r>
              <a:rPr kumimoji="0" lang="he-IL" altLang="he-IL" sz="2400" b="0" i="0" u="none" strike="noStrike" cap="none" normalizeH="0" baseline="0" dirty="0">
                <a:ln>
                  <a:noFill/>
                </a:ln>
                <a:solidFill>
                  <a:srgbClr val="FFC000"/>
                </a:solidFill>
                <a:effectLst/>
                <a:latin typeface="Amasis MT Pro Black" panose="02040A04050005020304" pitchFamily="18" charset="0"/>
              </a:rPr>
              <a:t>CrossValidator</a:t>
            </a:r>
            <a:r>
              <a:rPr kumimoji="0" lang="he-IL" altLang="he-IL" sz="2400" b="0" i="0" u="none" strike="noStrike" cap="none" normalizeH="0" baseline="0" dirty="0">
                <a:ln>
                  <a:noFill/>
                </a:ln>
                <a:effectLst/>
                <a:latin typeface="Amasis MT Pro Black" panose="02040A04050005020304" pitchFamily="18" charset="0"/>
              </a:rPr>
              <a:t> </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היא טכניקה לכוונון היפרפרמטרים הכוללת חלוקת מערך הנתונים ל-</a:t>
            </a:r>
            <a:r>
              <a:rPr kumimoji="0" lang="en-US" altLang="he-IL" sz="2400" b="0" i="0" u="none" strike="noStrike" cap="none" normalizeH="0" baseline="0" dirty="0">
                <a:ln>
                  <a:noFill/>
                </a:ln>
                <a:effectLst/>
                <a:latin typeface="Amasis MT Pro Black" panose="02040A04050005020304" pitchFamily="18" charset="0"/>
                <a:cs typeface="Arial" panose="020B0604020202020204" pitchFamily="34" charset="0"/>
              </a:rPr>
              <a:t>K</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 קפלים </a:t>
            </a:r>
            <a:r>
              <a:rPr kumimoji="0" lang="en-US" altLang="he-IL" sz="2400" b="0" i="0" u="none" strike="noStrike" cap="none" normalizeH="0" baseline="0" dirty="0">
                <a:ln>
                  <a:noFill/>
                </a:ln>
                <a:effectLst/>
                <a:latin typeface="Amasis MT Pro Black" panose="02040A04050005020304" pitchFamily="18" charset="0"/>
                <a:cs typeface="Arial" panose="020B0604020202020204" pitchFamily="34" charset="0"/>
              </a:rPr>
              <a:t>(</a:t>
            </a:r>
            <a:r>
              <a:rPr kumimoji="0" lang="en-US" altLang="he-IL" sz="2400" b="0" i="0" u="none" strike="noStrike" cap="none" normalizeH="0" baseline="0" dirty="0">
                <a:ln>
                  <a:noFill/>
                </a:ln>
                <a:solidFill>
                  <a:srgbClr val="FFC000"/>
                </a:solidFill>
                <a:effectLst/>
                <a:latin typeface="Amasis MT Pro Black" panose="02040A04050005020304" pitchFamily="18" charset="0"/>
                <a:cs typeface="Arial" panose="020B0604020202020204" pitchFamily="34" charset="0"/>
              </a:rPr>
              <a:t>folds</a:t>
            </a:r>
            <a:r>
              <a:rPr kumimoji="0" lang="en-US" altLang="he-IL" sz="2400" b="0" i="0" u="none" strike="noStrike" cap="none" normalizeH="0" baseline="0" dirty="0">
                <a:ln>
                  <a:noFill/>
                </a:ln>
                <a:effectLst/>
                <a:latin typeface="Amasis MT Pro Black" panose="02040A04050005020304" pitchFamily="18" charset="0"/>
                <a:cs typeface="Arial" panose="020B0604020202020204" pitchFamily="34" charset="0"/>
              </a:rPr>
              <a:t>)</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 . הוא מאמן ומעריך את המודל על תת-קבוצות שונות של הנתונים, מה שמאפשר הערכה חזקה יותר של ביצועי המודל. כלומר במקום לבצע באופן ידני כוונון היפרפרמטרים , </a:t>
            </a:r>
            <a:r>
              <a:rPr kumimoji="0" lang="en-US" altLang="he-IL" sz="2400" b="0" i="0" u="none" strike="noStrike" cap="none" normalizeH="0" baseline="0" dirty="0">
                <a:ln>
                  <a:noFill/>
                </a:ln>
                <a:effectLst/>
                <a:latin typeface="Amasis MT Pro Black" panose="02040A04050005020304" pitchFamily="18" charset="0"/>
                <a:cs typeface="Arial" panose="020B0604020202020204" pitchFamily="34" charset="0"/>
              </a:rPr>
              <a:t>crossValidator</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 מחשב באופן אוטומטי על ידי איטרציות סטים של היפרפרמטרים שנקבעו מראש ומחזיר את המודל עם הביצועים הטובים ביותר.</a:t>
            </a:r>
          </a:p>
          <a:p>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התהליך כולל: פיצול מערך הנתונים לאימון ואימות .אימון המודל על סט האימון עם קבוצה מסוימת של ערכי היפרפרמטרים. הערכת המודל על סט האימות. חזרה על התהליך עם קיפולים שונים ושילובי היפרפרמטרים. ערכי ההיפרפרמטר הסופיים נבחרים על סמך הביצועים הממוצעים בכל הקיפולים. </a:t>
            </a:r>
            <a:r>
              <a:rPr kumimoji="0" lang="en-US" altLang="he-IL" sz="2400" b="0" i="0" u="none" strike="noStrike" cap="none" normalizeH="0" baseline="0" dirty="0">
                <a:ln>
                  <a:noFill/>
                </a:ln>
                <a:effectLst/>
                <a:latin typeface="Amasis MT Pro Black" panose="02040A04050005020304" pitchFamily="18" charset="0"/>
                <a:cs typeface="Arial" panose="020B0604020202020204" pitchFamily="34" charset="0"/>
              </a:rPr>
              <a:t>CrossValidator</a:t>
            </a:r>
            <a:r>
              <a:rPr lang="he-IL" altLang="he-IL" sz="2400" dirty="0">
                <a:latin typeface="Amasis MT Pro Black" panose="02040A04050005020304" pitchFamily="18" charset="0"/>
                <a:cs typeface="Arial" panose="020B0604020202020204" pitchFamily="34" charset="0"/>
              </a:rPr>
              <a:t> </a:t>
            </a:r>
            <a:r>
              <a:rPr kumimoji="0" lang="he-IL" altLang="he-IL" sz="2400" b="0" i="0" u="none" strike="noStrike" cap="none" normalizeH="0" baseline="0" dirty="0">
                <a:ln>
                  <a:noFill/>
                </a:ln>
                <a:effectLst/>
                <a:latin typeface="Amasis MT Pro Black" panose="02040A04050005020304" pitchFamily="18" charset="0"/>
                <a:cs typeface="Arial" panose="020B0604020202020204" pitchFamily="34" charset="0"/>
              </a:rPr>
              <a:t>עוזר להבטיח שביצועי המודל יהיו עקביים בין תתי קבוצות שונות של הנתונים. </a:t>
            </a:r>
            <a:r>
              <a:rPr lang="en-US" altLang="he-IL" sz="2400" dirty="0">
                <a:latin typeface="Amasis MT Pro Black" panose="02040A04050005020304" pitchFamily="18" charset="0"/>
                <a:cs typeface="Arial" panose="020B0604020202020204" pitchFamily="34" charset="0"/>
              </a:rPr>
              <a:t>crossValidator</a:t>
            </a:r>
            <a:r>
              <a:rPr lang="he-IL" altLang="he-IL" sz="2400" dirty="0">
                <a:latin typeface="Amasis MT Pro Black" panose="02040A04050005020304" pitchFamily="18" charset="0"/>
                <a:cs typeface="Arial" panose="020B0604020202020204" pitchFamily="34" charset="0"/>
              </a:rPr>
              <a:t> מונע גם את הסיכון של </a:t>
            </a:r>
            <a:r>
              <a:rPr lang="en-US" altLang="he-IL" sz="2400" dirty="0">
                <a:latin typeface="Amasis MT Pro Black" panose="02040A04050005020304" pitchFamily="18" charset="0"/>
                <a:cs typeface="Arial" panose="020B0604020202020204" pitchFamily="34" charset="0"/>
              </a:rPr>
              <a:t>overfit</a:t>
            </a:r>
            <a:r>
              <a:rPr lang="he-IL" altLang="he-IL" sz="2400" dirty="0">
                <a:latin typeface="Amasis MT Pro Black" panose="02040A04050005020304" pitchFamily="18" charset="0"/>
                <a:cs typeface="Arial" panose="020B0604020202020204" pitchFamily="34" charset="0"/>
              </a:rPr>
              <a:t> .</a:t>
            </a:r>
            <a:endParaRPr lang="he-IL" dirty="0"/>
          </a:p>
        </p:txBody>
      </p:sp>
    </p:spTree>
    <p:extLst>
      <p:ext uri="{BB962C8B-B14F-4D97-AF65-F5344CB8AC3E}">
        <p14:creationId xmlns:p14="http://schemas.microsoft.com/office/powerpoint/2010/main" val="20521999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341415" y="352709"/>
            <a:ext cx="9359911" cy="1400530"/>
          </a:xfrm>
        </p:spPr>
        <p:txBody>
          <a:bodyPr/>
          <a:lstStyle/>
          <a:p>
            <a:pPr algn="r"/>
            <a:r>
              <a:rPr lang="en-US" sz="3200" b="1" dirty="0"/>
              <a:t>CrossValidator</a:t>
            </a:r>
            <a:r>
              <a:rPr lang="he-IL" sz="3200" b="1" dirty="0"/>
              <a:t> - פרמטרים</a:t>
            </a:r>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7" name="תיבת טקסט 6">
            <a:extLst>
              <a:ext uri="{FF2B5EF4-FFF2-40B4-BE49-F238E27FC236}">
                <a16:creationId xmlns:a16="http://schemas.microsoft.com/office/drawing/2014/main" id="{8BBB3C90-0881-0583-2565-297643B7319E}"/>
              </a:ext>
            </a:extLst>
          </p:cNvPr>
          <p:cNvSpPr txBox="1"/>
          <p:nvPr/>
        </p:nvSpPr>
        <p:spPr>
          <a:xfrm>
            <a:off x="1234615" y="879171"/>
            <a:ext cx="10573074" cy="6186309"/>
          </a:xfrm>
          <a:prstGeom prst="rect">
            <a:avLst/>
          </a:prstGeom>
          <a:noFill/>
        </p:spPr>
        <p:txBody>
          <a:bodyPr wrap="square" rtlCol="1">
            <a:spAutoFit/>
          </a:bodyPr>
          <a:lstStyle/>
          <a:p>
            <a:endParaRPr kumimoji="0" lang="he-IL" altLang="he-IL" sz="2400" b="0" i="0" u="none" strike="noStrike" cap="none" normalizeH="0" baseline="0" dirty="0">
              <a:ln>
                <a:noFill/>
              </a:ln>
              <a:solidFill>
                <a:srgbClr val="FFC000"/>
              </a:solidFill>
              <a:effectLst/>
              <a:latin typeface="Amasis MT Pro Black" panose="02040A04050005020304" pitchFamily="18" charset="0"/>
            </a:endParaRPr>
          </a:p>
          <a:p>
            <a:endParaRPr lang="en-US" sz="2400" dirty="0">
              <a:solidFill>
                <a:srgbClr val="FFC000"/>
              </a:solidFill>
              <a:latin typeface="Amasis MT Pro Black" panose="02040A04050005020304" pitchFamily="18" charset="0"/>
            </a:endParaRPr>
          </a:p>
          <a:p>
            <a:pPr marL="342900" indent="-342900">
              <a:buFont typeface="Wingdings" panose="05000000000000000000" pitchFamily="2" charset="2"/>
              <a:buChar char="q"/>
            </a:pPr>
            <a:r>
              <a:rPr lang="en-US" sz="2000" dirty="0">
                <a:solidFill>
                  <a:srgbClr val="FFC000"/>
                </a:solidFill>
                <a:latin typeface="Amasis MT Pro Black" panose="02040A04050005020304" pitchFamily="18" charset="0"/>
              </a:rPr>
              <a:t>Estimator</a:t>
            </a:r>
            <a:r>
              <a:rPr lang="he-IL" sz="2000" dirty="0">
                <a:solidFill>
                  <a:srgbClr val="FFC000"/>
                </a:solidFill>
                <a:latin typeface="Amasis MT Pro Black" panose="02040A04050005020304" pitchFamily="18" charset="0"/>
              </a:rPr>
              <a:t> – </a:t>
            </a:r>
            <a:r>
              <a:rPr lang="he-IL" sz="2000" dirty="0">
                <a:latin typeface="Amasis MT Pro Black" panose="02040A04050005020304" pitchFamily="18" charset="0"/>
              </a:rPr>
              <a:t>מקבל את מודל למידת המכונה או ה-</a:t>
            </a:r>
            <a:r>
              <a:rPr lang="en-US" sz="2000" dirty="0">
                <a:latin typeface="Amasis MT Pro Black" panose="02040A04050005020304" pitchFamily="18" charset="0"/>
              </a:rPr>
              <a:t>pipeline</a:t>
            </a:r>
            <a:r>
              <a:rPr lang="he-IL" sz="2000" dirty="0">
                <a:latin typeface="Amasis MT Pro Black" panose="02040A04050005020304" pitchFamily="18" charset="0"/>
              </a:rPr>
              <a:t> שבתוכו קיים המודל.</a:t>
            </a:r>
          </a:p>
          <a:p>
            <a:endParaRPr lang="he-IL" sz="2000" dirty="0">
              <a:latin typeface="Amasis MT Pro Black" panose="02040A04050005020304" pitchFamily="18" charset="0"/>
            </a:endParaRPr>
          </a:p>
          <a:p>
            <a:pPr marL="342900" indent="-342900">
              <a:buFont typeface="Wingdings" panose="05000000000000000000" pitchFamily="2" charset="2"/>
              <a:buChar char="q"/>
            </a:pPr>
            <a:r>
              <a:rPr lang="en-US" sz="2000" dirty="0">
                <a:solidFill>
                  <a:srgbClr val="FFC000"/>
                </a:solidFill>
                <a:latin typeface="Amasis MT Pro Black" panose="02040A04050005020304" pitchFamily="18" charset="0"/>
              </a:rPr>
              <a:t>EstimatorParamMaps</a:t>
            </a:r>
            <a:r>
              <a:rPr lang="he-IL" sz="2000" dirty="0">
                <a:solidFill>
                  <a:srgbClr val="FFC000"/>
                </a:solidFill>
                <a:latin typeface="Amasis MT Pro Black" panose="02040A04050005020304" pitchFamily="18" charset="0"/>
              </a:rPr>
              <a:t>- </a:t>
            </a:r>
            <a:r>
              <a:rPr lang="he-IL" sz="2000" dirty="0">
                <a:latin typeface="Amasis MT Pro Black" panose="02040A04050005020304" pitchFamily="18" charset="0"/>
              </a:rPr>
              <a:t>מקבל רשימה של מפות , זה למעשה ה-</a:t>
            </a:r>
            <a:r>
              <a:rPr lang="en-US" sz="2000" dirty="0">
                <a:latin typeface="Amasis MT Pro Black" panose="02040A04050005020304" pitchFamily="18" charset="0"/>
              </a:rPr>
              <a:t>gridSearch</a:t>
            </a:r>
            <a:r>
              <a:rPr lang="he-IL" sz="2000" dirty="0">
                <a:latin typeface="Amasis MT Pro Black" panose="02040A04050005020304" pitchFamily="18" charset="0"/>
              </a:rPr>
              <a:t> או ה-</a:t>
            </a:r>
            <a:r>
              <a:rPr lang="en-US" sz="2000" dirty="0">
                <a:latin typeface="Amasis MT Pro Black" panose="02040A04050005020304" pitchFamily="18" charset="0"/>
              </a:rPr>
              <a:t>randomSearch</a:t>
            </a:r>
            <a:r>
              <a:rPr lang="he-IL" sz="2000" dirty="0">
                <a:latin typeface="Amasis MT Pro Black" panose="02040A04050005020304" pitchFamily="18" charset="0"/>
              </a:rPr>
              <a:t> . ה-</a:t>
            </a:r>
            <a:r>
              <a:rPr lang="en-US" sz="2000" dirty="0">
                <a:latin typeface="Amasis MT Pro Black" panose="02040A04050005020304" pitchFamily="18" charset="0"/>
              </a:rPr>
              <a:t>crossValidator</a:t>
            </a:r>
            <a:r>
              <a:rPr lang="he-IL" sz="2000" dirty="0">
                <a:latin typeface="Amasis MT Pro Black" panose="02040A04050005020304" pitchFamily="18" charset="0"/>
              </a:rPr>
              <a:t> ינסה את כל השילובים האפשריים של ערכי ההיפרפרמטרים המוגדרים בשיטות החיפוש.</a:t>
            </a:r>
          </a:p>
          <a:p>
            <a:endParaRPr lang="he-IL" sz="2000" dirty="0">
              <a:latin typeface="Amasis MT Pro Black" panose="02040A04050005020304" pitchFamily="18" charset="0"/>
            </a:endParaRPr>
          </a:p>
          <a:p>
            <a:pPr marL="342900" indent="-342900">
              <a:buFont typeface="Wingdings" panose="05000000000000000000" pitchFamily="2" charset="2"/>
              <a:buChar char="q"/>
            </a:pPr>
            <a:r>
              <a:rPr lang="en-US" sz="2000" dirty="0">
                <a:solidFill>
                  <a:srgbClr val="FFC000"/>
                </a:solidFill>
                <a:latin typeface="Amasis MT Pro Black" panose="02040A04050005020304" pitchFamily="18" charset="0"/>
              </a:rPr>
              <a:t>Evaluator</a:t>
            </a:r>
            <a:r>
              <a:rPr lang="he-IL" sz="2000" dirty="0">
                <a:latin typeface="Amasis MT Pro Black" panose="02040A04050005020304" pitchFamily="18" charset="0"/>
              </a:rPr>
              <a:t> – משמש לקביעת הביצועים של המודל עם שילובי היפרפרמטרים שונים.</a:t>
            </a:r>
          </a:p>
          <a:p>
            <a:r>
              <a:rPr lang="he-IL" sz="2000" dirty="0">
                <a:latin typeface="Amasis MT Pro Black" panose="02040A04050005020304" pitchFamily="18" charset="0"/>
              </a:rPr>
              <a:t>     זהו מופע של </a:t>
            </a:r>
            <a:r>
              <a:rPr lang="en-US" sz="2000" dirty="0">
                <a:latin typeface="Amasis MT Pro Black" panose="02040A04050005020304" pitchFamily="18" charset="0"/>
              </a:rPr>
              <a:t>Evaluator</a:t>
            </a:r>
            <a:r>
              <a:rPr lang="he-IL" sz="2000" dirty="0">
                <a:latin typeface="Amasis MT Pro Black" panose="02040A04050005020304" pitchFamily="18" charset="0"/>
              </a:rPr>
              <a:t> ב-</a:t>
            </a:r>
            <a:r>
              <a:rPr lang="en-US" sz="2000" dirty="0">
                <a:latin typeface="Amasis MT Pro Black" panose="02040A04050005020304" pitchFamily="18" charset="0"/>
              </a:rPr>
              <a:t>Spark MLlib</a:t>
            </a:r>
            <a:r>
              <a:rPr lang="he-IL" sz="2000" dirty="0">
                <a:latin typeface="Amasis MT Pro Black" panose="02040A04050005020304" pitchFamily="18" charset="0"/>
              </a:rPr>
              <a:t> כמו למשל:</a:t>
            </a:r>
          </a:p>
          <a:p>
            <a:r>
              <a:rPr lang="he-IL" sz="2000" dirty="0">
                <a:latin typeface="Amasis MT Pro Black" panose="02040A04050005020304" pitchFamily="18" charset="0"/>
              </a:rPr>
              <a:t> </a:t>
            </a:r>
            <a:r>
              <a:rPr lang="en-US" sz="2000" dirty="0">
                <a:latin typeface="Amasis MT Pro Black" panose="02040A04050005020304" pitchFamily="18" charset="0"/>
              </a:rPr>
              <a:t>BinaryClassificationEvaluator , RegressionEvaluator    </a:t>
            </a:r>
            <a:r>
              <a:rPr lang="he-IL" sz="2000" dirty="0">
                <a:latin typeface="Amasis MT Pro Black" panose="02040A04050005020304" pitchFamily="18" charset="0"/>
              </a:rPr>
              <a:t> ועוד...</a:t>
            </a:r>
          </a:p>
          <a:p>
            <a:endParaRPr lang="he-IL" sz="2000" dirty="0">
              <a:latin typeface="Amasis MT Pro Black" panose="02040A04050005020304" pitchFamily="18" charset="0"/>
            </a:endParaRPr>
          </a:p>
          <a:p>
            <a:pPr marL="342900" indent="-342900">
              <a:buFont typeface="Wingdings" panose="05000000000000000000" pitchFamily="2" charset="2"/>
              <a:buChar char="q"/>
            </a:pPr>
            <a:r>
              <a:rPr lang="en-US" sz="2000" dirty="0">
                <a:solidFill>
                  <a:srgbClr val="FFC000"/>
                </a:solidFill>
                <a:latin typeface="Amasis MT Pro Black" panose="02040A04050005020304" pitchFamily="18" charset="0"/>
              </a:rPr>
              <a:t>numFolds</a:t>
            </a:r>
            <a:r>
              <a:rPr lang="he-IL" sz="2000" dirty="0">
                <a:latin typeface="Amasis MT Pro Black" panose="02040A04050005020304" pitchFamily="18" charset="0"/>
              </a:rPr>
              <a:t> – פרמטר זה קובע את מספר הקפלים </a:t>
            </a:r>
            <a:r>
              <a:rPr lang="en-US" sz="2000" dirty="0">
                <a:latin typeface="Amasis MT Pro Black" panose="02040A04050005020304" pitchFamily="18" charset="0"/>
              </a:rPr>
              <a:t>(folds)</a:t>
            </a:r>
            <a:r>
              <a:rPr lang="he-IL" sz="2000" dirty="0">
                <a:latin typeface="Amasis MT Pro Black" panose="02040A04050005020304" pitchFamily="18" charset="0"/>
              </a:rPr>
              <a:t> בתהליך ה-</a:t>
            </a:r>
            <a:r>
              <a:rPr lang="en-US" sz="2000" dirty="0">
                <a:latin typeface="Amasis MT Pro Black" panose="02040A04050005020304" pitchFamily="18" charset="0"/>
              </a:rPr>
              <a:t>crossValidator</a:t>
            </a:r>
            <a:r>
              <a:rPr lang="he-IL" sz="2000" dirty="0">
                <a:latin typeface="Amasis MT Pro Black" panose="02040A04050005020304" pitchFamily="18" charset="0"/>
              </a:rPr>
              <a:t>. הוא מציין לכמה תתי קבוצות יש לפצל את סט הנתונים. הערכים הנפוצים הם: </a:t>
            </a:r>
            <a:r>
              <a:rPr lang="en-US" sz="2000" dirty="0">
                <a:latin typeface="Amasis MT Pro Black" panose="02040A04050005020304" pitchFamily="18" charset="0"/>
              </a:rPr>
              <a:t>3, 5, 10</a:t>
            </a:r>
            <a:r>
              <a:rPr lang="he-IL" sz="2000" dirty="0">
                <a:latin typeface="Amasis MT Pro Black" panose="02040A04050005020304" pitchFamily="18" charset="0"/>
              </a:rPr>
              <a:t> .</a:t>
            </a:r>
          </a:p>
          <a:p>
            <a:pPr marL="342900" indent="-342900">
              <a:buFont typeface="Wingdings" panose="05000000000000000000" pitchFamily="2" charset="2"/>
              <a:buChar char="q"/>
            </a:pPr>
            <a:endParaRPr lang="he-IL" sz="2000" dirty="0">
              <a:latin typeface="Amasis MT Pro Black" panose="02040A04050005020304" pitchFamily="18" charset="0"/>
            </a:endParaRPr>
          </a:p>
          <a:p>
            <a:pPr marL="342900" indent="-342900">
              <a:buFont typeface="Wingdings" panose="05000000000000000000" pitchFamily="2" charset="2"/>
              <a:buChar char="q"/>
            </a:pPr>
            <a:r>
              <a:rPr lang="he-IL" sz="2000" dirty="0">
                <a:latin typeface="Amasis MT Pro Black" panose="02040A04050005020304" pitchFamily="18" charset="0"/>
              </a:rPr>
              <a:t>קיימים עוד פרמטרים שהם אופציונאליים</a:t>
            </a:r>
          </a:p>
          <a:p>
            <a:r>
              <a:rPr lang="he-IL" sz="2000" dirty="0">
                <a:latin typeface="Amasis MT Pro Black" panose="02040A04050005020304" pitchFamily="18" charset="0"/>
              </a:rPr>
              <a:t>     </a:t>
            </a:r>
          </a:p>
          <a:p>
            <a:pPr marL="342900" indent="-342900">
              <a:buFont typeface="Wingdings" panose="05000000000000000000" pitchFamily="2" charset="2"/>
              <a:buChar char="q"/>
            </a:pPr>
            <a:endParaRPr lang="he-IL" sz="2400" dirty="0">
              <a:latin typeface="Amasis MT Pro Black" panose="02040A04050005020304" pitchFamily="18" charset="0"/>
            </a:endParaRPr>
          </a:p>
          <a:p>
            <a:pPr marL="342900" indent="-342900">
              <a:buFont typeface="Wingdings" panose="05000000000000000000" pitchFamily="2" charset="2"/>
              <a:buChar char="q"/>
            </a:pPr>
            <a:endParaRPr lang="he-IL" sz="2400" dirty="0">
              <a:solidFill>
                <a:srgbClr val="FFC000"/>
              </a:solidFill>
              <a:latin typeface="Amasis MT Pro Black" panose="02040A04050005020304" pitchFamily="18" charset="0"/>
            </a:endParaRPr>
          </a:p>
        </p:txBody>
      </p:sp>
    </p:spTree>
    <p:extLst>
      <p:ext uri="{BB962C8B-B14F-4D97-AF65-F5344CB8AC3E}">
        <p14:creationId xmlns:p14="http://schemas.microsoft.com/office/powerpoint/2010/main" val="23875932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182879" y="65184"/>
            <a:ext cx="9359911" cy="1400530"/>
          </a:xfrm>
        </p:spPr>
        <p:txBody>
          <a:bodyPr/>
          <a:lstStyle/>
          <a:p>
            <a:pPr algn="r"/>
            <a:r>
              <a:rPr lang="he-IL" sz="3200" b="1" dirty="0"/>
              <a:t> </a:t>
            </a:r>
            <a:r>
              <a:rPr lang="en-US" sz="3200" b="1" dirty="0"/>
              <a:t>CrossValidator</a:t>
            </a:r>
            <a:r>
              <a:rPr lang="he-IL" sz="3200" b="1" dirty="0"/>
              <a:t> - דוגמא</a:t>
            </a:r>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4" name="תמונה 3">
            <a:extLst>
              <a:ext uri="{FF2B5EF4-FFF2-40B4-BE49-F238E27FC236}">
                <a16:creationId xmlns:a16="http://schemas.microsoft.com/office/drawing/2014/main" id="{833C4440-5E3D-727E-0E28-E4F4B08DCCC5}"/>
              </a:ext>
            </a:extLst>
          </p:cNvPr>
          <p:cNvPicPr>
            <a:picLocks noChangeAspect="1"/>
          </p:cNvPicPr>
          <p:nvPr/>
        </p:nvPicPr>
        <p:blipFill rotWithShape="1">
          <a:blip r:embed="rId2"/>
          <a:srcRect l="19039" t="22230" r="30538" b="7262"/>
          <a:stretch/>
        </p:blipFill>
        <p:spPr>
          <a:xfrm>
            <a:off x="2940148" y="765449"/>
            <a:ext cx="8614323" cy="5753687"/>
          </a:xfrm>
          <a:prstGeom prst="rect">
            <a:avLst/>
          </a:prstGeom>
        </p:spPr>
      </p:pic>
    </p:spTree>
    <p:extLst>
      <p:ext uri="{BB962C8B-B14F-4D97-AF65-F5344CB8AC3E}">
        <p14:creationId xmlns:p14="http://schemas.microsoft.com/office/powerpoint/2010/main" val="23981796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384311" y="54634"/>
            <a:ext cx="9359911" cy="1400530"/>
          </a:xfrm>
        </p:spPr>
        <p:txBody>
          <a:bodyPr/>
          <a:lstStyle/>
          <a:p>
            <a:pPr algn="r"/>
            <a:r>
              <a:rPr lang="en-US" sz="3200" b="1" dirty="0"/>
              <a:t>CrossValidator</a:t>
            </a:r>
            <a:r>
              <a:rPr lang="he-IL" sz="3200" b="1" dirty="0"/>
              <a:t> - דוגמא</a:t>
            </a:r>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6" name="תמונה 5">
            <a:extLst>
              <a:ext uri="{FF2B5EF4-FFF2-40B4-BE49-F238E27FC236}">
                <a16:creationId xmlns:a16="http://schemas.microsoft.com/office/drawing/2014/main" id="{3C465F52-0A19-0041-5194-66E400C7C1E0}"/>
              </a:ext>
            </a:extLst>
          </p:cNvPr>
          <p:cNvPicPr>
            <a:picLocks noChangeAspect="1"/>
          </p:cNvPicPr>
          <p:nvPr/>
        </p:nvPicPr>
        <p:blipFill rotWithShape="1">
          <a:blip r:embed="rId2"/>
          <a:srcRect l="19038" t="19062" r="41846" b="8082"/>
          <a:stretch/>
        </p:blipFill>
        <p:spPr>
          <a:xfrm>
            <a:off x="3353006" y="689316"/>
            <a:ext cx="8201465" cy="5753685"/>
          </a:xfrm>
          <a:prstGeom prst="rect">
            <a:avLst/>
          </a:prstGeom>
        </p:spPr>
      </p:pic>
    </p:spTree>
    <p:extLst>
      <p:ext uri="{BB962C8B-B14F-4D97-AF65-F5344CB8AC3E}">
        <p14:creationId xmlns:p14="http://schemas.microsoft.com/office/powerpoint/2010/main" val="2215681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4" descr="ערימת מגזינים על שולחן">
            <a:extLst>
              <a:ext uri="{FF2B5EF4-FFF2-40B4-BE49-F238E27FC236}">
                <a16:creationId xmlns:a16="http://schemas.microsoft.com/office/drawing/2014/main" id="{51F89769-9080-F195-3CE5-07D73E63C3B2}"/>
              </a:ext>
            </a:extLst>
          </p:cNvPr>
          <p:cNvPicPr>
            <a:picLocks noChangeAspect="1"/>
          </p:cNvPicPr>
          <p:nvPr/>
        </p:nvPicPr>
        <p:blipFill rotWithShape="1">
          <a:blip r:embed="rId2">
            <a:duotone>
              <a:prstClr val="black"/>
              <a:schemeClr val="accent3">
                <a:tint val="45000"/>
                <a:satMod val="400000"/>
              </a:schemeClr>
            </a:duotone>
            <a:alphaModFix amt="26000"/>
          </a:blip>
          <a:srcRect l="9091" t="23391"/>
          <a:stretch/>
        </p:blipFill>
        <p:spPr>
          <a:xfrm>
            <a:off x="0" y="28146"/>
            <a:ext cx="12191980" cy="6857990"/>
          </a:xfrm>
          <a:prstGeom prst="rect">
            <a:avLst/>
          </a:prstGeom>
          <a:solidFill>
            <a:schemeClr val="bg2">
              <a:lumMod val="75000"/>
            </a:schemeClr>
          </a:solidFill>
          <a:ln>
            <a:noFill/>
          </a:ln>
        </p:spPr>
      </p:pic>
      <p:sp>
        <p:nvSpPr>
          <p:cNvPr id="2" name="כותרת 1">
            <a:extLst>
              <a:ext uri="{FF2B5EF4-FFF2-40B4-BE49-F238E27FC236}">
                <a16:creationId xmlns:a16="http://schemas.microsoft.com/office/drawing/2014/main" id="{65E758F9-2D99-9945-9E1E-31DC3EC206CA}"/>
              </a:ext>
            </a:extLst>
          </p:cNvPr>
          <p:cNvSpPr>
            <a:spLocks noGrp="1"/>
          </p:cNvSpPr>
          <p:nvPr>
            <p:ph type="title"/>
          </p:nvPr>
        </p:nvSpPr>
        <p:spPr>
          <a:xfrm>
            <a:off x="2688160" y="-25077"/>
            <a:ext cx="9404723" cy="1400530"/>
          </a:xfrm>
        </p:spPr>
        <p:txBody>
          <a:bodyPr/>
          <a:lstStyle/>
          <a:p>
            <a:pPr algn="r"/>
            <a:r>
              <a:rPr lang="he-IL" sz="4400" b="1" dirty="0">
                <a:solidFill>
                  <a:schemeClr val="tx1"/>
                </a:solidFill>
                <a:latin typeface="Amasis MT Pro Black" panose="02040A04050005020304" pitchFamily="18" charset="0"/>
              </a:rPr>
              <a:t>תוכן עניינים</a:t>
            </a:r>
          </a:p>
        </p:txBody>
      </p:sp>
      <p:sp>
        <p:nvSpPr>
          <p:cNvPr id="5" name="תיבת טקסט 4">
            <a:extLst>
              <a:ext uri="{FF2B5EF4-FFF2-40B4-BE49-F238E27FC236}">
                <a16:creationId xmlns:a16="http://schemas.microsoft.com/office/drawing/2014/main" id="{79BEBF49-D8BE-925A-6246-BBFC5894A284}"/>
              </a:ext>
            </a:extLst>
          </p:cNvPr>
          <p:cNvSpPr txBox="1"/>
          <p:nvPr/>
        </p:nvSpPr>
        <p:spPr>
          <a:xfrm>
            <a:off x="7591545" y="1080656"/>
            <a:ext cx="4600435" cy="3108543"/>
          </a:xfrm>
          <a:prstGeom prst="rect">
            <a:avLst/>
          </a:prstGeom>
          <a:noFill/>
        </p:spPr>
        <p:txBody>
          <a:bodyPr wrap="square" rtlCol="1">
            <a:spAutoFit/>
          </a:bodyPr>
          <a:lstStyle/>
          <a:p>
            <a:pPr marL="285750" indent="-285750">
              <a:buFont typeface="Wingdings" panose="05000000000000000000" pitchFamily="2" charset="2"/>
              <a:buChar char="q"/>
            </a:pPr>
            <a:r>
              <a:rPr lang="he-IL" b="1" dirty="0">
                <a:solidFill>
                  <a:schemeClr val="bg1"/>
                </a:solidFill>
                <a:latin typeface="Aptos ExtraBold" panose="020B0004020202020204" pitchFamily="34" charset="0"/>
                <a:hlinkClick r:id="rId3" action="ppaction://hlinksldjump">
                  <a:extLst>
                    <a:ext uri="{A12FA001-AC4F-418D-AE19-62706E023703}">
                      <ahyp:hlinkClr xmlns:ahyp="http://schemas.microsoft.com/office/drawing/2018/hyperlinkcolor" val="tx"/>
                    </a:ext>
                  </a:extLst>
                </a:hlinkClick>
              </a:rPr>
              <a:t>מבוא</a:t>
            </a:r>
            <a:r>
              <a:rPr lang="he-IL" sz="1600" b="1" dirty="0">
                <a:latin typeface="Aptos ExtraBold" panose="020B0004020202020204" pitchFamily="34" charset="0"/>
              </a:rPr>
              <a:t> ----------------------------------------4      </a:t>
            </a:r>
          </a:p>
          <a:p>
            <a:pPr lvl="1"/>
            <a:r>
              <a:rPr lang="he-IL" sz="1600" b="1" dirty="0">
                <a:latin typeface="Aptos ExtraBold" panose="020B0004020202020204" pitchFamily="34" charset="0"/>
              </a:rPr>
              <a:t> </a:t>
            </a:r>
            <a:r>
              <a:rPr lang="he-IL" sz="1600" b="1" dirty="0">
                <a:latin typeface="Aptos ExtraBold" panose="020B0004020202020204" pitchFamily="34" charset="0"/>
                <a:hlinkClick r:id="rId3" action="ppaction://hlinksldjump">
                  <a:extLst>
                    <a:ext uri="{A12FA001-AC4F-418D-AE19-62706E023703}">
                      <ahyp:hlinkClr xmlns:ahyp="http://schemas.microsoft.com/office/drawing/2018/hyperlinkcolor" val="tx"/>
                    </a:ext>
                  </a:extLst>
                </a:hlinkClick>
              </a:rPr>
              <a:t>מהו ביג דאטה </a:t>
            </a:r>
            <a:r>
              <a:rPr lang="he-IL" sz="1600" b="1" dirty="0">
                <a:latin typeface="Aptos ExtraBold" panose="020B0004020202020204" pitchFamily="34" charset="0"/>
              </a:rPr>
              <a:t>--------------------------5 </a:t>
            </a:r>
          </a:p>
          <a:p>
            <a:pPr lvl="1"/>
            <a:r>
              <a:rPr lang="he-IL" sz="1600" b="1" dirty="0">
                <a:latin typeface="Aptos ExtraBold" panose="020B0004020202020204" pitchFamily="34" charset="0"/>
              </a:rPr>
              <a:t> </a:t>
            </a:r>
            <a:r>
              <a:rPr lang="he-IL" sz="1600" b="1" dirty="0">
                <a:latin typeface="Aptos ExtraBold" panose="020B0004020202020204" pitchFamily="34" charset="0"/>
                <a:hlinkClick r:id="rId4" action="ppaction://hlinksldjump">
                  <a:extLst>
                    <a:ext uri="{A12FA001-AC4F-418D-AE19-62706E023703}">
                      <ahyp:hlinkClr xmlns:ahyp="http://schemas.microsoft.com/office/drawing/2018/hyperlinkcolor" val="tx"/>
                    </a:ext>
                  </a:extLst>
                </a:hlinkClick>
              </a:rPr>
              <a:t>מאפייני הביג דאטה </a:t>
            </a:r>
            <a:r>
              <a:rPr lang="he-IL" sz="1600" b="1" dirty="0">
                <a:latin typeface="Aptos ExtraBold" panose="020B0004020202020204" pitchFamily="34" charset="0"/>
              </a:rPr>
              <a:t>--------------------6</a:t>
            </a:r>
          </a:p>
          <a:p>
            <a:pPr lvl="1"/>
            <a:r>
              <a:rPr lang="he-IL" sz="1600" b="1" dirty="0">
                <a:latin typeface="Aptos ExtraBold" panose="020B0004020202020204" pitchFamily="34" charset="0"/>
              </a:rPr>
              <a:t> </a:t>
            </a:r>
            <a:r>
              <a:rPr lang="he-IL" sz="1600" b="1" dirty="0">
                <a:latin typeface="Aptos ExtraBold" panose="020B0004020202020204" pitchFamily="34" charset="0"/>
                <a:hlinkClick r:id="rId5" action="ppaction://hlinksldjump">
                  <a:extLst>
                    <a:ext uri="{A12FA001-AC4F-418D-AE19-62706E023703}">
                      <ahyp:hlinkClr xmlns:ahyp="http://schemas.microsoft.com/office/drawing/2018/hyperlinkcolor" val="tx"/>
                    </a:ext>
                  </a:extLst>
                </a:hlinkClick>
              </a:rPr>
              <a:t>סוגי נתונים  </a:t>
            </a:r>
            <a:r>
              <a:rPr lang="he-IL" sz="1600" b="1" dirty="0">
                <a:latin typeface="Aptos ExtraBold" panose="020B0004020202020204" pitchFamily="34" charset="0"/>
              </a:rPr>
              <a:t>-----------------------------7</a:t>
            </a:r>
          </a:p>
          <a:p>
            <a:pPr lvl="1"/>
            <a:r>
              <a:rPr lang="he-IL" sz="1600" b="1" dirty="0">
                <a:latin typeface="Aptos ExtraBold" panose="020B0004020202020204" pitchFamily="34" charset="0"/>
              </a:rPr>
              <a:t> </a:t>
            </a:r>
            <a:r>
              <a:rPr lang="he-IL" sz="1600" b="1" dirty="0">
                <a:latin typeface="Aptos ExtraBold" panose="020B0004020202020204" pitchFamily="34" charset="0"/>
                <a:hlinkClick r:id="rId6" action="ppaction://hlinksldjump">
                  <a:extLst>
                    <a:ext uri="{A12FA001-AC4F-418D-AE19-62706E023703}">
                      <ahyp:hlinkClr xmlns:ahyp="http://schemas.microsoft.com/office/drawing/2018/hyperlinkcolor" val="tx"/>
                    </a:ext>
                  </a:extLst>
                </a:hlinkClick>
              </a:rPr>
              <a:t>יתרונות השימוש בביג דאטה </a:t>
            </a:r>
            <a:r>
              <a:rPr lang="he-IL" sz="1600" b="1" dirty="0">
                <a:latin typeface="Aptos ExtraBold" panose="020B0004020202020204" pitchFamily="34" charset="0"/>
              </a:rPr>
              <a:t>---------8</a:t>
            </a:r>
          </a:p>
          <a:p>
            <a:pPr lvl="1"/>
            <a:r>
              <a:rPr lang="he-IL" sz="1600" b="1" dirty="0">
                <a:latin typeface="Aptos ExtraBold" panose="020B0004020202020204" pitchFamily="34" charset="0"/>
                <a:hlinkClick r:id="rId6" action="ppaction://hlinksldjump">
                  <a:extLst>
                    <a:ext uri="{A12FA001-AC4F-418D-AE19-62706E023703}">
                      <ahyp:hlinkClr xmlns:ahyp="http://schemas.microsoft.com/office/drawing/2018/hyperlinkcolor" val="tx"/>
                    </a:ext>
                  </a:extLst>
                </a:hlinkClick>
              </a:rPr>
              <a:t> תהליך הביג דאטה</a:t>
            </a:r>
            <a:r>
              <a:rPr lang="he-IL" sz="1600" b="1" dirty="0">
                <a:latin typeface="Aptos ExtraBold" panose="020B0004020202020204" pitchFamily="34" charset="0"/>
              </a:rPr>
              <a:t>--------------------</a:t>
            </a:r>
            <a:r>
              <a:rPr lang="en-US" sz="1600" b="1" dirty="0">
                <a:latin typeface="Aptos ExtraBold" panose="020B0004020202020204" pitchFamily="34" charset="0"/>
              </a:rPr>
              <a:t>9-10</a:t>
            </a:r>
            <a:endParaRPr lang="he-IL" sz="1600" b="1" dirty="0">
              <a:latin typeface="Aptos ExtraBold" panose="020B0004020202020204" pitchFamily="34" charset="0"/>
            </a:endParaRPr>
          </a:p>
          <a:p>
            <a:pPr lvl="1"/>
            <a:r>
              <a:rPr lang="he-IL" sz="1600" b="1" dirty="0">
                <a:latin typeface="Aptos ExtraBold" panose="020B0004020202020204" pitchFamily="34" charset="0"/>
              </a:rPr>
              <a:t> </a:t>
            </a:r>
            <a:r>
              <a:rPr lang="en-US" sz="1600" b="1" dirty="0">
                <a:latin typeface="Aptos ExtraBold" panose="020B0004020202020204" pitchFamily="34" charset="0"/>
                <a:hlinkClick r:id="rId7" action="ppaction://hlinksldjump">
                  <a:extLst>
                    <a:ext uri="{A12FA001-AC4F-418D-AE19-62706E023703}">
                      <ahyp:hlinkClr xmlns:ahyp="http://schemas.microsoft.com/office/drawing/2018/hyperlinkcolor" val="tx"/>
                    </a:ext>
                  </a:extLst>
                </a:hlinkClick>
              </a:rPr>
              <a:t>Data Warehouse</a:t>
            </a:r>
            <a:r>
              <a:rPr lang="he-IL" sz="1600" b="1" dirty="0">
                <a:latin typeface="Aptos ExtraBold" panose="020B0004020202020204" pitchFamily="34" charset="0"/>
                <a:hlinkClick r:id="rId7" action="ppaction://hlinksldjump">
                  <a:extLst>
                    <a:ext uri="{A12FA001-AC4F-418D-AE19-62706E023703}">
                      <ahyp:hlinkClr xmlns:ahyp="http://schemas.microsoft.com/office/drawing/2018/hyperlinkcolor" val="tx"/>
                    </a:ext>
                  </a:extLst>
                </a:hlinkClick>
              </a:rPr>
              <a:t> </a:t>
            </a:r>
            <a:r>
              <a:rPr lang="he-IL" sz="1600" b="1" dirty="0">
                <a:latin typeface="Aptos ExtraBold" panose="020B0004020202020204" pitchFamily="34" charset="0"/>
              </a:rPr>
              <a:t>-------------------11</a:t>
            </a:r>
          </a:p>
          <a:p>
            <a:pPr lvl="1"/>
            <a:r>
              <a:rPr lang="he-IL" sz="1600" b="1" dirty="0">
                <a:latin typeface="Aptos ExtraBold" panose="020B0004020202020204" pitchFamily="34" charset="0"/>
              </a:rPr>
              <a:t> </a:t>
            </a:r>
            <a:r>
              <a:rPr lang="he-IL" sz="1600" b="1" dirty="0">
                <a:latin typeface="Aptos ExtraBold" panose="020B0004020202020204" pitchFamily="34" charset="0"/>
                <a:hlinkClick r:id="rId8" action="ppaction://hlinksldjump">
                  <a:extLst>
                    <a:ext uri="{A12FA001-AC4F-418D-AE19-62706E023703}">
                      <ahyp:hlinkClr xmlns:ahyp="http://schemas.microsoft.com/office/drawing/2018/hyperlinkcolor" val="tx"/>
                    </a:ext>
                  </a:extLst>
                </a:hlinkClick>
              </a:rPr>
              <a:t>תהליך </a:t>
            </a:r>
            <a:r>
              <a:rPr lang="en-US" sz="1600" b="1" dirty="0">
                <a:latin typeface="Aptos ExtraBold" panose="020B0004020202020204" pitchFamily="34" charset="0"/>
                <a:hlinkClick r:id="rId8" action="ppaction://hlinksldjump">
                  <a:extLst>
                    <a:ext uri="{A12FA001-AC4F-418D-AE19-62706E023703}">
                      <ahyp:hlinkClr xmlns:ahyp="http://schemas.microsoft.com/office/drawing/2018/hyperlinkcolor" val="tx"/>
                    </a:ext>
                  </a:extLst>
                </a:hlinkClick>
              </a:rPr>
              <a:t>ETL</a:t>
            </a:r>
            <a:r>
              <a:rPr lang="he-IL" sz="1600" b="1" dirty="0">
                <a:latin typeface="Aptos ExtraBold" panose="020B0004020202020204" pitchFamily="34" charset="0"/>
                <a:hlinkClick r:id="rId8" action="ppaction://hlinksldjump">
                  <a:extLst>
                    <a:ext uri="{A12FA001-AC4F-418D-AE19-62706E023703}">
                      <ahyp:hlinkClr xmlns:ahyp="http://schemas.microsoft.com/office/drawing/2018/hyperlinkcolor" val="tx"/>
                    </a:ext>
                  </a:extLst>
                </a:hlinkClick>
              </a:rPr>
              <a:t> </a:t>
            </a:r>
            <a:r>
              <a:rPr lang="he-IL" sz="1600" b="1" dirty="0">
                <a:latin typeface="Aptos ExtraBold" panose="020B0004020202020204" pitchFamily="34" charset="0"/>
              </a:rPr>
              <a:t>-----------------------------12</a:t>
            </a:r>
          </a:p>
          <a:p>
            <a:pPr lvl="1"/>
            <a:r>
              <a:rPr lang="he-IL" sz="1600" b="1" dirty="0">
                <a:latin typeface="Aptos ExtraBold" panose="020B0004020202020204" pitchFamily="34" charset="0"/>
              </a:rPr>
              <a:t> </a:t>
            </a:r>
            <a:r>
              <a:rPr lang="he-IL" sz="1600" b="1" dirty="0">
                <a:latin typeface="Aptos ExtraBold" panose="020B0004020202020204" pitchFamily="34" charset="0"/>
                <a:hlinkClick r:id="rId9" action="ppaction://hlinksldjump">
                  <a:extLst>
                    <a:ext uri="{A12FA001-AC4F-418D-AE19-62706E023703}">
                      <ahyp:hlinkClr xmlns:ahyp="http://schemas.microsoft.com/office/drawing/2018/hyperlinkcolor" val="tx"/>
                    </a:ext>
                  </a:extLst>
                </a:hlinkClick>
              </a:rPr>
              <a:t>עיבוד </a:t>
            </a:r>
            <a:r>
              <a:rPr lang="en-US" sz="1600" b="1" dirty="0">
                <a:latin typeface="Aptos ExtraBold" panose="020B0004020202020204" pitchFamily="34" charset="0"/>
                <a:hlinkClick r:id="rId9" action="ppaction://hlinksldjump">
                  <a:extLst>
                    <a:ext uri="{A12FA001-AC4F-418D-AE19-62706E023703}">
                      <ahyp:hlinkClr xmlns:ahyp="http://schemas.microsoft.com/office/drawing/2018/hyperlinkcolor" val="tx"/>
                    </a:ext>
                  </a:extLst>
                </a:hlinkClick>
              </a:rPr>
              <a:t>Batch</a:t>
            </a:r>
            <a:r>
              <a:rPr lang="he-IL" sz="1600" b="1" dirty="0">
                <a:latin typeface="Aptos ExtraBold" panose="020B0004020202020204" pitchFamily="34" charset="0"/>
                <a:hlinkClick r:id="rId9" action="ppaction://hlinksldjump">
                  <a:extLst>
                    <a:ext uri="{A12FA001-AC4F-418D-AE19-62706E023703}">
                      <ahyp:hlinkClr xmlns:ahyp="http://schemas.microsoft.com/office/drawing/2018/hyperlinkcolor" val="tx"/>
                    </a:ext>
                  </a:extLst>
                </a:hlinkClick>
              </a:rPr>
              <a:t> ועיבוד </a:t>
            </a:r>
            <a:r>
              <a:rPr lang="en-US" sz="1600" b="1" dirty="0">
                <a:latin typeface="Aptos ExtraBold" panose="020B0004020202020204" pitchFamily="34" charset="0"/>
                <a:hlinkClick r:id="rId9" action="ppaction://hlinksldjump">
                  <a:extLst>
                    <a:ext uri="{A12FA001-AC4F-418D-AE19-62706E023703}">
                      <ahyp:hlinkClr xmlns:ahyp="http://schemas.microsoft.com/office/drawing/2018/hyperlinkcolor" val="tx"/>
                    </a:ext>
                  </a:extLst>
                </a:hlinkClick>
              </a:rPr>
              <a:t>Real-Time</a:t>
            </a:r>
            <a:r>
              <a:rPr lang="he-IL" sz="1600" b="1" dirty="0">
                <a:latin typeface="Aptos ExtraBold" panose="020B0004020202020204" pitchFamily="34" charset="0"/>
              </a:rPr>
              <a:t>----13-14</a:t>
            </a:r>
          </a:p>
          <a:p>
            <a:pPr lvl="1"/>
            <a:r>
              <a:rPr lang="he-IL" sz="1600" b="1" dirty="0">
                <a:latin typeface="Aptos ExtraBold" panose="020B0004020202020204" pitchFamily="34" charset="0"/>
              </a:rPr>
              <a:t> </a:t>
            </a:r>
            <a:r>
              <a:rPr lang="he-IL" sz="1600" b="1" dirty="0">
                <a:latin typeface="Aptos ExtraBold" panose="020B0004020202020204" pitchFamily="34" charset="0"/>
                <a:hlinkClick r:id="rId10" action="ppaction://hlinksldjump">
                  <a:extLst>
                    <a:ext uri="{A12FA001-AC4F-418D-AE19-62706E023703}">
                      <ahyp:hlinkClr xmlns:ahyp="http://schemas.microsoft.com/office/drawing/2018/hyperlinkcolor" val="tx"/>
                    </a:ext>
                  </a:extLst>
                </a:hlinkClick>
              </a:rPr>
              <a:t>ביזור נתונים</a:t>
            </a:r>
            <a:r>
              <a:rPr lang="he-IL" sz="1600" b="1" dirty="0">
                <a:latin typeface="Aptos ExtraBold" panose="020B0004020202020204" pitchFamily="34" charset="0"/>
              </a:rPr>
              <a:t>----------------------------15-16</a:t>
            </a:r>
          </a:p>
          <a:p>
            <a:pPr algn="r"/>
            <a:r>
              <a:rPr lang="he-IL" sz="1600" b="1" dirty="0">
                <a:latin typeface="Aptos ExtraBold" panose="020B0004020202020204" pitchFamily="34" charset="0"/>
              </a:rPr>
              <a:t>       </a:t>
            </a:r>
            <a:endParaRPr lang="he-IL" sz="1600" b="1" dirty="0">
              <a:latin typeface="Aptos ExtraBold" panose="020B0004020202020204" pitchFamily="34" charset="0"/>
              <a:cs typeface="Aharoni" panose="02010803020104030203" pitchFamily="2" charset="-79"/>
            </a:endParaRPr>
          </a:p>
          <a:p>
            <a:endParaRPr lang="he-IL" dirty="0">
              <a:latin typeface="Aptos ExtraBold" panose="020B0004020202020204" pitchFamily="34" charset="0"/>
            </a:endParaRPr>
          </a:p>
        </p:txBody>
      </p:sp>
      <p:sp>
        <p:nvSpPr>
          <p:cNvPr id="7" name="תיבת טקסט 6">
            <a:extLst>
              <a:ext uri="{FF2B5EF4-FFF2-40B4-BE49-F238E27FC236}">
                <a16:creationId xmlns:a16="http://schemas.microsoft.com/office/drawing/2014/main" id="{6ADBF1A1-A8BD-E7EE-3D7E-4E3A9FE2AD7A}"/>
              </a:ext>
            </a:extLst>
          </p:cNvPr>
          <p:cNvSpPr txBox="1"/>
          <p:nvPr/>
        </p:nvSpPr>
        <p:spPr>
          <a:xfrm>
            <a:off x="-7636" y="3587449"/>
            <a:ext cx="4995085" cy="1600438"/>
          </a:xfrm>
          <a:prstGeom prst="rect">
            <a:avLst/>
          </a:prstGeom>
          <a:noFill/>
        </p:spPr>
        <p:txBody>
          <a:bodyPr wrap="square" rtlCol="1">
            <a:spAutoFit/>
          </a:bodyPr>
          <a:lstStyle/>
          <a:p>
            <a:r>
              <a:rPr lang="he-IL" sz="1600" b="1" dirty="0">
                <a:latin typeface="Aptos ExtraBold" panose="020B0004020202020204" pitchFamily="34" charset="0"/>
              </a:rPr>
              <a:t>          </a:t>
            </a:r>
          </a:p>
          <a:p>
            <a:pPr marL="742950" lvl="1" indent="-285750">
              <a:buFont typeface="Wingdings" panose="05000000000000000000" pitchFamily="2" charset="2"/>
              <a:buChar char="q"/>
            </a:pPr>
            <a:r>
              <a:rPr lang="he-IL" sz="1600" b="1" dirty="0">
                <a:solidFill>
                  <a:schemeClr val="bg1"/>
                </a:solidFill>
                <a:latin typeface="Aptos ExtraBold" panose="020B0004020202020204" pitchFamily="34" charset="0"/>
              </a:rPr>
              <a:t>  </a:t>
            </a:r>
            <a:r>
              <a:rPr lang="en-US" b="1" dirty="0">
                <a:solidFill>
                  <a:schemeClr val="bg1"/>
                </a:solidFill>
                <a:latin typeface="Aptos ExtraBold" panose="020B0004020202020204" pitchFamily="34" charset="0"/>
                <a:hlinkClick r:id="rId11" action="ppaction://hlinksldjump">
                  <a:extLst>
                    <a:ext uri="{A12FA001-AC4F-418D-AE19-62706E023703}">
                      <ahyp:hlinkClr xmlns:ahyp="http://schemas.microsoft.com/office/drawing/2018/hyperlinkcolor" val="tx"/>
                    </a:ext>
                  </a:extLst>
                </a:hlinkClick>
              </a:rPr>
              <a:t>SparkSQL</a:t>
            </a:r>
            <a:r>
              <a:rPr lang="he-IL" sz="1600" b="1" dirty="0">
                <a:latin typeface="Aptos ExtraBold" panose="020B0004020202020204" pitchFamily="34" charset="0"/>
              </a:rPr>
              <a:t> ----------------------------------66</a:t>
            </a:r>
          </a:p>
          <a:p>
            <a:r>
              <a:rPr lang="he-IL" sz="1600" b="1" dirty="0">
                <a:latin typeface="Aptos ExtraBold" panose="020B0004020202020204" pitchFamily="34" charset="0"/>
              </a:rPr>
              <a:t>                    </a:t>
            </a:r>
            <a:r>
              <a:rPr lang="he-IL" sz="1600" b="1" dirty="0">
                <a:latin typeface="Aptos ExtraBold" panose="020B0004020202020204" pitchFamily="34" charset="0"/>
                <a:hlinkClick r:id="rId12" action="ppaction://hlinksldjump">
                  <a:extLst>
                    <a:ext uri="{A12FA001-AC4F-418D-AE19-62706E023703}">
                      <ahyp:hlinkClr xmlns:ahyp="http://schemas.microsoft.com/office/drawing/2018/hyperlinkcolor" val="tx"/>
                    </a:ext>
                  </a:extLst>
                </a:hlinkClick>
              </a:rPr>
              <a:t>הגדרה ויתרונות</a:t>
            </a:r>
            <a:r>
              <a:rPr lang="he-IL" sz="1600" b="1" dirty="0">
                <a:latin typeface="Aptos ExtraBold" panose="020B0004020202020204" pitchFamily="34" charset="0"/>
              </a:rPr>
              <a:t>---------------------------67</a:t>
            </a:r>
          </a:p>
          <a:p>
            <a:r>
              <a:rPr lang="he-IL" sz="1600" b="1" dirty="0">
                <a:latin typeface="Aptos ExtraBold" panose="020B0004020202020204" pitchFamily="34" charset="0"/>
              </a:rPr>
              <a:t>                    </a:t>
            </a:r>
            <a:r>
              <a:rPr lang="he-IL" sz="1600" b="1" dirty="0">
                <a:latin typeface="Aptos ExtraBold" panose="020B0004020202020204" pitchFamily="34" charset="0"/>
                <a:hlinkClick r:id="rId13" action="ppaction://hlinksldjump">
                  <a:extLst>
                    <a:ext uri="{A12FA001-AC4F-418D-AE19-62706E023703}">
                      <ahyp:hlinkClr xmlns:ahyp="http://schemas.microsoft.com/office/drawing/2018/hyperlinkcolor" val="tx"/>
                    </a:ext>
                  </a:extLst>
                </a:hlinkClick>
              </a:rPr>
              <a:t>ארכיטקטורת </a:t>
            </a:r>
            <a:r>
              <a:rPr lang="en-US" sz="1600" b="1" dirty="0">
                <a:latin typeface="Aptos ExtraBold" panose="020B0004020202020204" pitchFamily="34" charset="0"/>
                <a:hlinkClick r:id="rId13" action="ppaction://hlinksldjump">
                  <a:extLst>
                    <a:ext uri="{A12FA001-AC4F-418D-AE19-62706E023703}">
                      <ahyp:hlinkClr xmlns:ahyp="http://schemas.microsoft.com/office/drawing/2018/hyperlinkcolor" val="tx"/>
                    </a:ext>
                  </a:extLst>
                </a:hlinkClick>
              </a:rPr>
              <a:t>SparkSQL</a:t>
            </a:r>
            <a:r>
              <a:rPr lang="he-IL" sz="1600" b="1" dirty="0">
                <a:latin typeface="Aptos ExtraBold" panose="020B0004020202020204" pitchFamily="34" charset="0"/>
              </a:rPr>
              <a:t>----------------68</a:t>
            </a:r>
          </a:p>
          <a:p>
            <a:r>
              <a:rPr lang="he-IL" sz="1600" b="1" dirty="0">
                <a:latin typeface="Aptos ExtraBold" panose="020B0004020202020204" pitchFamily="34" charset="0"/>
              </a:rPr>
              <a:t>                    </a:t>
            </a:r>
            <a:r>
              <a:rPr lang="en-US" sz="1600" b="1" dirty="0">
                <a:latin typeface="Aptos ExtraBold" panose="020B0004020202020204" pitchFamily="34" charset="0"/>
                <a:hlinkClick r:id="rId14" action="ppaction://hlinksldjump">
                  <a:extLst>
                    <a:ext uri="{A12FA001-AC4F-418D-AE19-62706E023703}">
                      <ahyp:hlinkClr xmlns:ahyp="http://schemas.microsoft.com/office/drawing/2018/hyperlinkcolor" val="tx"/>
                    </a:ext>
                  </a:extLst>
                </a:hlinkClick>
              </a:rPr>
              <a:t>SparkSQL &amp; HiveQL</a:t>
            </a:r>
            <a:r>
              <a:rPr lang="he-IL" sz="1600" b="1" dirty="0">
                <a:latin typeface="Aptos ExtraBold" panose="020B0004020202020204" pitchFamily="34" charset="0"/>
                <a:hlinkClick r:id="rId14" action="ppaction://hlinksldjump">
                  <a:extLst>
                    <a:ext uri="{A12FA001-AC4F-418D-AE19-62706E023703}">
                      <ahyp:hlinkClr xmlns:ahyp="http://schemas.microsoft.com/office/drawing/2018/hyperlinkcolor" val="tx"/>
                    </a:ext>
                  </a:extLst>
                </a:hlinkClick>
              </a:rPr>
              <a:t> </a:t>
            </a:r>
            <a:r>
              <a:rPr lang="he-IL" sz="1600" b="1" dirty="0">
                <a:latin typeface="Aptos ExtraBold" panose="020B0004020202020204" pitchFamily="34" charset="0"/>
              </a:rPr>
              <a:t>--------------69-70</a:t>
            </a:r>
          </a:p>
          <a:p>
            <a:r>
              <a:rPr lang="he-IL" sz="1600" b="1" dirty="0">
                <a:latin typeface="Aptos ExtraBold" panose="020B0004020202020204" pitchFamily="34" charset="0"/>
              </a:rPr>
              <a:t>              </a:t>
            </a:r>
            <a:r>
              <a:rPr lang="en-US" sz="1600" b="1" dirty="0">
                <a:latin typeface="Aptos ExtraBold" panose="020B0004020202020204" pitchFamily="34" charset="0"/>
              </a:rPr>
              <a:t>        </a:t>
            </a:r>
            <a:r>
              <a:rPr lang="he-IL" sz="1600" b="1" dirty="0">
                <a:latin typeface="Aptos ExtraBold" panose="020B0004020202020204" pitchFamily="34" charset="0"/>
                <a:hlinkClick r:id="rId15" action="ppaction://hlinksldjump">
                  <a:extLst>
                    <a:ext uri="{A12FA001-AC4F-418D-AE19-62706E023703}">
                      <ahyp:hlinkClr xmlns:ahyp="http://schemas.microsoft.com/office/drawing/2018/hyperlinkcolor" val="tx"/>
                    </a:ext>
                  </a:extLst>
                </a:hlinkClick>
              </a:rPr>
              <a:t>אופטימיזצית </a:t>
            </a:r>
            <a:r>
              <a:rPr lang="en-US" sz="1600" b="1" dirty="0">
                <a:latin typeface="Aptos ExtraBold" panose="020B0004020202020204" pitchFamily="34" charset="0"/>
                <a:hlinkClick r:id="rId15" action="ppaction://hlinksldjump">
                  <a:extLst>
                    <a:ext uri="{A12FA001-AC4F-418D-AE19-62706E023703}">
                      <ahyp:hlinkClr xmlns:ahyp="http://schemas.microsoft.com/office/drawing/2018/hyperlinkcolor" val="tx"/>
                    </a:ext>
                  </a:extLst>
                </a:hlinkClick>
              </a:rPr>
              <a:t>Catalyst</a:t>
            </a:r>
            <a:r>
              <a:rPr lang="he-IL" sz="1600" b="1" dirty="0">
                <a:latin typeface="Aptos ExtraBold" panose="020B0004020202020204" pitchFamily="34" charset="0"/>
              </a:rPr>
              <a:t> -------------71-73</a:t>
            </a:r>
          </a:p>
        </p:txBody>
      </p:sp>
      <p:sp>
        <p:nvSpPr>
          <p:cNvPr id="9" name="תיבת טקסט 8">
            <a:extLst>
              <a:ext uri="{FF2B5EF4-FFF2-40B4-BE49-F238E27FC236}">
                <a16:creationId xmlns:a16="http://schemas.microsoft.com/office/drawing/2014/main" id="{ABF1FEA2-8618-BB38-D565-7922F0F42864}"/>
              </a:ext>
            </a:extLst>
          </p:cNvPr>
          <p:cNvSpPr txBox="1"/>
          <p:nvPr/>
        </p:nvSpPr>
        <p:spPr>
          <a:xfrm>
            <a:off x="3971947" y="808406"/>
            <a:ext cx="4338115" cy="4801314"/>
          </a:xfrm>
          <a:prstGeom prst="rect">
            <a:avLst/>
          </a:prstGeom>
          <a:noFill/>
        </p:spPr>
        <p:txBody>
          <a:bodyPr wrap="square">
            <a:spAutoFit/>
          </a:bodyPr>
          <a:lstStyle/>
          <a:p>
            <a:pPr algn="r"/>
            <a:endParaRPr lang="he-IL" sz="1600" b="1" dirty="0">
              <a:latin typeface="Aptos ExtraBold" panose="020B0004020202020204" pitchFamily="34" charset="0"/>
              <a:cs typeface="Aharoni" panose="02010803020104030203" pitchFamily="2" charset="-79"/>
            </a:endParaRPr>
          </a:p>
          <a:p>
            <a:pPr marL="285750" indent="-285750">
              <a:buFont typeface="Wingdings" panose="05000000000000000000" pitchFamily="2" charset="2"/>
              <a:buChar char="q"/>
            </a:pPr>
            <a:r>
              <a:rPr lang="he-IL" sz="1600" b="1" dirty="0">
                <a:solidFill>
                  <a:schemeClr val="bg1"/>
                </a:solidFill>
                <a:latin typeface="Aptos ExtraBold" panose="020B0004020202020204" pitchFamily="34" charset="0"/>
                <a:cs typeface="Aharoni" panose="02010803020104030203" pitchFamily="2" charset="-79"/>
              </a:rPr>
              <a:t> </a:t>
            </a:r>
            <a:r>
              <a:rPr lang="en-US" b="1" dirty="0">
                <a:solidFill>
                  <a:schemeClr val="bg1"/>
                </a:solidFill>
                <a:latin typeface="Aptos ExtraBold" panose="020B0004020202020204" pitchFamily="34" charset="0"/>
                <a:cs typeface="Aharoni" panose="02010803020104030203" pitchFamily="2" charset="-79"/>
                <a:hlinkClick r:id="rId16" action="ppaction://hlinksldjump">
                  <a:extLst>
                    <a:ext uri="{A12FA001-AC4F-418D-AE19-62706E023703}">
                      <ahyp:hlinkClr xmlns:ahyp="http://schemas.microsoft.com/office/drawing/2018/hyperlinkcolor" val="tx"/>
                    </a:ext>
                  </a:extLst>
                </a:hlinkClick>
              </a:rPr>
              <a:t>Apache Spark</a:t>
            </a:r>
            <a:r>
              <a:rPr lang="he-IL" b="1" dirty="0">
                <a:solidFill>
                  <a:schemeClr val="bg1"/>
                </a:solidFill>
                <a:latin typeface="Aptos ExtraBold" panose="020B0004020202020204" pitchFamily="34" charset="0"/>
                <a:cs typeface="Aharoni" panose="02010803020104030203" pitchFamily="2" charset="-79"/>
                <a:hlinkClick r:id="rId16" action="ppaction://hlinksldjump">
                  <a:extLst>
                    <a:ext uri="{A12FA001-AC4F-418D-AE19-62706E023703}">
                      <ahyp:hlinkClr xmlns:ahyp="http://schemas.microsoft.com/office/drawing/2018/hyperlinkcolor" val="tx"/>
                    </a:ext>
                  </a:extLst>
                </a:hlinkClick>
              </a:rPr>
              <a:t> </a:t>
            </a:r>
            <a:r>
              <a:rPr lang="he-IL" b="1" dirty="0">
                <a:latin typeface="Aptos ExtraBold" panose="020B0004020202020204" pitchFamily="34" charset="0"/>
              </a:rPr>
              <a:t>------------------18</a:t>
            </a:r>
            <a:endParaRPr lang="he-IL" b="1" dirty="0">
              <a:latin typeface="Aptos ExtraBold" panose="020B0004020202020204" pitchFamily="34" charset="0"/>
              <a:cs typeface="Aharoni" panose="02010803020104030203" pitchFamily="2" charset="-79"/>
            </a:endParaRPr>
          </a:p>
          <a:p>
            <a:pPr lvl="1"/>
            <a:r>
              <a:rPr lang="he-IL" sz="1600" b="1" dirty="0">
                <a:latin typeface="Aptos ExtraBold" panose="020B0004020202020204" pitchFamily="34" charset="0"/>
              </a:rPr>
              <a:t> </a:t>
            </a:r>
            <a:r>
              <a:rPr lang="he-IL" sz="1600" b="1" dirty="0">
                <a:latin typeface="Aptos ExtraBold" panose="020B0004020202020204" pitchFamily="34" charset="0"/>
                <a:hlinkClick r:id="rId17" action="ppaction://hlinksldjump">
                  <a:extLst>
                    <a:ext uri="{A12FA001-AC4F-418D-AE19-62706E023703}">
                      <ahyp:hlinkClr xmlns:ahyp="http://schemas.microsoft.com/office/drawing/2018/hyperlinkcolor" val="tx"/>
                    </a:ext>
                  </a:extLst>
                </a:hlinkClick>
              </a:rPr>
              <a:t>מהו </a:t>
            </a:r>
            <a:r>
              <a:rPr lang="en-US" sz="1600" b="1" dirty="0">
                <a:latin typeface="Aptos ExtraBold" panose="020B0004020202020204" pitchFamily="34" charset="0"/>
                <a:hlinkClick r:id="rId17" action="ppaction://hlinksldjump">
                  <a:extLst>
                    <a:ext uri="{A12FA001-AC4F-418D-AE19-62706E023703}">
                      <ahyp:hlinkClr xmlns:ahyp="http://schemas.microsoft.com/office/drawing/2018/hyperlinkcolor" val="tx"/>
                    </a:ext>
                  </a:extLst>
                </a:hlinkClick>
              </a:rPr>
              <a:t>Apache Spark</a:t>
            </a:r>
            <a:r>
              <a:rPr lang="he-IL" sz="1600" b="1" dirty="0">
                <a:latin typeface="Aptos ExtraBold" panose="020B0004020202020204" pitchFamily="34" charset="0"/>
                <a:hlinkClick r:id="rId17" action="ppaction://hlinksldjump">
                  <a:extLst>
                    <a:ext uri="{A12FA001-AC4F-418D-AE19-62706E023703}">
                      <ahyp:hlinkClr xmlns:ahyp="http://schemas.microsoft.com/office/drawing/2018/hyperlinkcolor" val="tx"/>
                    </a:ext>
                  </a:extLst>
                </a:hlinkClick>
              </a:rPr>
              <a:t> </a:t>
            </a:r>
            <a:r>
              <a:rPr lang="he-IL" sz="1600" b="1" dirty="0">
                <a:latin typeface="Aptos ExtraBold" panose="020B0004020202020204" pitchFamily="34" charset="0"/>
              </a:rPr>
              <a:t>---------------19</a:t>
            </a:r>
          </a:p>
          <a:p>
            <a:pPr lvl="1" algn="just"/>
            <a:r>
              <a:rPr lang="he-IL" sz="1600" b="1" dirty="0">
                <a:latin typeface="Aptos ExtraBold" panose="020B0004020202020204" pitchFamily="34" charset="0"/>
              </a:rPr>
              <a:t> </a:t>
            </a:r>
            <a:r>
              <a:rPr lang="he-IL" sz="1600" b="1" dirty="0">
                <a:latin typeface="Aptos ExtraBold" panose="020B0004020202020204" pitchFamily="34" charset="0"/>
                <a:hlinkClick r:id="rId18" action="ppaction://hlinksldjump">
                  <a:extLst>
                    <a:ext uri="{A12FA001-AC4F-418D-AE19-62706E023703}">
                      <ahyp:hlinkClr xmlns:ahyp="http://schemas.microsoft.com/office/drawing/2018/hyperlinkcolor" val="tx"/>
                    </a:ext>
                  </a:extLst>
                </a:hlinkClick>
              </a:rPr>
              <a:t>תולדות </a:t>
            </a:r>
            <a:r>
              <a:rPr lang="en-US" sz="1600" b="1" dirty="0">
                <a:latin typeface="Aptos ExtraBold" panose="020B0004020202020204" pitchFamily="34" charset="0"/>
                <a:hlinkClick r:id="rId18" action="ppaction://hlinksldjump">
                  <a:extLst>
                    <a:ext uri="{A12FA001-AC4F-418D-AE19-62706E023703}">
                      <ahyp:hlinkClr xmlns:ahyp="http://schemas.microsoft.com/office/drawing/2018/hyperlinkcolor" val="tx"/>
                    </a:ext>
                  </a:extLst>
                </a:hlinkClick>
              </a:rPr>
              <a:t>Spark</a:t>
            </a:r>
            <a:r>
              <a:rPr lang="he-IL" sz="1600" b="1" dirty="0">
                <a:latin typeface="Aptos ExtraBold" panose="020B0004020202020204" pitchFamily="34" charset="0"/>
              </a:rPr>
              <a:t> -------------------20-21</a:t>
            </a:r>
          </a:p>
          <a:p>
            <a:pPr lvl="1" algn="just"/>
            <a:r>
              <a:rPr lang="en-US" sz="1600" b="1" dirty="0">
                <a:latin typeface="Aptos ExtraBold" panose="020B0004020202020204" pitchFamily="34" charset="0"/>
                <a:hlinkClick r:id="rId19" action="ppaction://hlinksldjump">
                  <a:extLst>
                    <a:ext uri="{A12FA001-AC4F-418D-AE19-62706E023703}">
                      <ahyp:hlinkClr xmlns:ahyp="http://schemas.microsoft.com/office/drawing/2018/hyperlinkcolor" val="tx"/>
                    </a:ext>
                  </a:extLst>
                </a:hlinkClick>
              </a:rPr>
              <a:t>spark VS Hadoop </a:t>
            </a:r>
            <a:r>
              <a:rPr lang="he-IL" sz="1600" b="1" dirty="0">
                <a:latin typeface="Aptos ExtraBold" panose="020B0004020202020204" pitchFamily="34" charset="0"/>
                <a:hlinkClick r:id="rId19" action="ppaction://hlinksldjump">
                  <a:extLst>
                    <a:ext uri="{A12FA001-AC4F-418D-AE19-62706E023703}">
                      <ahyp:hlinkClr xmlns:ahyp="http://schemas.microsoft.com/office/drawing/2018/hyperlinkcolor" val="tx"/>
                    </a:ext>
                  </a:extLst>
                </a:hlinkClick>
              </a:rPr>
              <a:t> </a:t>
            </a:r>
            <a:r>
              <a:rPr lang="he-IL" sz="1600" b="1" dirty="0">
                <a:latin typeface="Aptos ExtraBold" panose="020B0004020202020204" pitchFamily="34" charset="0"/>
              </a:rPr>
              <a:t>----------------22</a:t>
            </a:r>
          </a:p>
          <a:p>
            <a:pPr lvl="1" algn="just"/>
            <a:r>
              <a:rPr lang="he-IL" sz="1600" b="1" dirty="0">
                <a:latin typeface="Aptos ExtraBold" panose="020B0004020202020204" pitchFamily="34" charset="0"/>
              </a:rPr>
              <a:t> </a:t>
            </a:r>
            <a:r>
              <a:rPr lang="en-US" sz="1600" b="1" dirty="0">
                <a:latin typeface="Aptos ExtraBold" panose="020B0004020202020204" pitchFamily="34" charset="0"/>
                <a:hlinkClick r:id="rId20" action="ppaction://hlinksldjump">
                  <a:extLst>
                    <a:ext uri="{A12FA001-AC4F-418D-AE19-62706E023703}">
                      <ahyp:hlinkClr xmlns:ahyp="http://schemas.microsoft.com/office/drawing/2018/hyperlinkcolor" val="tx"/>
                    </a:ext>
                  </a:extLst>
                </a:hlinkClick>
              </a:rPr>
              <a:t>EcoSystem</a:t>
            </a:r>
            <a:r>
              <a:rPr lang="he-IL" sz="1600" b="1" dirty="0">
                <a:latin typeface="Aptos ExtraBold" panose="020B0004020202020204" pitchFamily="34" charset="0"/>
              </a:rPr>
              <a:t> ---------------------23-26</a:t>
            </a:r>
          </a:p>
          <a:p>
            <a:pPr lvl="1" algn="just"/>
            <a:r>
              <a:rPr lang="he-IL" sz="1600" b="1" dirty="0">
                <a:latin typeface="Aptos ExtraBold" panose="020B0004020202020204" pitchFamily="34" charset="0"/>
              </a:rPr>
              <a:t> </a:t>
            </a:r>
            <a:r>
              <a:rPr lang="he-IL" sz="1600" b="1" dirty="0">
                <a:latin typeface="Aptos ExtraBold" panose="020B0004020202020204" pitchFamily="34" charset="0"/>
                <a:hlinkClick r:id="rId21" action="ppaction://hlinksldjump">
                  <a:extLst>
                    <a:ext uri="{A12FA001-AC4F-418D-AE19-62706E023703}">
                      <ahyp:hlinkClr xmlns:ahyp="http://schemas.microsoft.com/office/drawing/2018/hyperlinkcolor" val="tx"/>
                    </a:ext>
                  </a:extLst>
                </a:hlinkClick>
              </a:rPr>
              <a:t>אבסטרקציית </a:t>
            </a:r>
            <a:r>
              <a:rPr lang="en-US" sz="1600" b="1" dirty="0">
                <a:latin typeface="Aptos ExtraBold" panose="020B0004020202020204" pitchFamily="34" charset="0"/>
                <a:hlinkClick r:id="rId21" action="ppaction://hlinksldjump">
                  <a:extLst>
                    <a:ext uri="{A12FA001-AC4F-418D-AE19-62706E023703}">
                      <ahyp:hlinkClr xmlns:ahyp="http://schemas.microsoft.com/office/drawing/2018/hyperlinkcolor" val="tx"/>
                    </a:ext>
                  </a:extLst>
                </a:hlinkClick>
              </a:rPr>
              <a:t>RDD</a:t>
            </a:r>
            <a:r>
              <a:rPr lang="he-IL" sz="1600" b="1" dirty="0">
                <a:latin typeface="Aptos ExtraBold" panose="020B0004020202020204" pitchFamily="34" charset="0"/>
              </a:rPr>
              <a:t>---------------27-30</a:t>
            </a:r>
          </a:p>
          <a:p>
            <a:pPr lvl="1" algn="just"/>
            <a:r>
              <a:rPr lang="he-IL" sz="1600" b="1" dirty="0">
                <a:latin typeface="Aptos ExtraBold" panose="020B0004020202020204" pitchFamily="34" charset="0"/>
              </a:rPr>
              <a:t> </a:t>
            </a:r>
            <a:r>
              <a:rPr lang="he-IL" sz="1600" b="1" dirty="0">
                <a:latin typeface="Aptos ExtraBold" panose="020B0004020202020204" pitchFamily="34" charset="0"/>
                <a:hlinkClick r:id="rId22" action="ppaction://hlinksldjump">
                  <a:extLst>
                    <a:ext uri="{A12FA001-AC4F-418D-AE19-62706E023703}">
                      <ahyp:hlinkClr xmlns:ahyp="http://schemas.microsoft.com/office/drawing/2018/hyperlinkcolor" val="tx"/>
                    </a:ext>
                  </a:extLst>
                </a:hlinkClick>
              </a:rPr>
              <a:t>אבסטרקציית </a:t>
            </a:r>
            <a:r>
              <a:rPr lang="en-US" sz="1600" b="1" dirty="0">
                <a:latin typeface="Aptos ExtraBold" panose="020B0004020202020204" pitchFamily="34" charset="0"/>
                <a:hlinkClick r:id="rId22" action="ppaction://hlinksldjump">
                  <a:extLst>
                    <a:ext uri="{A12FA001-AC4F-418D-AE19-62706E023703}">
                      <ahyp:hlinkClr xmlns:ahyp="http://schemas.microsoft.com/office/drawing/2018/hyperlinkcolor" val="tx"/>
                    </a:ext>
                  </a:extLst>
                </a:hlinkClick>
              </a:rPr>
              <a:t>DAG</a:t>
            </a:r>
            <a:r>
              <a:rPr lang="he-IL" sz="1600" b="1" dirty="0">
                <a:latin typeface="Aptos ExtraBold" panose="020B0004020202020204" pitchFamily="34" charset="0"/>
                <a:hlinkClick r:id="rId22" action="ppaction://hlinksldjump">
                  <a:extLst>
                    <a:ext uri="{A12FA001-AC4F-418D-AE19-62706E023703}">
                      <ahyp:hlinkClr xmlns:ahyp="http://schemas.microsoft.com/office/drawing/2018/hyperlinkcolor" val="tx"/>
                    </a:ext>
                  </a:extLst>
                </a:hlinkClick>
              </a:rPr>
              <a:t> </a:t>
            </a:r>
            <a:r>
              <a:rPr lang="he-IL" sz="1600" b="1" dirty="0">
                <a:latin typeface="Aptos ExtraBold" panose="020B0004020202020204" pitchFamily="34" charset="0"/>
              </a:rPr>
              <a:t>--------------31-32</a:t>
            </a:r>
          </a:p>
          <a:p>
            <a:pPr lvl="1" algn="just"/>
            <a:r>
              <a:rPr lang="he-IL" sz="1600" b="1" dirty="0">
                <a:latin typeface="Aptos ExtraBold" panose="020B0004020202020204" pitchFamily="34" charset="0"/>
              </a:rPr>
              <a:t> </a:t>
            </a:r>
            <a:r>
              <a:rPr lang="he-IL" sz="1600" b="1" dirty="0">
                <a:latin typeface="Aptos ExtraBold" panose="020B0004020202020204" pitchFamily="34" charset="0"/>
                <a:hlinkClick r:id="rId23" action="ppaction://hlinksldjump">
                  <a:extLst>
                    <a:ext uri="{A12FA001-AC4F-418D-AE19-62706E023703}">
                      <ahyp:hlinkClr xmlns:ahyp="http://schemas.microsoft.com/office/drawing/2018/hyperlinkcolor" val="tx"/>
                    </a:ext>
                  </a:extLst>
                </a:hlinkClick>
              </a:rPr>
              <a:t>טרנספורמציות-</a:t>
            </a:r>
            <a:r>
              <a:rPr lang="he-IL" sz="1600" b="1" dirty="0">
                <a:latin typeface="Aptos ExtraBold" panose="020B0004020202020204" pitchFamily="34" charset="0"/>
              </a:rPr>
              <a:t>---------------------33</a:t>
            </a:r>
          </a:p>
          <a:p>
            <a:pPr lvl="1" algn="just"/>
            <a:r>
              <a:rPr lang="he-IL" sz="1600" b="1" dirty="0">
                <a:latin typeface="Aptos ExtraBold" panose="020B0004020202020204" pitchFamily="34" charset="0"/>
              </a:rPr>
              <a:t> </a:t>
            </a:r>
            <a:r>
              <a:rPr lang="he-IL" sz="1600" b="1" dirty="0">
                <a:latin typeface="Aptos ExtraBold" panose="020B0004020202020204" pitchFamily="34" charset="0"/>
                <a:hlinkClick r:id="rId24" action="ppaction://hlinksldjump">
                  <a:extLst>
                    <a:ext uri="{A12FA001-AC4F-418D-AE19-62706E023703}">
                      <ahyp:hlinkClr xmlns:ahyp="http://schemas.microsoft.com/office/drawing/2018/hyperlinkcolor" val="tx"/>
                    </a:ext>
                  </a:extLst>
                </a:hlinkClick>
              </a:rPr>
              <a:t>פעולות-</a:t>
            </a:r>
            <a:r>
              <a:rPr lang="he-IL" sz="1600" b="1" dirty="0">
                <a:latin typeface="Aptos ExtraBold" panose="020B0004020202020204" pitchFamily="34" charset="0"/>
              </a:rPr>
              <a:t>------------------------------34</a:t>
            </a:r>
          </a:p>
          <a:p>
            <a:pPr lvl="1" algn="just"/>
            <a:r>
              <a:rPr lang="he-IL" sz="1600" b="1" dirty="0">
                <a:latin typeface="Aptos ExtraBold" panose="020B0004020202020204" pitchFamily="34" charset="0"/>
              </a:rPr>
              <a:t> </a:t>
            </a:r>
            <a:r>
              <a:rPr lang="he-IL" sz="1600" b="1" dirty="0">
                <a:latin typeface="Aptos ExtraBold" panose="020B0004020202020204" pitchFamily="34" charset="0"/>
                <a:hlinkClick r:id="rId25" action="ppaction://hlinksldjump">
                  <a:extLst>
                    <a:ext uri="{A12FA001-AC4F-418D-AE19-62706E023703}">
                      <ahyp:hlinkClr xmlns:ahyp="http://schemas.microsoft.com/office/drawing/2018/hyperlinkcolor" val="tx"/>
                    </a:ext>
                  </a:extLst>
                </a:hlinkClick>
              </a:rPr>
              <a:t>ארכיטקטורת </a:t>
            </a:r>
            <a:r>
              <a:rPr lang="en-US" sz="1600" b="1" dirty="0">
                <a:latin typeface="Aptos ExtraBold" panose="020B0004020202020204" pitchFamily="34" charset="0"/>
                <a:hlinkClick r:id="rId25" action="ppaction://hlinksldjump">
                  <a:extLst>
                    <a:ext uri="{A12FA001-AC4F-418D-AE19-62706E023703}">
                      <ahyp:hlinkClr xmlns:ahyp="http://schemas.microsoft.com/office/drawing/2018/hyperlinkcolor" val="tx"/>
                    </a:ext>
                  </a:extLst>
                </a:hlinkClick>
              </a:rPr>
              <a:t>Spark</a:t>
            </a:r>
            <a:r>
              <a:rPr lang="he-IL" sz="1600" b="1" dirty="0">
                <a:latin typeface="Aptos ExtraBold" panose="020B0004020202020204" pitchFamily="34" charset="0"/>
              </a:rPr>
              <a:t> ------------35-38</a:t>
            </a:r>
          </a:p>
          <a:p>
            <a:pPr lvl="1" algn="just"/>
            <a:r>
              <a:rPr lang="he-IL" sz="1600" b="1" dirty="0">
                <a:latin typeface="Aptos ExtraBold" panose="020B0004020202020204" pitchFamily="34" charset="0"/>
              </a:rPr>
              <a:t> </a:t>
            </a:r>
            <a:r>
              <a:rPr lang="he-IL" sz="1600" b="1" dirty="0">
                <a:latin typeface="Aptos ExtraBold" panose="020B0004020202020204" pitchFamily="34" charset="0"/>
                <a:hlinkClick r:id="rId26" action="ppaction://hlinksldjump">
                  <a:extLst>
                    <a:ext uri="{A12FA001-AC4F-418D-AE19-62706E023703}">
                      <ahyp:hlinkClr xmlns:ahyp="http://schemas.microsoft.com/office/drawing/2018/hyperlinkcolor" val="tx"/>
                    </a:ext>
                  </a:extLst>
                </a:hlinkClick>
              </a:rPr>
              <a:t>מחיצות</a:t>
            </a:r>
            <a:r>
              <a:rPr lang="he-IL" sz="1600" b="1" dirty="0">
                <a:latin typeface="Aptos ExtraBold" panose="020B0004020202020204" pitchFamily="34" charset="0"/>
              </a:rPr>
              <a:t>----------------------------39-40</a:t>
            </a:r>
          </a:p>
          <a:p>
            <a:r>
              <a:rPr lang="he-IL" sz="1600" b="1" dirty="0">
                <a:latin typeface="Aptos ExtraBold" panose="020B0004020202020204" pitchFamily="34" charset="0"/>
              </a:rPr>
              <a:t> </a:t>
            </a:r>
            <a:r>
              <a:rPr lang="en-US" sz="1600" b="1" dirty="0">
                <a:latin typeface="Aptos ExtraBold" panose="020B0004020202020204" pitchFamily="34" charset="0"/>
                <a:hlinkClick r:id="rId27" action="ppaction://hlinksldjump">
                  <a:extLst>
                    <a:ext uri="{A12FA001-AC4F-418D-AE19-62706E023703}">
                      <ahyp:hlinkClr xmlns:ahyp="http://schemas.microsoft.com/office/drawing/2018/hyperlinkcolor" val="tx"/>
                    </a:ext>
                  </a:extLst>
                </a:hlinkClick>
              </a:rPr>
              <a:t>Coalesce Vs Repartition</a:t>
            </a:r>
            <a:r>
              <a:rPr lang="en-US" sz="1600" b="1" dirty="0">
                <a:latin typeface="Aptos ExtraBold" panose="020B0004020202020204" pitchFamily="34" charset="0"/>
              </a:rPr>
              <a:t>           </a:t>
            </a:r>
            <a:r>
              <a:rPr lang="he-IL" sz="1600" b="1" dirty="0">
                <a:latin typeface="Aptos ExtraBold" panose="020B0004020202020204" pitchFamily="34" charset="0"/>
              </a:rPr>
              <a:t> ------41</a:t>
            </a:r>
          </a:p>
          <a:p>
            <a:r>
              <a:rPr lang="he-IL" sz="1600" b="1" dirty="0">
                <a:latin typeface="Aptos ExtraBold" panose="020B0004020202020204" pitchFamily="34" charset="0"/>
              </a:rPr>
              <a:t>         </a:t>
            </a:r>
            <a:r>
              <a:rPr lang="he-IL" sz="1600" b="1" dirty="0">
                <a:latin typeface="Aptos ExtraBold" panose="020B0004020202020204" pitchFamily="34" charset="0"/>
                <a:hlinkClick r:id="rId28" action="ppaction://hlinksldjump">
                  <a:extLst>
                    <a:ext uri="{A12FA001-AC4F-418D-AE19-62706E023703}">
                      <ahyp:hlinkClr xmlns:ahyp="http://schemas.microsoft.com/office/drawing/2018/hyperlinkcolor" val="tx"/>
                    </a:ext>
                  </a:extLst>
                </a:hlinkClick>
              </a:rPr>
              <a:t>כיצד משפיע כמות המחיצות? </a:t>
            </a:r>
            <a:r>
              <a:rPr lang="he-IL" sz="1600" b="1" dirty="0">
                <a:latin typeface="Aptos ExtraBold" panose="020B0004020202020204" pitchFamily="34" charset="0"/>
              </a:rPr>
              <a:t>----42</a:t>
            </a:r>
          </a:p>
          <a:p>
            <a:r>
              <a:rPr lang="he-IL" sz="1600" b="1" dirty="0">
                <a:latin typeface="Aptos ExtraBold" panose="020B0004020202020204" pitchFamily="34" charset="0"/>
              </a:rPr>
              <a:t> </a:t>
            </a:r>
            <a:r>
              <a:rPr lang="en-US" sz="1600" b="1" dirty="0">
                <a:latin typeface="Aptos ExtraBold" panose="020B0004020202020204" pitchFamily="34" charset="0"/>
                <a:hlinkClick r:id="rId29" action="ppaction://hlinksldjump">
                  <a:extLst>
                    <a:ext uri="{A12FA001-AC4F-418D-AE19-62706E023703}">
                      <ahyp:hlinkClr xmlns:ahyp="http://schemas.microsoft.com/office/drawing/2018/hyperlinkcolor" val="tx"/>
                    </a:ext>
                  </a:extLst>
                </a:hlinkClick>
              </a:rPr>
              <a:t>Shuffling</a:t>
            </a:r>
            <a:r>
              <a:rPr lang="en-US" sz="1600" b="1" dirty="0">
                <a:latin typeface="Aptos ExtraBold" panose="020B0004020202020204" pitchFamily="34" charset="0"/>
              </a:rPr>
              <a:t>           </a:t>
            </a:r>
            <a:r>
              <a:rPr lang="he-IL" sz="1600" b="1" dirty="0">
                <a:latin typeface="Aptos ExtraBold" panose="020B0004020202020204" pitchFamily="34" charset="0"/>
              </a:rPr>
              <a:t> ------------------------43-45</a:t>
            </a:r>
          </a:p>
          <a:p>
            <a:r>
              <a:rPr lang="he-IL" sz="1600" b="1" dirty="0">
                <a:latin typeface="Aptos ExtraBold" panose="020B0004020202020204" pitchFamily="34" charset="0"/>
              </a:rPr>
              <a:t> </a:t>
            </a:r>
            <a:r>
              <a:rPr lang="en-US" sz="1600" b="1" dirty="0">
                <a:latin typeface="Aptos ExtraBold" panose="020B0004020202020204" pitchFamily="34" charset="0"/>
                <a:hlinkClick r:id="rId30" action="ppaction://hlinksldjump">
                  <a:extLst>
                    <a:ext uri="{A12FA001-AC4F-418D-AE19-62706E023703}">
                      <ahyp:hlinkClr xmlns:ahyp="http://schemas.microsoft.com/office/drawing/2018/hyperlinkcolor" val="tx"/>
                    </a:ext>
                  </a:extLst>
                </a:hlinkClick>
              </a:rPr>
              <a:t>Combiner</a:t>
            </a:r>
            <a:r>
              <a:rPr lang="en-US" sz="1600" b="1" dirty="0">
                <a:latin typeface="Aptos ExtraBold" panose="020B0004020202020204" pitchFamily="34" charset="0"/>
              </a:rPr>
              <a:t>           </a:t>
            </a:r>
            <a:r>
              <a:rPr lang="he-IL" sz="1600" b="1" dirty="0">
                <a:latin typeface="Aptos ExtraBold" panose="020B0004020202020204" pitchFamily="34" charset="0"/>
              </a:rPr>
              <a:t> -----------------------46-48</a:t>
            </a:r>
          </a:p>
          <a:p>
            <a:r>
              <a:rPr lang="he-IL" sz="1600" b="1" dirty="0">
                <a:latin typeface="Aptos ExtraBold" panose="020B0004020202020204" pitchFamily="34" charset="0"/>
              </a:rPr>
              <a:t>         </a:t>
            </a:r>
            <a:r>
              <a:rPr lang="he-IL" sz="1600" b="1" dirty="0">
                <a:latin typeface="Aptos ExtraBold" panose="020B0004020202020204" pitchFamily="34" charset="0"/>
                <a:hlinkClick r:id="rId31" action="ppaction://hlinksldjump">
                  <a:extLst>
                    <a:ext uri="{A12FA001-AC4F-418D-AE19-62706E023703}">
                      <ahyp:hlinkClr xmlns:ahyp="http://schemas.microsoft.com/office/drawing/2018/hyperlinkcolor" val="tx"/>
                    </a:ext>
                  </a:extLst>
                </a:hlinkClick>
              </a:rPr>
              <a:t>סוגי טרנספורמציות </a:t>
            </a:r>
            <a:r>
              <a:rPr lang="he-IL" sz="1600" b="1" dirty="0">
                <a:latin typeface="Aptos ExtraBold" panose="020B0004020202020204" pitchFamily="34" charset="0"/>
              </a:rPr>
              <a:t>--------------49-50</a:t>
            </a:r>
          </a:p>
          <a:p>
            <a:r>
              <a:rPr lang="he-IL" sz="1600" b="1" dirty="0">
                <a:latin typeface="Aptos ExtraBold" panose="020B0004020202020204" pitchFamily="34" charset="0"/>
              </a:rPr>
              <a:t>         </a:t>
            </a:r>
            <a:r>
              <a:rPr lang="he-IL" sz="1600" b="1" dirty="0">
                <a:latin typeface="Aptos ExtraBold" panose="020B0004020202020204" pitchFamily="34" charset="0"/>
                <a:hlinkClick r:id="rId32" action="ppaction://hlinksldjump">
                  <a:extLst>
                    <a:ext uri="{A12FA001-AC4F-418D-AE19-62706E023703}">
                      <ahyp:hlinkClr xmlns:ahyp="http://schemas.microsoft.com/office/drawing/2018/hyperlinkcolor" val="tx"/>
                    </a:ext>
                  </a:extLst>
                </a:hlinkClick>
              </a:rPr>
              <a:t>סיריאליזציה ודה-סיריאליזציה</a:t>
            </a:r>
            <a:r>
              <a:rPr lang="he-IL" sz="1600" b="1" dirty="0">
                <a:latin typeface="Aptos ExtraBold" panose="020B0004020202020204" pitchFamily="34" charset="0"/>
              </a:rPr>
              <a:t>---51-53</a:t>
            </a:r>
          </a:p>
          <a:p>
            <a:pPr lvl="1" algn="just"/>
            <a:endParaRPr lang="he-IL" sz="1600" b="1" dirty="0">
              <a:latin typeface="Aptos ExtraBold" panose="020B0004020202020204" pitchFamily="34" charset="0"/>
            </a:endParaRPr>
          </a:p>
        </p:txBody>
      </p:sp>
      <p:sp>
        <p:nvSpPr>
          <p:cNvPr id="11" name="תיבת טקסט 10">
            <a:extLst>
              <a:ext uri="{FF2B5EF4-FFF2-40B4-BE49-F238E27FC236}">
                <a16:creationId xmlns:a16="http://schemas.microsoft.com/office/drawing/2014/main" id="{DB434F8B-DC4B-6A35-595B-0ADAE9EFF06C}"/>
              </a:ext>
            </a:extLst>
          </p:cNvPr>
          <p:cNvSpPr txBox="1"/>
          <p:nvPr/>
        </p:nvSpPr>
        <p:spPr>
          <a:xfrm>
            <a:off x="-107296" y="1088981"/>
            <a:ext cx="4600434" cy="2339102"/>
          </a:xfrm>
          <a:prstGeom prst="rect">
            <a:avLst/>
          </a:prstGeom>
          <a:noFill/>
        </p:spPr>
        <p:txBody>
          <a:bodyPr wrap="square">
            <a:spAutoFit/>
          </a:bodyPr>
          <a:lstStyle/>
          <a:p>
            <a:pPr marL="285750" indent="-285750">
              <a:buFont typeface="Wingdings" panose="05000000000000000000" pitchFamily="2" charset="2"/>
              <a:buChar char="q"/>
            </a:pPr>
            <a:r>
              <a:rPr lang="he-IL" sz="1800" b="1" dirty="0">
                <a:solidFill>
                  <a:schemeClr val="bg1"/>
                </a:solidFill>
                <a:latin typeface="Aptos ExtraBold" panose="020B0004020202020204" pitchFamily="34" charset="0"/>
                <a:hlinkClick r:id="rId33" action="ppaction://hlinksldjump">
                  <a:extLst>
                    <a:ext uri="{A12FA001-AC4F-418D-AE19-62706E023703}">
                      <ahyp:hlinkClr xmlns:ahyp="http://schemas.microsoft.com/office/drawing/2018/hyperlinkcolor" val="tx"/>
                    </a:ext>
                  </a:extLst>
                </a:hlinkClick>
              </a:rPr>
              <a:t>התקנה ויישום ב-</a:t>
            </a:r>
            <a:r>
              <a:rPr lang="en-US" sz="1800" b="1" dirty="0">
                <a:solidFill>
                  <a:schemeClr val="bg1"/>
                </a:solidFill>
                <a:latin typeface="Aptos ExtraBold" panose="020B0004020202020204" pitchFamily="34" charset="0"/>
                <a:hlinkClick r:id="rId33" action="ppaction://hlinksldjump">
                  <a:extLst>
                    <a:ext uri="{A12FA001-AC4F-418D-AE19-62706E023703}">
                      <ahyp:hlinkClr xmlns:ahyp="http://schemas.microsoft.com/office/drawing/2018/hyperlinkcolor" val="tx"/>
                    </a:ext>
                  </a:extLst>
                </a:hlinkClick>
              </a:rPr>
              <a:t>Pyspark</a:t>
            </a:r>
            <a:r>
              <a:rPr lang="he-IL" sz="1800" b="1" dirty="0">
                <a:solidFill>
                  <a:schemeClr val="bg1"/>
                </a:solidFill>
                <a:latin typeface="Aptos ExtraBold" panose="020B0004020202020204" pitchFamily="34" charset="0"/>
                <a:hlinkClick r:id="rId33" action="ppaction://hlinksldjump">
                  <a:extLst>
                    <a:ext uri="{A12FA001-AC4F-418D-AE19-62706E023703}">
                      <ahyp:hlinkClr xmlns:ahyp="http://schemas.microsoft.com/office/drawing/2018/hyperlinkcolor" val="tx"/>
                    </a:ext>
                  </a:extLst>
                </a:hlinkClick>
              </a:rPr>
              <a:t> </a:t>
            </a:r>
            <a:r>
              <a:rPr lang="he-IL" sz="1600" b="1" dirty="0">
                <a:latin typeface="Aptos ExtraBold" panose="020B0004020202020204" pitchFamily="34" charset="0"/>
              </a:rPr>
              <a:t>----------------54</a:t>
            </a:r>
          </a:p>
          <a:p>
            <a:r>
              <a:rPr lang="he-IL" sz="1600" b="1" dirty="0">
                <a:latin typeface="Aptos ExtraBold" panose="020B0004020202020204" pitchFamily="34" charset="0"/>
              </a:rPr>
              <a:t>        </a:t>
            </a:r>
            <a:r>
              <a:rPr lang="he-IL" sz="1600" b="1" dirty="0">
                <a:latin typeface="Aptos ExtraBold" panose="020B0004020202020204" pitchFamily="34" charset="0"/>
                <a:hlinkClick r:id="rId34" action="ppaction://hlinksldjump">
                  <a:extLst>
                    <a:ext uri="{A12FA001-AC4F-418D-AE19-62706E023703}">
                      <ahyp:hlinkClr xmlns:ahyp="http://schemas.microsoft.com/office/drawing/2018/hyperlinkcolor" val="tx"/>
                    </a:ext>
                  </a:extLst>
                </a:hlinkClick>
              </a:rPr>
              <a:t>שלבי התקנה והורדה-</a:t>
            </a:r>
            <a:r>
              <a:rPr lang="he-IL" sz="1600" b="1" dirty="0">
                <a:latin typeface="Aptos ExtraBold" panose="020B0004020202020204" pitchFamily="34" charset="0"/>
              </a:rPr>
              <a:t>------------------------55</a:t>
            </a:r>
          </a:p>
          <a:p>
            <a:r>
              <a:rPr lang="he-IL" sz="1600" b="1" dirty="0">
                <a:latin typeface="Aptos ExtraBold" panose="020B0004020202020204" pitchFamily="34" charset="0"/>
              </a:rPr>
              <a:t>        </a:t>
            </a:r>
            <a:r>
              <a:rPr lang="he-IL" sz="1600" b="1" dirty="0">
                <a:latin typeface="Aptos ExtraBold" panose="020B0004020202020204" pitchFamily="34" charset="0"/>
                <a:hlinkClick r:id="rId35" action="ppaction://hlinksldjump">
                  <a:extLst>
                    <a:ext uri="{A12FA001-AC4F-418D-AE19-62706E023703}">
                      <ahyp:hlinkClr xmlns:ahyp="http://schemas.microsoft.com/office/drawing/2018/hyperlinkcolor" val="tx"/>
                    </a:ext>
                  </a:extLst>
                </a:hlinkClick>
              </a:rPr>
              <a:t>הגדרת משתני סביבה </a:t>
            </a:r>
            <a:r>
              <a:rPr lang="he-IL" sz="1600" b="1" dirty="0">
                <a:latin typeface="Aptos ExtraBold" panose="020B0004020202020204" pitchFamily="34" charset="0"/>
              </a:rPr>
              <a:t>-----------------------56</a:t>
            </a:r>
          </a:p>
          <a:p>
            <a:r>
              <a:rPr lang="he-IL" sz="1600" b="1" dirty="0">
                <a:latin typeface="Aptos ExtraBold" panose="020B0004020202020204" pitchFamily="34" charset="0"/>
              </a:rPr>
              <a:t>        </a:t>
            </a:r>
            <a:r>
              <a:rPr lang="he-IL" sz="1600" b="1" dirty="0">
                <a:latin typeface="Aptos ExtraBold" panose="020B0004020202020204" pitchFamily="34" charset="0"/>
                <a:hlinkClick r:id="rId36" action="ppaction://hlinksldjump">
                  <a:extLst>
                    <a:ext uri="{A12FA001-AC4F-418D-AE19-62706E023703}">
                      <ahyp:hlinkClr xmlns:ahyp="http://schemas.microsoft.com/office/drawing/2018/hyperlinkcolor" val="tx"/>
                    </a:ext>
                  </a:extLst>
                </a:hlinkClick>
              </a:rPr>
              <a:t>התחברות למנהלי אשכולות וכלי אחסון</a:t>
            </a:r>
            <a:r>
              <a:rPr lang="he-IL" sz="1600" b="1" dirty="0">
                <a:latin typeface="Aptos ExtraBold" panose="020B0004020202020204" pitchFamily="34" charset="0"/>
              </a:rPr>
              <a:t>----57</a:t>
            </a:r>
          </a:p>
          <a:p>
            <a:r>
              <a:rPr lang="he-IL" sz="1600" b="1" dirty="0">
                <a:latin typeface="Aptos ExtraBold" panose="020B0004020202020204" pitchFamily="34" charset="0"/>
              </a:rPr>
              <a:t>        </a:t>
            </a:r>
            <a:r>
              <a:rPr lang="he-IL" sz="1600" b="1" dirty="0">
                <a:latin typeface="Aptos ExtraBold" panose="020B0004020202020204" pitchFamily="34" charset="0"/>
                <a:hlinkClick r:id="rId37" action="ppaction://hlinksldjump">
                  <a:extLst>
                    <a:ext uri="{A12FA001-AC4F-418D-AE19-62706E023703}">
                      <ahyp:hlinkClr xmlns:ahyp="http://schemas.microsoft.com/office/drawing/2018/hyperlinkcolor" val="tx"/>
                    </a:ext>
                  </a:extLst>
                </a:hlinkClick>
              </a:rPr>
              <a:t>הרצה ראשונית ב-</a:t>
            </a:r>
            <a:r>
              <a:rPr lang="en-US" sz="1600" b="1" dirty="0">
                <a:latin typeface="Aptos ExtraBold" panose="020B0004020202020204" pitchFamily="34" charset="0"/>
                <a:hlinkClick r:id="rId37" action="ppaction://hlinksldjump">
                  <a:extLst>
                    <a:ext uri="{A12FA001-AC4F-418D-AE19-62706E023703}">
                      <ahyp:hlinkClr xmlns:ahyp="http://schemas.microsoft.com/office/drawing/2018/hyperlinkcolor" val="tx"/>
                    </a:ext>
                  </a:extLst>
                </a:hlinkClick>
              </a:rPr>
              <a:t>Shell</a:t>
            </a:r>
            <a:r>
              <a:rPr lang="he-IL" sz="1600" b="1" dirty="0">
                <a:latin typeface="Aptos ExtraBold" panose="020B0004020202020204" pitchFamily="34" charset="0"/>
              </a:rPr>
              <a:t>---------------------58</a:t>
            </a:r>
          </a:p>
          <a:p>
            <a:r>
              <a:rPr lang="he-IL" sz="1600" b="1" dirty="0">
                <a:latin typeface="Aptos ExtraBold" panose="020B0004020202020204" pitchFamily="34" charset="0"/>
              </a:rPr>
              <a:t>        </a:t>
            </a:r>
            <a:r>
              <a:rPr lang="he-IL" sz="1600" b="1" dirty="0">
                <a:latin typeface="Aptos ExtraBold" panose="020B0004020202020204" pitchFamily="34" charset="0"/>
                <a:hlinkClick r:id="rId38" action="ppaction://hlinksldjump">
                  <a:extLst>
                    <a:ext uri="{A12FA001-AC4F-418D-AE19-62706E023703}">
                      <ahyp:hlinkClr xmlns:ahyp="http://schemas.microsoft.com/office/drawing/2018/hyperlinkcolor" val="tx"/>
                    </a:ext>
                  </a:extLst>
                </a:hlinkClick>
              </a:rPr>
              <a:t>יצירת </a:t>
            </a:r>
            <a:r>
              <a:rPr lang="en-US" sz="1600" b="1" dirty="0">
                <a:latin typeface="Aptos ExtraBold" panose="020B0004020202020204" pitchFamily="34" charset="0"/>
                <a:hlinkClick r:id="rId38" action="ppaction://hlinksldjump">
                  <a:extLst>
                    <a:ext uri="{A12FA001-AC4F-418D-AE19-62706E023703}">
                      <ahyp:hlinkClr xmlns:ahyp="http://schemas.microsoft.com/office/drawing/2018/hyperlinkcolor" val="tx"/>
                    </a:ext>
                  </a:extLst>
                </a:hlinkClick>
              </a:rPr>
              <a:t>Session</a:t>
            </a:r>
            <a:r>
              <a:rPr lang="he-IL" sz="1600" b="1" dirty="0">
                <a:latin typeface="Aptos ExtraBold" panose="020B0004020202020204" pitchFamily="34" charset="0"/>
                <a:hlinkClick r:id="rId38" action="ppaction://hlinksldjump">
                  <a:extLst>
                    <a:ext uri="{A12FA001-AC4F-418D-AE19-62706E023703}">
                      <ahyp:hlinkClr xmlns:ahyp="http://schemas.microsoft.com/office/drawing/2018/hyperlinkcolor" val="tx"/>
                    </a:ext>
                  </a:extLst>
                </a:hlinkClick>
              </a:rPr>
              <a:t> והקצאת משאבים</a:t>
            </a:r>
            <a:r>
              <a:rPr lang="he-IL" sz="1600" b="1" dirty="0">
                <a:latin typeface="Aptos ExtraBold" panose="020B0004020202020204" pitchFamily="34" charset="0"/>
              </a:rPr>
              <a:t>----------59</a:t>
            </a:r>
          </a:p>
          <a:p>
            <a:r>
              <a:rPr lang="he-IL" sz="1600" b="1" dirty="0">
                <a:latin typeface="Aptos ExtraBold" panose="020B0004020202020204" pitchFamily="34" charset="0"/>
              </a:rPr>
              <a:t>        </a:t>
            </a:r>
            <a:r>
              <a:rPr lang="en-US" sz="1600" b="1" dirty="0">
                <a:latin typeface="Aptos ExtraBold" panose="020B0004020202020204" pitchFamily="34" charset="0"/>
                <a:hlinkClick r:id="rId39" action="ppaction://hlinksldjump">
                  <a:extLst>
                    <a:ext uri="{A12FA001-AC4F-418D-AE19-62706E023703}">
                      <ahyp:hlinkClr xmlns:ahyp="http://schemas.microsoft.com/office/drawing/2018/hyperlinkcolor" val="tx"/>
                    </a:ext>
                  </a:extLst>
                </a:hlinkClick>
              </a:rPr>
              <a:t>Spark UI</a:t>
            </a:r>
            <a:r>
              <a:rPr lang="he-IL" sz="1600" b="1" dirty="0">
                <a:latin typeface="Aptos ExtraBold" panose="020B0004020202020204" pitchFamily="34" charset="0"/>
                <a:hlinkClick r:id="rId39" action="ppaction://hlinksldjump">
                  <a:extLst>
                    <a:ext uri="{A12FA001-AC4F-418D-AE19-62706E023703}">
                      <ahyp:hlinkClr xmlns:ahyp="http://schemas.microsoft.com/office/drawing/2018/hyperlinkcolor" val="tx"/>
                    </a:ext>
                  </a:extLst>
                </a:hlinkClick>
              </a:rPr>
              <a:t> ויצירת </a:t>
            </a:r>
            <a:r>
              <a:rPr lang="en-US" sz="1600" b="1" dirty="0">
                <a:latin typeface="Aptos ExtraBold" panose="020B0004020202020204" pitchFamily="34" charset="0"/>
                <a:hlinkClick r:id="rId39" action="ppaction://hlinksldjump">
                  <a:extLst>
                    <a:ext uri="{A12FA001-AC4F-418D-AE19-62706E023703}">
                      <ahyp:hlinkClr xmlns:ahyp="http://schemas.microsoft.com/office/drawing/2018/hyperlinkcolor" val="tx"/>
                    </a:ext>
                  </a:extLst>
                </a:hlinkClick>
              </a:rPr>
              <a:t>RDDs</a:t>
            </a:r>
            <a:r>
              <a:rPr lang="he-IL" sz="1600" b="1" dirty="0">
                <a:latin typeface="Aptos ExtraBold" panose="020B0004020202020204" pitchFamily="34" charset="0"/>
              </a:rPr>
              <a:t>-----------------60-62</a:t>
            </a:r>
          </a:p>
          <a:p>
            <a:r>
              <a:rPr lang="he-IL" sz="1600" b="1" dirty="0">
                <a:latin typeface="Aptos ExtraBold" panose="020B0004020202020204" pitchFamily="34" charset="0"/>
              </a:rPr>
              <a:t>        </a:t>
            </a:r>
            <a:r>
              <a:rPr lang="he-IL" sz="1600" b="1" dirty="0">
                <a:latin typeface="Aptos ExtraBold" panose="020B0004020202020204" pitchFamily="34" charset="0"/>
                <a:hlinkClick r:id="rId40" action="ppaction://hlinksldjump">
                  <a:extLst>
                    <a:ext uri="{A12FA001-AC4F-418D-AE19-62706E023703}">
                      <ahyp:hlinkClr xmlns:ahyp="http://schemas.microsoft.com/office/drawing/2018/hyperlinkcolor" val="tx"/>
                    </a:ext>
                  </a:extLst>
                </a:hlinkClick>
              </a:rPr>
              <a:t>עשרת המילים הנפוצות ביותר</a:t>
            </a:r>
            <a:r>
              <a:rPr lang="he-IL" sz="1600" b="1" dirty="0">
                <a:latin typeface="Aptos ExtraBold" panose="020B0004020202020204" pitchFamily="34" charset="0"/>
              </a:rPr>
              <a:t>----------63-64</a:t>
            </a:r>
          </a:p>
          <a:p>
            <a:r>
              <a:rPr lang="he-IL" sz="1600" b="1" dirty="0">
                <a:latin typeface="Aptos ExtraBold" panose="020B0004020202020204" pitchFamily="34" charset="0"/>
              </a:rPr>
              <a:t>        </a:t>
            </a:r>
            <a:r>
              <a:rPr lang="he-IL" sz="1600" b="1" dirty="0">
                <a:latin typeface="Aptos ExtraBold" panose="020B0004020202020204" pitchFamily="34" charset="0"/>
                <a:hlinkClick r:id="rId41" action="ppaction://hlinksldjump">
                  <a:extLst>
                    <a:ext uri="{A12FA001-AC4F-418D-AE19-62706E023703}">
                      <ahyp:hlinkClr xmlns:ahyp="http://schemas.microsoft.com/office/drawing/2018/hyperlinkcolor" val="tx"/>
                    </a:ext>
                  </a:extLst>
                </a:hlinkClick>
              </a:rPr>
              <a:t>הכמות הכוללת שבוזבז עבור כל לקוח</a:t>
            </a:r>
            <a:r>
              <a:rPr lang="he-IL" sz="1600" b="1" dirty="0">
                <a:latin typeface="Aptos ExtraBold" panose="020B0004020202020204" pitchFamily="34" charset="0"/>
              </a:rPr>
              <a:t>-----65</a:t>
            </a:r>
          </a:p>
        </p:txBody>
      </p:sp>
    </p:spTree>
    <p:extLst>
      <p:ext uri="{BB962C8B-B14F-4D97-AF65-F5344CB8AC3E}">
        <p14:creationId xmlns:p14="http://schemas.microsoft.com/office/powerpoint/2010/main" val="2369145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8B05D5-D184-C481-7449-0CC4878D7926}"/>
              </a:ext>
            </a:extLst>
          </p:cNvPr>
          <p:cNvSpPr>
            <a:spLocks noGrp="1"/>
          </p:cNvSpPr>
          <p:nvPr>
            <p:ph type="title"/>
          </p:nvPr>
        </p:nvSpPr>
        <p:spPr>
          <a:xfrm>
            <a:off x="2415276" y="187675"/>
            <a:ext cx="9404723" cy="1400530"/>
          </a:xfrm>
        </p:spPr>
        <p:txBody>
          <a:bodyPr/>
          <a:lstStyle/>
          <a:p>
            <a:pPr algn="r"/>
            <a:r>
              <a:rPr lang="he-IL" b="1" dirty="0">
                <a:latin typeface="Amasis MT Pro Black" panose="02040A04050005020304" pitchFamily="18" charset="0"/>
              </a:rPr>
              <a:t>תולדות </a:t>
            </a:r>
            <a:r>
              <a:rPr lang="en-US" b="1" dirty="0">
                <a:latin typeface="Amasis MT Pro Black" panose="02040A04050005020304" pitchFamily="18" charset="0"/>
              </a:rPr>
              <a:t>Spark</a:t>
            </a:r>
            <a:r>
              <a:rPr lang="he-IL" b="1" dirty="0">
                <a:latin typeface="Amasis MT Pro Black" panose="02040A04050005020304" pitchFamily="18" charset="0"/>
              </a:rPr>
              <a:t> </a:t>
            </a:r>
          </a:p>
        </p:txBody>
      </p:sp>
      <p:sp>
        <p:nvSpPr>
          <p:cNvPr id="8" name="אליפסה 7">
            <a:extLst>
              <a:ext uri="{FF2B5EF4-FFF2-40B4-BE49-F238E27FC236}">
                <a16:creationId xmlns:a16="http://schemas.microsoft.com/office/drawing/2014/main" id="{C1C2E0D4-1FF4-11A0-5BF7-D08E91F016B0}"/>
              </a:ext>
            </a:extLst>
          </p:cNvPr>
          <p:cNvSpPr/>
          <p:nvPr/>
        </p:nvSpPr>
        <p:spPr>
          <a:xfrm>
            <a:off x="9226355" y="1392106"/>
            <a:ext cx="2430834" cy="1590261"/>
          </a:xfrm>
          <a:prstGeom prst="ellipse">
            <a:avLst/>
          </a:prstGeom>
          <a:solidFill>
            <a:srgbClr val="00B0F0"/>
          </a:solidFill>
          <a:effectLst>
            <a:outerShdw blurRad="50800" dist="38100" dir="18900000" algn="bl"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lumMod val="85000"/>
                    <a:lumOff val="15000"/>
                  </a:schemeClr>
                </a:solidFill>
                <a:latin typeface="Aharoni" panose="02010803020104030203" pitchFamily="2" charset="-79"/>
                <a:cs typeface="Aharoni" panose="02010803020104030203" pitchFamily="2" charset="-79"/>
              </a:rPr>
              <a:t>2009</a:t>
            </a:r>
            <a:endParaRPr lang="he-IL" dirty="0">
              <a:solidFill>
                <a:schemeClr val="bg1">
                  <a:lumMod val="85000"/>
                  <a:lumOff val="15000"/>
                </a:schemeClr>
              </a:solidFill>
              <a:latin typeface="Aharoni" panose="02010803020104030203" pitchFamily="2" charset="-79"/>
              <a:cs typeface="Aharoni" panose="02010803020104030203" pitchFamily="2" charset="-79"/>
            </a:endParaRPr>
          </a:p>
          <a:p>
            <a:pPr algn="ctr"/>
            <a:endParaRPr lang="he-IL" dirty="0"/>
          </a:p>
          <a:p>
            <a:pPr algn="ctr"/>
            <a:r>
              <a:rPr lang="he-IL" b="1" dirty="0">
                <a:latin typeface="Aharoni" panose="02010803020104030203" pitchFamily="2" charset="-79"/>
                <a:cs typeface="Aharoni" panose="02010803020104030203" pitchFamily="2" charset="-79"/>
              </a:rPr>
              <a:t>התחיל מפרויקט של סטודנט</a:t>
            </a:r>
          </a:p>
        </p:txBody>
      </p:sp>
      <p:sp>
        <p:nvSpPr>
          <p:cNvPr id="10" name="אליפסה 9">
            <a:extLst>
              <a:ext uri="{FF2B5EF4-FFF2-40B4-BE49-F238E27FC236}">
                <a16:creationId xmlns:a16="http://schemas.microsoft.com/office/drawing/2014/main" id="{A1024315-4D9D-F4C5-4D06-2A2B4D8CEFCE}"/>
              </a:ext>
            </a:extLst>
          </p:cNvPr>
          <p:cNvSpPr/>
          <p:nvPr/>
        </p:nvSpPr>
        <p:spPr>
          <a:xfrm>
            <a:off x="5189166" y="1392106"/>
            <a:ext cx="2430834" cy="1590261"/>
          </a:xfrm>
          <a:prstGeom prst="ellipse">
            <a:avLst/>
          </a:prstGeom>
          <a:solidFill>
            <a:srgbClr val="00B0F0"/>
          </a:solidFill>
          <a:effectLst>
            <a:outerShdw blurRad="50800" dist="38100" dir="18900000" algn="bl"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lumMod val="85000"/>
                    <a:lumOff val="15000"/>
                  </a:schemeClr>
                </a:solidFill>
                <a:latin typeface="Aharoni" panose="02010803020104030203" pitchFamily="2" charset="-79"/>
                <a:cs typeface="Aharoni" panose="02010803020104030203" pitchFamily="2" charset="-79"/>
              </a:rPr>
              <a:t>2010-2013</a:t>
            </a:r>
          </a:p>
          <a:p>
            <a:pPr algn="ctr"/>
            <a:endParaRPr lang="he-IL" dirty="0"/>
          </a:p>
          <a:p>
            <a:pPr algn="ctr"/>
            <a:r>
              <a:rPr lang="he-IL" b="1" dirty="0">
                <a:latin typeface="Aharoni" panose="02010803020104030203" pitchFamily="2" charset="-79"/>
                <a:cs typeface="Aharoni" panose="02010803020104030203" pitchFamily="2" charset="-79"/>
              </a:rPr>
              <a:t>פרויקט מחקר </a:t>
            </a:r>
            <a:r>
              <a:rPr lang="en-US" b="1" dirty="0">
                <a:latin typeface="Aharoni" panose="02010803020104030203" pitchFamily="2" charset="-79"/>
                <a:cs typeface="Aharoni" panose="02010803020104030203" pitchFamily="2" charset="-79"/>
              </a:rPr>
              <a:t>Spark</a:t>
            </a:r>
            <a:endParaRPr lang="he-IL" b="1" dirty="0">
              <a:latin typeface="Aharoni" panose="02010803020104030203" pitchFamily="2" charset="-79"/>
              <a:cs typeface="Aharoni" panose="02010803020104030203" pitchFamily="2" charset="-79"/>
            </a:endParaRPr>
          </a:p>
        </p:txBody>
      </p:sp>
      <p:sp>
        <p:nvSpPr>
          <p:cNvPr id="11" name="תיבת טקסט 10">
            <a:extLst>
              <a:ext uri="{FF2B5EF4-FFF2-40B4-BE49-F238E27FC236}">
                <a16:creationId xmlns:a16="http://schemas.microsoft.com/office/drawing/2014/main" id="{93C32FE2-8377-0796-1897-4ED7390B5C21}"/>
              </a:ext>
            </a:extLst>
          </p:cNvPr>
          <p:cNvSpPr txBox="1"/>
          <p:nvPr/>
        </p:nvSpPr>
        <p:spPr>
          <a:xfrm>
            <a:off x="3667538" y="3164681"/>
            <a:ext cx="4971938" cy="3416320"/>
          </a:xfrm>
          <a:prstGeom prst="rect">
            <a:avLst/>
          </a:prstGeom>
          <a:noFill/>
        </p:spPr>
        <p:txBody>
          <a:bodyPr wrap="square" rtlCol="1">
            <a:spAutoFit/>
          </a:bodyPr>
          <a:lstStyle/>
          <a:p>
            <a:r>
              <a:rPr lang="he-IL" sz="1800" dirty="0">
                <a:latin typeface="Amasis MT Pro Black" panose="02040A04050005020304" pitchFamily="18" charset="0"/>
              </a:rPr>
              <a:t>במסגרת פרויקט </a:t>
            </a:r>
            <a:r>
              <a:rPr lang="en-US" sz="1800" dirty="0">
                <a:latin typeface="Amasis MT Pro Black" panose="02040A04050005020304" pitchFamily="18" charset="0"/>
              </a:rPr>
              <a:t>“Mesos”</a:t>
            </a:r>
            <a:r>
              <a:rPr lang="he-IL" sz="1800" dirty="0">
                <a:latin typeface="Amasis MT Pro Black" panose="02040A04050005020304" pitchFamily="18" charset="0"/>
              </a:rPr>
              <a:t> פיתח זהריה סביבת עבודה לעיבוד נתונים בשם </a:t>
            </a:r>
            <a:r>
              <a:rPr lang="en-US" sz="1800" dirty="0">
                <a:latin typeface="Amasis MT Pro Black" panose="02040A04050005020304" pitchFamily="18" charset="0"/>
              </a:rPr>
              <a:t>Spark</a:t>
            </a:r>
            <a:r>
              <a:rPr lang="he-IL" sz="1800" dirty="0">
                <a:latin typeface="Amasis MT Pro Black" panose="02040A04050005020304" pitchFamily="18" charset="0"/>
              </a:rPr>
              <a:t>. הוא נוצר תחילה כפרויקט מחקר והוצג במאמר בשנת 2010. מאמר זה תיאר את עקרונות הליבה של </a:t>
            </a:r>
            <a:r>
              <a:rPr lang="en-US" sz="1800" dirty="0">
                <a:latin typeface="Amasis MT Pro Black" panose="02040A04050005020304" pitchFamily="18" charset="0"/>
              </a:rPr>
              <a:t>Spark</a:t>
            </a:r>
            <a:r>
              <a:rPr lang="he-IL" sz="1800" dirty="0">
                <a:latin typeface="Amasis MT Pro Black" panose="02040A04050005020304" pitchFamily="18" charset="0"/>
              </a:rPr>
              <a:t> לרבות מבנה האבסטרצקיה העיקרי שלו</a:t>
            </a:r>
          </a:p>
          <a:p>
            <a:r>
              <a:rPr lang="en-US" dirty="0">
                <a:latin typeface="Amasis MT Pro Black" panose="02040A04050005020304" pitchFamily="18" charset="0"/>
              </a:rPr>
              <a:t>RDD</a:t>
            </a:r>
            <a:r>
              <a:rPr lang="he-IL" dirty="0">
                <a:latin typeface="Amasis MT Pro Black" panose="02040A04050005020304" pitchFamily="18" charset="0"/>
              </a:rPr>
              <a:t> </a:t>
            </a:r>
            <a:r>
              <a:rPr lang="en-US" dirty="0">
                <a:latin typeface="Amasis MT Pro Black" panose="02040A04050005020304" pitchFamily="18" charset="0"/>
              </a:rPr>
              <a:t>(R</a:t>
            </a:r>
            <a:r>
              <a:rPr lang="en-US" sz="1800" dirty="0">
                <a:latin typeface="Amasis MT Pro Black" panose="02040A04050005020304" pitchFamily="18" charset="0"/>
              </a:rPr>
              <a:t>esilient </a:t>
            </a:r>
            <a:r>
              <a:rPr lang="en-US" dirty="0">
                <a:latin typeface="Amasis MT Pro Black" panose="02040A04050005020304" pitchFamily="18" charset="0"/>
              </a:rPr>
              <a:t>D</a:t>
            </a:r>
            <a:r>
              <a:rPr lang="en-US" sz="1800" dirty="0">
                <a:latin typeface="Amasis MT Pro Black" panose="02040A04050005020304" pitchFamily="18" charset="0"/>
              </a:rPr>
              <a:t>istributed </a:t>
            </a:r>
            <a:r>
              <a:rPr lang="en-US" dirty="0">
                <a:latin typeface="Amasis MT Pro Black" panose="02040A04050005020304" pitchFamily="18" charset="0"/>
              </a:rPr>
              <a:t>D</a:t>
            </a:r>
            <a:r>
              <a:rPr lang="en-US" sz="1800" dirty="0">
                <a:latin typeface="Amasis MT Pro Black" panose="02040A04050005020304" pitchFamily="18" charset="0"/>
              </a:rPr>
              <a:t>atasets)</a:t>
            </a:r>
            <a:r>
              <a:rPr lang="he-IL" sz="1800" dirty="0">
                <a:latin typeface="Amasis MT Pro Black" panose="02040A04050005020304" pitchFamily="18" charset="0"/>
              </a:rPr>
              <a:t>.</a:t>
            </a:r>
            <a:endParaRPr lang="en-US" dirty="0">
              <a:latin typeface="Amasis MT Pro Black" panose="02040A04050005020304" pitchFamily="18" charset="0"/>
            </a:endParaRPr>
          </a:p>
          <a:p>
            <a:r>
              <a:rPr lang="en-US" sz="1800" dirty="0">
                <a:latin typeface="Amasis MT Pro Black" panose="02040A04050005020304" pitchFamily="18" charset="0"/>
              </a:rPr>
              <a:t>Spark</a:t>
            </a:r>
            <a:r>
              <a:rPr lang="he-IL" sz="1800" dirty="0">
                <a:latin typeface="Amasis MT Pro Black" panose="02040A04050005020304" pitchFamily="18" charset="0"/>
              </a:rPr>
              <a:t> נכתב בקוד פתוח והוא זכה במהירות לתשומת לב בקרב מפתחים וקהילות המנתחי נתונים</a:t>
            </a:r>
            <a:r>
              <a:rPr lang="he-IL" dirty="0">
                <a:latin typeface="Amasis MT Pro Black" panose="02040A04050005020304" pitchFamily="18" charset="0"/>
              </a:rPr>
              <a:t>.</a:t>
            </a:r>
            <a:r>
              <a:rPr lang="he-IL" sz="1800" dirty="0">
                <a:latin typeface="Amasis MT Pro Black" panose="02040A04050005020304" pitchFamily="18" charset="0"/>
              </a:rPr>
              <a:t> הוא הציע שיפורים משמעותיים ביחס לסביבת העבודה </a:t>
            </a:r>
            <a:r>
              <a:rPr lang="en-US" sz="1800" dirty="0">
                <a:latin typeface="Amasis MT Pro Black" panose="02040A04050005020304" pitchFamily="18" charset="0"/>
              </a:rPr>
              <a:t>Hadoop</a:t>
            </a:r>
            <a:r>
              <a:rPr lang="he-IL" sz="1800" dirty="0">
                <a:latin typeface="Amasis MT Pro Black" panose="02040A04050005020304" pitchFamily="18" charset="0"/>
              </a:rPr>
              <a:t> שהתבססה על </a:t>
            </a:r>
            <a:r>
              <a:rPr lang="en-US" sz="1800" dirty="0">
                <a:latin typeface="Amasis MT Pro Black" panose="02040A04050005020304" pitchFamily="18" charset="0"/>
              </a:rPr>
              <a:t>mapReduce</a:t>
            </a:r>
            <a:r>
              <a:rPr lang="he-IL" sz="1800" dirty="0">
                <a:latin typeface="Amasis MT Pro Black" panose="02040A04050005020304" pitchFamily="18" charset="0"/>
              </a:rPr>
              <a:t> במיוחד במונחים של ביצועים וקלות השימוש.</a:t>
            </a:r>
          </a:p>
          <a:p>
            <a:endParaRPr lang="he-IL" dirty="0"/>
          </a:p>
        </p:txBody>
      </p:sp>
      <p:sp>
        <p:nvSpPr>
          <p:cNvPr id="12" name="אליפסה 11">
            <a:extLst>
              <a:ext uri="{FF2B5EF4-FFF2-40B4-BE49-F238E27FC236}">
                <a16:creationId xmlns:a16="http://schemas.microsoft.com/office/drawing/2014/main" id="{315FBD27-709D-ABBF-C43B-D9AFC843B6EA}"/>
              </a:ext>
            </a:extLst>
          </p:cNvPr>
          <p:cNvSpPr/>
          <p:nvPr/>
        </p:nvSpPr>
        <p:spPr>
          <a:xfrm>
            <a:off x="925749" y="1392106"/>
            <a:ext cx="2430834" cy="1590261"/>
          </a:xfrm>
          <a:prstGeom prst="ellipse">
            <a:avLst/>
          </a:prstGeom>
          <a:solidFill>
            <a:srgbClr val="00B0F0"/>
          </a:solidFill>
          <a:effectLst>
            <a:outerShdw blurRad="50800" dist="38100" dir="18900000" algn="bl"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lumMod val="85000"/>
                    <a:lumOff val="15000"/>
                  </a:schemeClr>
                </a:solidFill>
                <a:latin typeface="Aharoni" panose="02010803020104030203" pitchFamily="2" charset="-79"/>
                <a:cs typeface="Aharoni" panose="02010803020104030203" pitchFamily="2" charset="-79"/>
              </a:rPr>
              <a:t>אמצע שנת 2013</a:t>
            </a:r>
          </a:p>
          <a:p>
            <a:pPr algn="ctr"/>
            <a:endParaRPr lang="he-IL" dirty="0"/>
          </a:p>
          <a:p>
            <a:pPr algn="ctr"/>
            <a:r>
              <a:rPr lang="he-IL" dirty="0">
                <a:latin typeface="Aharoni" panose="02010803020104030203" pitchFamily="2" charset="-79"/>
                <a:cs typeface="Aharoni" panose="02010803020104030203" pitchFamily="2" charset="-79"/>
              </a:rPr>
              <a:t>אינקובציית ספארק</a:t>
            </a:r>
          </a:p>
        </p:txBody>
      </p:sp>
      <p:sp>
        <p:nvSpPr>
          <p:cNvPr id="14" name="תיבת טקסט 13">
            <a:extLst>
              <a:ext uri="{FF2B5EF4-FFF2-40B4-BE49-F238E27FC236}">
                <a16:creationId xmlns:a16="http://schemas.microsoft.com/office/drawing/2014/main" id="{23B725F2-FBCA-7FFD-43BF-5C512C10A9DA}"/>
              </a:ext>
            </a:extLst>
          </p:cNvPr>
          <p:cNvSpPr txBox="1"/>
          <p:nvPr/>
        </p:nvSpPr>
        <p:spPr>
          <a:xfrm>
            <a:off x="268824" y="3164681"/>
            <a:ext cx="3180524" cy="1200329"/>
          </a:xfrm>
          <a:prstGeom prst="rect">
            <a:avLst/>
          </a:prstGeom>
          <a:noFill/>
        </p:spPr>
        <p:txBody>
          <a:bodyPr wrap="square">
            <a:spAutoFit/>
          </a:bodyPr>
          <a:lstStyle/>
          <a:p>
            <a:r>
              <a:rPr lang="he-IL" sz="1800" dirty="0">
                <a:latin typeface="Amasis MT Pro Black" panose="02040A04050005020304" pitchFamily="18" charset="0"/>
              </a:rPr>
              <a:t>ספארק נכנסה לתוכנית </a:t>
            </a:r>
            <a:r>
              <a:rPr lang="en-US" sz="1800" dirty="0">
                <a:latin typeface="Amasis MT Pro Black" panose="02040A04050005020304" pitchFamily="18" charset="0"/>
              </a:rPr>
              <a:t>“Apache Incubator”</a:t>
            </a:r>
            <a:r>
              <a:rPr lang="he-IL" sz="1800" dirty="0">
                <a:latin typeface="Amasis MT Pro Black" panose="02040A04050005020304" pitchFamily="18" charset="0"/>
              </a:rPr>
              <a:t> שביסס את הצעד הראשון לקראת הפיכתו לפרויקט של קרן תוכנת אפאצ'י.</a:t>
            </a:r>
          </a:p>
        </p:txBody>
      </p:sp>
      <p:sp>
        <p:nvSpPr>
          <p:cNvPr id="9" name="תיבת טקסט 8">
            <a:extLst>
              <a:ext uri="{FF2B5EF4-FFF2-40B4-BE49-F238E27FC236}">
                <a16:creationId xmlns:a16="http://schemas.microsoft.com/office/drawing/2014/main" id="{CB078A52-F40A-C4C8-F80B-736D76381C20}"/>
              </a:ext>
            </a:extLst>
          </p:cNvPr>
          <p:cNvSpPr txBox="1"/>
          <p:nvPr/>
        </p:nvSpPr>
        <p:spPr>
          <a:xfrm>
            <a:off x="8639476" y="3212552"/>
            <a:ext cx="3180523" cy="1754326"/>
          </a:xfrm>
          <a:prstGeom prst="rect">
            <a:avLst/>
          </a:prstGeom>
          <a:noFill/>
        </p:spPr>
        <p:txBody>
          <a:bodyPr wrap="square" rtlCol="1">
            <a:spAutoFit/>
          </a:bodyPr>
          <a:lstStyle/>
          <a:p>
            <a:r>
              <a:rPr lang="he-IL" sz="1800" dirty="0">
                <a:latin typeface="Amasis MT Pro Black" panose="02040A04050005020304" pitchFamily="18" charset="0"/>
              </a:rPr>
              <a:t>סטודנט בשם </a:t>
            </a:r>
            <a:r>
              <a:rPr lang="en-US" sz="1800" dirty="0">
                <a:latin typeface="Amasis MT Pro Black" panose="02040A04050005020304" pitchFamily="18" charset="0"/>
              </a:rPr>
              <a:t>Matei Zaharia</a:t>
            </a:r>
            <a:r>
              <a:rPr lang="he-IL" sz="1800" dirty="0">
                <a:latin typeface="Amasis MT Pro Black" panose="02040A04050005020304" pitchFamily="18" charset="0"/>
              </a:rPr>
              <a:t> שלמד ב-</a:t>
            </a:r>
            <a:r>
              <a:rPr lang="en-US" sz="1800" dirty="0">
                <a:latin typeface="Amasis MT Pro Black" panose="02040A04050005020304" pitchFamily="18" charset="0"/>
              </a:rPr>
              <a:t>berkely</a:t>
            </a:r>
            <a:r>
              <a:rPr lang="he-IL" sz="1800" dirty="0">
                <a:latin typeface="Amasis MT Pro Black" panose="02040A04050005020304" pitchFamily="18" charset="0"/>
              </a:rPr>
              <a:t> שבקליפורניה</a:t>
            </a:r>
          </a:p>
          <a:p>
            <a:r>
              <a:rPr lang="he-IL" sz="1800" dirty="0">
                <a:latin typeface="Amasis MT Pro Black" panose="02040A04050005020304" pitchFamily="18" charset="0"/>
              </a:rPr>
              <a:t>החל לעבוד על פרויקט מחקר בשם </a:t>
            </a:r>
            <a:r>
              <a:rPr lang="en-US" sz="1800" dirty="0">
                <a:latin typeface="Amasis MT Pro Black" panose="02040A04050005020304" pitchFamily="18" charset="0"/>
              </a:rPr>
              <a:t>“Mesos”</a:t>
            </a:r>
            <a:r>
              <a:rPr lang="he-IL" sz="1800" dirty="0">
                <a:latin typeface="Amasis MT Pro Black" panose="02040A04050005020304" pitchFamily="18" charset="0"/>
              </a:rPr>
              <a:t> שמטרתו הייתה להפוך את ניהול הדאטה לאפקטיבי יותר.</a:t>
            </a:r>
          </a:p>
        </p:txBody>
      </p:sp>
    </p:spTree>
    <p:extLst>
      <p:ext uri="{BB962C8B-B14F-4D97-AF65-F5344CB8AC3E}">
        <p14:creationId xmlns:p14="http://schemas.microsoft.com/office/powerpoint/2010/main" val="30882936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510920" y="124972"/>
            <a:ext cx="9359911" cy="1400530"/>
          </a:xfrm>
        </p:spPr>
        <p:txBody>
          <a:bodyPr/>
          <a:lstStyle/>
          <a:p>
            <a:pPr algn="r"/>
            <a:r>
              <a:rPr lang="en-US" sz="3200" b="1" dirty="0"/>
              <a:t>CrossValidator</a:t>
            </a:r>
            <a:r>
              <a:rPr lang="he-IL" sz="3200" b="1" dirty="0"/>
              <a:t> - דוגמא</a:t>
            </a:r>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pic>
        <p:nvPicPr>
          <p:cNvPr id="4" name="תמונה 3">
            <a:extLst>
              <a:ext uri="{FF2B5EF4-FFF2-40B4-BE49-F238E27FC236}">
                <a16:creationId xmlns:a16="http://schemas.microsoft.com/office/drawing/2014/main" id="{71DB8FFA-D4D6-9DA1-E7C1-FD5DA80BDF54}"/>
              </a:ext>
            </a:extLst>
          </p:cNvPr>
          <p:cNvPicPr>
            <a:picLocks noChangeAspect="1"/>
          </p:cNvPicPr>
          <p:nvPr/>
        </p:nvPicPr>
        <p:blipFill rotWithShape="1">
          <a:blip r:embed="rId2"/>
          <a:srcRect l="18000" t="18035" r="42077" b="18753"/>
          <a:stretch/>
        </p:blipFill>
        <p:spPr>
          <a:xfrm>
            <a:off x="3559126" y="825237"/>
            <a:ext cx="7995345" cy="5704508"/>
          </a:xfrm>
          <a:prstGeom prst="rect">
            <a:avLst/>
          </a:prstGeom>
        </p:spPr>
      </p:pic>
    </p:spTree>
    <p:extLst>
      <p:ext uri="{BB962C8B-B14F-4D97-AF65-F5344CB8AC3E}">
        <p14:creationId xmlns:p14="http://schemas.microsoft.com/office/powerpoint/2010/main" val="31901630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750716" y="41358"/>
            <a:ext cx="9359911" cy="1400530"/>
          </a:xfrm>
        </p:spPr>
        <p:txBody>
          <a:bodyPr/>
          <a:lstStyle/>
          <a:p>
            <a:pPr algn="r"/>
            <a:r>
              <a:rPr lang="en-US" sz="3200" b="1" dirty="0"/>
              <a:t>Recommendation System</a:t>
            </a:r>
            <a:endParaRPr lang="he-IL" sz="3200" b="1" dirty="0"/>
          </a:p>
        </p:txBody>
      </p:sp>
      <p:sp>
        <p:nvSpPr>
          <p:cNvPr id="6" name="מלבן 5">
            <a:extLst>
              <a:ext uri="{FF2B5EF4-FFF2-40B4-BE49-F238E27FC236}">
                <a16:creationId xmlns:a16="http://schemas.microsoft.com/office/drawing/2014/main" id="{A615C2AF-59CC-6E84-93E4-C2B128B2ACF1}"/>
              </a:ext>
            </a:extLst>
          </p:cNvPr>
          <p:cNvSpPr/>
          <p:nvPr/>
        </p:nvSpPr>
        <p:spPr>
          <a:xfrm>
            <a:off x="6241952" y="672069"/>
            <a:ext cx="237744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Recommendation System</a:t>
            </a:r>
            <a:endParaRPr lang="he-IL" dirty="0"/>
          </a:p>
        </p:txBody>
      </p:sp>
      <p:cxnSp>
        <p:nvCxnSpPr>
          <p:cNvPr id="8" name="מחבר חץ ישר 7">
            <a:extLst>
              <a:ext uri="{FF2B5EF4-FFF2-40B4-BE49-F238E27FC236}">
                <a16:creationId xmlns:a16="http://schemas.microsoft.com/office/drawing/2014/main" id="{E73D67F3-3344-4DE1-41A5-6C783985A046}"/>
              </a:ext>
            </a:extLst>
          </p:cNvPr>
          <p:cNvCxnSpPr>
            <a:cxnSpLocks/>
          </p:cNvCxnSpPr>
          <p:nvPr/>
        </p:nvCxnSpPr>
        <p:spPr>
          <a:xfrm flipH="1">
            <a:off x="4835183" y="1628336"/>
            <a:ext cx="1406769" cy="93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מלבן 8">
            <a:extLst>
              <a:ext uri="{FF2B5EF4-FFF2-40B4-BE49-F238E27FC236}">
                <a16:creationId xmlns:a16="http://schemas.microsoft.com/office/drawing/2014/main" id="{7B4922ED-6260-9441-FF11-FB87887F04D4}"/>
              </a:ext>
            </a:extLst>
          </p:cNvPr>
          <p:cNvSpPr/>
          <p:nvPr/>
        </p:nvSpPr>
        <p:spPr>
          <a:xfrm>
            <a:off x="2700115" y="2590167"/>
            <a:ext cx="237744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Content Based</a:t>
            </a:r>
            <a:endParaRPr lang="he-IL" dirty="0"/>
          </a:p>
        </p:txBody>
      </p:sp>
      <p:cxnSp>
        <p:nvCxnSpPr>
          <p:cNvPr id="10" name="מחבר חץ ישר 9">
            <a:extLst>
              <a:ext uri="{FF2B5EF4-FFF2-40B4-BE49-F238E27FC236}">
                <a16:creationId xmlns:a16="http://schemas.microsoft.com/office/drawing/2014/main" id="{AEA67B48-605E-62DF-5B5D-C018ED405952}"/>
              </a:ext>
            </a:extLst>
          </p:cNvPr>
          <p:cNvCxnSpPr>
            <a:cxnSpLocks/>
          </p:cNvCxnSpPr>
          <p:nvPr/>
        </p:nvCxnSpPr>
        <p:spPr>
          <a:xfrm>
            <a:off x="7430672" y="1586469"/>
            <a:ext cx="0" cy="984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מלבן 11">
            <a:extLst>
              <a:ext uri="{FF2B5EF4-FFF2-40B4-BE49-F238E27FC236}">
                <a16:creationId xmlns:a16="http://schemas.microsoft.com/office/drawing/2014/main" id="{85753841-AA65-5B74-A25D-9A7668AF4637}"/>
              </a:ext>
            </a:extLst>
          </p:cNvPr>
          <p:cNvSpPr/>
          <p:nvPr/>
        </p:nvSpPr>
        <p:spPr>
          <a:xfrm>
            <a:off x="6121203" y="2563164"/>
            <a:ext cx="237744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Collaboration Filtering</a:t>
            </a:r>
            <a:endParaRPr lang="he-IL" dirty="0"/>
          </a:p>
        </p:txBody>
      </p:sp>
      <p:cxnSp>
        <p:nvCxnSpPr>
          <p:cNvPr id="13" name="מחבר חץ ישר 12">
            <a:extLst>
              <a:ext uri="{FF2B5EF4-FFF2-40B4-BE49-F238E27FC236}">
                <a16:creationId xmlns:a16="http://schemas.microsoft.com/office/drawing/2014/main" id="{1D05D5D8-1E9E-0944-B890-DABA919423AF}"/>
              </a:ext>
            </a:extLst>
          </p:cNvPr>
          <p:cNvCxnSpPr>
            <a:cxnSpLocks/>
          </p:cNvCxnSpPr>
          <p:nvPr/>
        </p:nvCxnSpPr>
        <p:spPr>
          <a:xfrm>
            <a:off x="8587154" y="1582615"/>
            <a:ext cx="928467" cy="1036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מלבן 14">
            <a:extLst>
              <a:ext uri="{FF2B5EF4-FFF2-40B4-BE49-F238E27FC236}">
                <a16:creationId xmlns:a16="http://schemas.microsoft.com/office/drawing/2014/main" id="{332F2988-089E-A361-FAE9-A5FEF7887950}"/>
              </a:ext>
            </a:extLst>
          </p:cNvPr>
          <p:cNvSpPr/>
          <p:nvPr/>
        </p:nvSpPr>
        <p:spPr>
          <a:xfrm>
            <a:off x="8962878" y="2617170"/>
            <a:ext cx="237744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Popularity Based</a:t>
            </a:r>
            <a:endParaRPr lang="he-IL" dirty="0"/>
          </a:p>
        </p:txBody>
      </p:sp>
      <p:cxnSp>
        <p:nvCxnSpPr>
          <p:cNvPr id="18" name="מחבר חץ ישר 17">
            <a:extLst>
              <a:ext uri="{FF2B5EF4-FFF2-40B4-BE49-F238E27FC236}">
                <a16:creationId xmlns:a16="http://schemas.microsoft.com/office/drawing/2014/main" id="{4C5386EA-49AE-A4BE-914C-B9B70D3587C2}"/>
              </a:ext>
            </a:extLst>
          </p:cNvPr>
          <p:cNvCxnSpPr>
            <a:cxnSpLocks/>
          </p:cNvCxnSpPr>
          <p:nvPr/>
        </p:nvCxnSpPr>
        <p:spPr>
          <a:xfrm>
            <a:off x="8034411" y="3514568"/>
            <a:ext cx="1137724" cy="905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חץ ישר 22">
            <a:extLst>
              <a:ext uri="{FF2B5EF4-FFF2-40B4-BE49-F238E27FC236}">
                <a16:creationId xmlns:a16="http://schemas.microsoft.com/office/drawing/2014/main" id="{A74E798F-0F33-EFB3-F8D8-B78210C09E6A}"/>
              </a:ext>
            </a:extLst>
          </p:cNvPr>
          <p:cNvCxnSpPr>
            <a:cxnSpLocks/>
          </p:cNvCxnSpPr>
          <p:nvPr/>
        </p:nvCxnSpPr>
        <p:spPr>
          <a:xfrm flipH="1">
            <a:off x="5491675" y="3460652"/>
            <a:ext cx="1260817" cy="951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מלבן 26">
            <a:extLst>
              <a:ext uri="{FF2B5EF4-FFF2-40B4-BE49-F238E27FC236}">
                <a16:creationId xmlns:a16="http://schemas.microsoft.com/office/drawing/2014/main" id="{FFF44F4C-F973-CE8A-06BD-57997AEBFD38}"/>
              </a:ext>
            </a:extLst>
          </p:cNvPr>
          <p:cNvSpPr/>
          <p:nvPr/>
        </p:nvSpPr>
        <p:spPr>
          <a:xfrm>
            <a:off x="3888835" y="4420435"/>
            <a:ext cx="237744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Neighbor – Hood approach</a:t>
            </a:r>
            <a:endParaRPr lang="he-IL" dirty="0"/>
          </a:p>
        </p:txBody>
      </p:sp>
      <p:sp>
        <p:nvSpPr>
          <p:cNvPr id="28" name="מלבן 27">
            <a:extLst>
              <a:ext uri="{FF2B5EF4-FFF2-40B4-BE49-F238E27FC236}">
                <a16:creationId xmlns:a16="http://schemas.microsoft.com/office/drawing/2014/main" id="{012303ED-2E9D-1C82-FD58-D53957BFB4F1}"/>
              </a:ext>
            </a:extLst>
          </p:cNvPr>
          <p:cNvSpPr/>
          <p:nvPr/>
        </p:nvSpPr>
        <p:spPr>
          <a:xfrm>
            <a:off x="8316644" y="4412392"/>
            <a:ext cx="237744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Model approach</a:t>
            </a:r>
            <a:endParaRPr lang="he-IL" dirty="0"/>
          </a:p>
        </p:txBody>
      </p:sp>
      <p:cxnSp>
        <p:nvCxnSpPr>
          <p:cNvPr id="29" name="מחבר חץ ישר 28">
            <a:extLst>
              <a:ext uri="{FF2B5EF4-FFF2-40B4-BE49-F238E27FC236}">
                <a16:creationId xmlns:a16="http://schemas.microsoft.com/office/drawing/2014/main" id="{D8303D0C-701A-2DB9-3070-B74CBBAC0ED8}"/>
              </a:ext>
            </a:extLst>
          </p:cNvPr>
          <p:cNvCxnSpPr>
            <a:cxnSpLocks/>
          </p:cNvCxnSpPr>
          <p:nvPr/>
        </p:nvCxnSpPr>
        <p:spPr>
          <a:xfrm flipH="1">
            <a:off x="3888835" y="5347464"/>
            <a:ext cx="658540" cy="46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מלבן 30">
            <a:extLst>
              <a:ext uri="{FF2B5EF4-FFF2-40B4-BE49-F238E27FC236}">
                <a16:creationId xmlns:a16="http://schemas.microsoft.com/office/drawing/2014/main" id="{CD3BA031-1824-5C78-54C2-C0A6D212A25C}"/>
              </a:ext>
            </a:extLst>
          </p:cNvPr>
          <p:cNvSpPr/>
          <p:nvPr/>
        </p:nvSpPr>
        <p:spPr>
          <a:xfrm>
            <a:off x="2728533" y="5855131"/>
            <a:ext cx="1814732" cy="5402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User Based Filtering</a:t>
            </a:r>
            <a:endParaRPr lang="he-IL" dirty="0"/>
          </a:p>
        </p:txBody>
      </p:sp>
      <p:sp>
        <p:nvSpPr>
          <p:cNvPr id="32" name="מלבן 31">
            <a:extLst>
              <a:ext uri="{FF2B5EF4-FFF2-40B4-BE49-F238E27FC236}">
                <a16:creationId xmlns:a16="http://schemas.microsoft.com/office/drawing/2014/main" id="{4D7AE832-E823-696C-39AA-046EF1BD9896}"/>
              </a:ext>
            </a:extLst>
          </p:cNvPr>
          <p:cNvSpPr/>
          <p:nvPr/>
        </p:nvSpPr>
        <p:spPr>
          <a:xfrm>
            <a:off x="4860520" y="5883171"/>
            <a:ext cx="1914088" cy="5402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Item Based Filtering</a:t>
            </a:r>
            <a:endParaRPr lang="he-IL" dirty="0"/>
          </a:p>
        </p:txBody>
      </p:sp>
      <p:cxnSp>
        <p:nvCxnSpPr>
          <p:cNvPr id="33" name="מחבר חץ ישר 32">
            <a:extLst>
              <a:ext uri="{FF2B5EF4-FFF2-40B4-BE49-F238E27FC236}">
                <a16:creationId xmlns:a16="http://schemas.microsoft.com/office/drawing/2014/main" id="{8CC64EFB-0B3F-69FB-8C7F-B6443D0B43C1}"/>
              </a:ext>
            </a:extLst>
          </p:cNvPr>
          <p:cNvCxnSpPr>
            <a:cxnSpLocks/>
          </p:cNvCxnSpPr>
          <p:nvPr/>
        </p:nvCxnSpPr>
        <p:spPr>
          <a:xfrm>
            <a:off x="5242545" y="5329218"/>
            <a:ext cx="478308" cy="55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חץ ישר 35">
            <a:extLst>
              <a:ext uri="{FF2B5EF4-FFF2-40B4-BE49-F238E27FC236}">
                <a16:creationId xmlns:a16="http://schemas.microsoft.com/office/drawing/2014/main" id="{093D1FB6-164A-8E8B-A6AB-F5823AC784A2}"/>
              </a:ext>
            </a:extLst>
          </p:cNvPr>
          <p:cNvCxnSpPr>
            <a:cxnSpLocks/>
            <a:endCxn id="37" idx="0"/>
          </p:cNvCxnSpPr>
          <p:nvPr/>
        </p:nvCxnSpPr>
        <p:spPr>
          <a:xfrm flipH="1">
            <a:off x="7798044" y="5343214"/>
            <a:ext cx="682425" cy="57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מלבן 36">
            <a:extLst>
              <a:ext uri="{FF2B5EF4-FFF2-40B4-BE49-F238E27FC236}">
                <a16:creationId xmlns:a16="http://schemas.microsoft.com/office/drawing/2014/main" id="{2D7FFA9D-5547-CB8E-D95E-0C9A5A66DEC1}"/>
              </a:ext>
            </a:extLst>
          </p:cNvPr>
          <p:cNvSpPr/>
          <p:nvPr/>
        </p:nvSpPr>
        <p:spPr>
          <a:xfrm>
            <a:off x="7008933" y="5915787"/>
            <a:ext cx="1578221" cy="5402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Clustering</a:t>
            </a:r>
            <a:endParaRPr lang="he-IL" dirty="0"/>
          </a:p>
        </p:txBody>
      </p:sp>
      <p:cxnSp>
        <p:nvCxnSpPr>
          <p:cNvPr id="38" name="מחבר חץ ישר 37">
            <a:extLst>
              <a:ext uri="{FF2B5EF4-FFF2-40B4-BE49-F238E27FC236}">
                <a16:creationId xmlns:a16="http://schemas.microsoft.com/office/drawing/2014/main" id="{6F1C8D89-7720-B636-9DF9-F8253A48E49F}"/>
              </a:ext>
            </a:extLst>
          </p:cNvPr>
          <p:cNvCxnSpPr>
            <a:cxnSpLocks/>
          </p:cNvCxnSpPr>
          <p:nvPr/>
        </p:nvCxnSpPr>
        <p:spPr>
          <a:xfrm>
            <a:off x="9672274" y="5301098"/>
            <a:ext cx="0" cy="55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מלבן 39">
            <a:extLst>
              <a:ext uri="{FF2B5EF4-FFF2-40B4-BE49-F238E27FC236}">
                <a16:creationId xmlns:a16="http://schemas.microsoft.com/office/drawing/2014/main" id="{5C00AA73-C422-1884-4820-05E53979D409}"/>
              </a:ext>
            </a:extLst>
          </p:cNvPr>
          <p:cNvSpPr/>
          <p:nvPr/>
        </p:nvSpPr>
        <p:spPr>
          <a:xfrm>
            <a:off x="8786889" y="5848400"/>
            <a:ext cx="1770771" cy="675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Matrix Factorization</a:t>
            </a:r>
            <a:endParaRPr lang="he-IL" dirty="0"/>
          </a:p>
        </p:txBody>
      </p:sp>
      <p:cxnSp>
        <p:nvCxnSpPr>
          <p:cNvPr id="41" name="מחבר חץ ישר 40">
            <a:extLst>
              <a:ext uri="{FF2B5EF4-FFF2-40B4-BE49-F238E27FC236}">
                <a16:creationId xmlns:a16="http://schemas.microsoft.com/office/drawing/2014/main" id="{13CBB9D2-471E-507C-977D-50B74336BFF7}"/>
              </a:ext>
            </a:extLst>
          </p:cNvPr>
          <p:cNvCxnSpPr>
            <a:cxnSpLocks/>
          </p:cNvCxnSpPr>
          <p:nvPr/>
        </p:nvCxnSpPr>
        <p:spPr>
          <a:xfrm>
            <a:off x="10557660" y="5343214"/>
            <a:ext cx="470245" cy="57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מלבן 42">
            <a:extLst>
              <a:ext uri="{FF2B5EF4-FFF2-40B4-BE49-F238E27FC236}">
                <a16:creationId xmlns:a16="http://schemas.microsoft.com/office/drawing/2014/main" id="{480E2F97-252C-8B90-8161-8D5669B999E7}"/>
              </a:ext>
            </a:extLst>
          </p:cNvPr>
          <p:cNvSpPr/>
          <p:nvPr/>
        </p:nvSpPr>
        <p:spPr>
          <a:xfrm>
            <a:off x="10690868" y="5915787"/>
            <a:ext cx="1387129" cy="5402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Deep Learning</a:t>
            </a:r>
            <a:endParaRPr lang="he-IL" dirty="0"/>
          </a:p>
        </p:txBody>
      </p:sp>
    </p:spTree>
    <p:extLst>
      <p:ext uri="{BB962C8B-B14F-4D97-AF65-F5344CB8AC3E}">
        <p14:creationId xmlns:p14="http://schemas.microsoft.com/office/powerpoint/2010/main" val="30302337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47778" y="17127"/>
            <a:ext cx="9359911" cy="1400530"/>
          </a:xfrm>
        </p:spPr>
        <p:txBody>
          <a:bodyPr/>
          <a:lstStyle/>
          <a:p>
            <a:pPr algn="r"/>
            <a:r>
              <a:rPr lang="en-US" sz="3200" b="1" dirty="0"/>
              <a:t>Collaboration Filtering</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3" name="תיבת טקסט 2">
            <a:extLst>
              <a:ext uri="{FF2B5EF4-FFF2-40B4-BE49-F238E27FC236}">
                <a16:creationId xmlns:a16="http://schemas.microsoft.com/office/drawing/2014/main" id="{14D144E8-0A7F-F10D-F020-B8FE1F9AB81D}"/>
              </a:ext>
            </a:extLst>
          </p:cNvPr>
          <p:cNvSpPr txBox="1"/>
          <p:nvPr/>
        </p:nvSpPr>
        <p:spPr>
          <a:xfrm>
            <a:off x="1941342" y="717392"/>
            <a:ext cx="9866347" cy="2031325"/>
          </a:xfrm>
          <a:prstGeom prst="rect">
            <a:avLst/>
          </a:prstGeom>
          <a:noFill/>
        </p:spPr>
        <p:txBody>
          <a:bodyPr wrap="square" rtlCol="1">
            <a:spAutoFit/>
          </a:bodyPr>
          <a:lstStyle/>
          <a:p>
            <a:r>
              <a:rPr lang="he-IL" dirty="0">
                <a:latin typeface="Amasis MT Pro Black" panose="02040A04050005020304" pitchFamily="18" charset="0"/>
              </a:rPr>
              <a:t>משמש למערכות תומכות המלצות הכוללות טכניקות לחזות העדפות משתמש בהתבסס על העדפות והתנהגויות דומים של משתמשים-פריטים . למשל : דירוג סרטים על ידי משתמשים.</a:t>
            </a:r>
          </a:p>
          <a:p>
            <a:r>
              <a:rPr lang="he-IL" dirty="0">
                <a:latin typeface="Amasis MT Pro Black" panose="02040A04050005020304" pitchFamily="18" charset="0"/>
              </a:rPr>
              <a:t>הרעיון המרכזי שעומד מאחורי טכניקות אלה הוא: העדפות דומות בעבר יכולות להשפיע על העדפות עתידיות. </a:t>
            </a:r>
          </a:p>
          <a:p>
            <a:r>
              <a:rPr lang="he-IL" dirty="0">
                <a:latin typeface="Amasis MT Pro Black" panose="02040A04050005020304" pitchFamily="18" charset="0"/>
              </a:rPr>
              <a:t>ננסה להבין על ידי דוגמא פשוטה: נניח וקיים אתר של 8 סרטים בלבד ונניח כי באתר קיימים רק 3 משתמשים ויש להם את האפשרות לדרג סרטים באתר. נסתכל על הטבלת דירוג סרטים הבאה:</a:t>
            </a:r>
          </a:p>
          <a:p>
            <a:endParaRPr lang="he-IL" dirty="0">
              <a:latin typeface="Amasis MT Pro Black" panose="02040A04050005020304" pitchFamily="18" charset="0"/>
            </a:endParaRPr>
          </a:p>
          <a:p>
            <a:endParaRPr lang="he-IL" dirty="0">
              <a:latin typeface="Amasis MT Pro Black" panose="02040A04050005020304" pitchFamily="18" charset="0"/>
            </a:endParaRPr>
          </a:p>
        </p:txBody>
      </p:sp>
      <p:graphicFrame>
        <p:nvGraphicFramePr>
          <p:cNvPr id="4" name="טבלה 3">
            <a:extLst>
              <a:ext uri="{FF2B5EF4-FFF2-40B4-BE49-F238E27FC236}">
                <a16:creationId xmlns:a16="http://schemas.microsoft.com/office/drawing/2014/main" id="{E2A810D9-9EBF-D195-22A7-9CA36BB24492}"/>
              </a:ext>
            </a:extLst>
          </p:cNvPr>
          <p:cNvGraphicFramePr>
            <a:graphicFrameLocks noGrp="1"/>
          </p:cNvGraphicFramePr>
          <p:nvPr>
            <p:extLst>
              <p:ext uri="{D42A27DB-BD31-4B8C-83A1-F6EECF244321}">
                <p14:modId xmlns:p14="http://schemas.microsoft.com/office/powerpoint/2010/main" val="3796165879"/>
              </p:ext>
            </p:extLst>
          </p:nvPr>
        </p:nvGraphicFramePr>
        <p:xfrm>
          <a:off x="1280164" y="2387546"/>
          <a:ext cx="10527525" cy="1863804"/>
        </p:xfrm>
        <a:graphic>
          <a:graphicData uri="http://schemas.openxmlformats.org/drawingml/2006/table">
            <a:tbl>
              <a:tblPr rtl="1" firstRow="1" bandRow="1">
                <a:tableStyleId>{5C22544A-7EE6-4342-B048-85BDC9FD1C3A}</a:tableStyleId>
              </a:tblPr>
              <a:tblGrid>
                <a:gridCol w="1169725">
                  <a:extLst>
                    <a:ext uri="{9D8B030D-6E8A-4147-A177-3AD203B41FA5}">
                      <a16:colId xmlns:a16="http://schemas.microsoft.com/office/drawing/2014/main" val="2455576139"/>
                    </a:ext>
                  </a:extLst>
                </a:gridCol>
                <a:gridCol w="1169725">
                  <a:extLst>
                    <a:ext uri="{9D8B030D-6E8A-4147-A177-3AD203B41FA5}">
                      <a16:colId xmlns:a16="http://schemas.microsoft.com/office/drawing/2014/main" val="2814182290"/>
                    </a:ext>
                  </a:extLst>
                </a:gridCol>
                <a:gridCol w="1169725">
                  <a:extLst>
                    <a:ext uri="{9D8B030D-6E8A-4147-A177-3AD203B41FA5}">
                      <a16:colId xmlns:a16="http://schemas.microsoft.com/office/drawing/2014/main" val="4292140970"/>
                    </a:ext>
                  </a:extLst>
                </a:gridCol>
                <a:gridCol w="1169725">
                  <a:extLst>
                    <a:ext uri="{9D8B030D-6E8A-4147-A177-3AD203B41FA5}">
                      <a16:colId xmlns:a16="http://schemas.microsoft.com/office/drawing/2014/main" val="3175717807"/>
                    </a:ext>
                  </a:extLst>
                </a:gridCol>
                <a:gridCol w="1169725">
                  <a:extLst>
                    <a:ext uri="{9D8B030D-6E8A-4147-A177-3AD203B41FA5}">
                      <a16:colId xmlns:a16="http://schemas.microsoft.com/office/drawing/2014/main" val="2049609080"/>
                    </a:ext>
                  </a:extLst>
                </a:gridCol>
                <a:gridCol w="1169725">
                  <a:extLst>
                    <a:ext uri="{9D8B030D-6E8A-4147-A177-3AD203B41FA5}">
                      <a16:colId xmlns:a16="http://schemas.microsoft.com/office/drawing/2014/main" val="382063004"/>
                    </a:ext>
                  </a:extLst>
                </a:gridCol>
                <a:gridCol w="1169725">
                  <a:extLst>
                    <a:ext uri="{9D8B030D-6E8A-4147-A177-3AD203B41FA5}">
                      <a16:colId xmlns:a16="http://schemas.microsoft.com/office/drawing/2014/main" val="3190491235"/>
                    </a:ext>
                  </a:extLst>
                </a:gridCol>
                <a:gridCol w="1169725">
                  <a:extLst>
                    <a:ext uri="{9D8B030D-6E8A-4147-A177-3AD203B41FA5}">
                      <a16:colId xmlns:a16="http://schemas.microsoft.com/office/drawing/2014/main" val="547873128"/>
                    </a:ext>
                  </a:extLst>
                </a:gridCol>
                <a:gridCol w="1169725">
                  <a:extLst>
                    <a:ext uri="{9D8B030D-6E8A-4147-A177-3AD203B41FA5}">
                      <a16:colId xmlns:a16="http://schemas.microsoft.com/office/drawing/2014/main" val="2695592229"/>
                    </a:ext>
                  </a:extLst>
                </a:gridCol>
              </a:tblGrid>
              <a:tr h="465951">
                <a:tc>
                  <a:txBody>
                    <a:bodyPr/>
                    <a:lstStyle/>
                    <a:p>
                      <a:pPr rtl="1"/>
                      <a:r>
                        <a:rPr lang="en-US" dirty="0"/>
                        <a:t>movie8</a:t>
                      </a:r>
                      <a:endParaRPr lang="he-IL" dirty="0"/>
                    </a:p>
                  </a:txBody>
                  <a:tcPr/>
                </a:tc>
                <a:tc>
                  <a:txBody>
                    <a:bodyPr/>
                    <a:lstStyle/>
                    <a:p>
                      <a:pPr rtl="1"/>
                      <a:r>
                        <a:rPr lang="en-US" dirty="0"/>
                        <a:t>movie7</a:t>
                      </a:r>
                      <a:endParaRPr lang="he-IL" dirty="0"/>
                    </a:p>
                  </a:txBody>
                  <a:tcPr/>
                </a:tc>
                <a:tc>
                  <a:txBody>
                    <a:bodyPr/>
                    <a:lstStyle/>
                    <a:p>
                      <a:pPr rtl="1"/>
                      <a:r>
                        <a:rPr lang="en-US" dirty="0"/>
                        <a:t>movie6</a:t>
                      </a:r>
                      <a:endParaRPr lang="he-IL" dirty="0"/>
                    </a:p>
                  </a:txBody>
                  <a:tcPr/>
                </a:tc>
                <a:tc>
                  <a:txBody>
                    <a:bodyPr/>
                    <a:lstStyle/>
                    <a:p>
                      <a:pPr rtl="1"/>
                      <a:r>
                        <a:rPr lang="en-US" dirty="0"/>
                        <a:t>movie5</a:t>
                      </a:r>
                      <a:endParaRPr lang="he-IL" dirty="0"/>
                    </a:p>
                  </a:txBody>
                  <a:tcPr/>
                </a:tc>
                <a:tc>
                  <a:txBody>
                    <a:bodyPr/>
                    <a:lstStyle/>
                    <a:p>
                      <a:pPr rtl="1"/>
                      <a:r>
                        <a:rPr lang="en-US" dirty="0"/>
                        <a:t>movie4</a:t>
                      </a:r>
                      <a:endParaRPr lang="he-IL" dirty="0"/>
                    </a:p>
                  </a:txBody>
                  <a:tcPr/>
                </a:tc>
                <a:tc>
                  <a:txBody>
                    <a:bodyPr/>
                    <a:lstStyle/>
                    <a:p>
                      <a:pPr rtl="1"/>
                      <a:r>
                        <a:rPr lang="en-US" dirty="0"/>
                        <a:t>movie3</a:t>
                      </a:r>
                      <a:endParaRPr lang="he-IL" dirty="0"/>
                    </a:p>
                  </a:txBody>
                  <a:tcPr/>
                </a:tc>
                <a:tc>
                  <a:txBody>
                    <a:bodyPr/>
                    <a:lstStyle/>
                    <a:p>
                      <a:pPr rtl="1"/>
                      <a:r>
                        <a:rPr lang="en-US" dirty="0"/>
                        <a:t>movie2</a:t>
                      </a:r>
                      <a:endParaRPr lang="he-IL" dirty="0"/>
                    </a:p>
                  </a:txBody>
                  <a:tcPr/>
                </a:tc>
                <a:tc>
                  <a:txBody>
                    <a:bodyPr/>
                    <a:lstStyle/>
                    <a:p>
                      <a:pPr rtl="1"/>
                      <a:r>
                        <a:rPr lang="en-US" dirty="0"/>
                        <a:t>movie1</a:t>
                      </a:r>
                      <a:endParaRPr lang="he-IL" dirty="0"/>
                    </a:p>
                  </a:txBody>
                  <a:tcPr/>
                </a:tc>
                <a:tc>
                  <a:txBody>
                    <a:bodyPr/>
                    <a:lstStyle/>
                    <a:p>
                      <a:pPr rtl="1"/>
                      <a:r>
                        <a:rPr lang="en-US" sz="1200" dirty="0"/>
                        <a:t>Users/Movies</a:t>
                      </a:r>
                      <a:endParaRPr lang="he-IL" sz="1200" dirty="0"/>
                    </a:p>
                  </a:txBody>
                  <a:tcPr/>
                </a:tc>
                <a:extLst>
                  <a:ext uri="{0D108BD9-81ED-4DB2-BD59-A6C34878D82A}">
                    <a16:rowId xmlns:a16="http://schemas.microsoft.com/office/drawing/2014/main" val="3684773660"/>
                  </a:ext>
                </a:extLst>
              </a:tr>
              <a:tr h="465951">
                <a:tc>
                  <a:txBody>
                    <a:bodyPr/>
                    <a:lstStyle/>
                    <a:p>
                      <a:pPr rtl="1"/>
                      <a:r>
                        <a:rPr lang="en-US" dirty="0"/>
                        <a:t>1</a:t>
                      </a:r>
                      <a:endParaRPr lang="he-IL" dirty="0"/>
                    </a:p>
                  </a:txBody>
                  <a:tcPr/>
                </a:tc>
                <a:tc>
                  <a:txBody>
                    <a:bodyPr/>
                    <a:lstStyle/>
                    <a:p>
                      <a:pPr rtl="1"/>
                      <a:r>
                        <a:rPr lang="en-US" dirty="0"/>
                        <a:t>2</a:t>
                      </a:r>
                      <a:endParaRPr lang="he-IL" dirty="0"/>
                    </a:p>
                  </a:txBody>
                  <a:tcPr/>
                </a:tc>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r>
                        <a:rPr lang="en-US" dirty="0"/>
                        <a:t>4</a:t>
                      </a:r>
                      <a:endParaRPr lang="he-IL" dirty="0"/>
                    </a:p>
                  </a:txBody>
                  <a:tcPr/>
                </a:tc>
                <a:tc>
                  <a:txBody>
                    <a:bodyPr/>
                    <a:lstStyle/>
                    <a:p>
                      <a:pPr rtl="1"/>
                      <a:r>
                        <a:rPr lang="en-US" dirty="0"/>
                        <a:t>1</a:t>
                      </a:r>
                      <a:endParaRPr lang="he-IL" dirty="0"/>
                    </a:p>
                  </a:txBody>
                  <a:tcPr/>
                </a:tc>
                <a:tc>
                  <a:txBody>
                    <a:bodyPr/>
                    <a:lstStyle/>
                    <a:p>
                      <a:pPr rtl="1"/>
                      <a:r>
                        <a:rPr lang="en-US" dirty="0"/>
                        <a:t>5</a:t>
                      </a:r>
                      <a:endParaRPr lang="he-IL" dirty="0"/>
                    </a:p>
                  </a:txBody>
                  <a:tcPr/>
                </a:tc>
                <a:tc>
                  <a:txBody>
                    <a:bodyPr/>
                    <a:lstStyle/>
                    <a:p>
                      <a:pPr rtl="1"/>
                      <a:r>
                        <a:rPr lang="en-US" dirty="0"/>
                        <a:t>user1</a:t>
                      </a:r>
                      <a:endParaRPr lang="he-IL" dirty="0"/>
                    </a:p>
                  </a:txBody>
                  <a:tcPr/>
                </a:tc>
                <a:extLst>
                  <a:ext uri="{0D108BD9-81ED-4DB2-BD59-A6C34878D82A}">
                    <a16:rowId xmlns:a16="http://schemas.microsoft.com/office/drawing/2014/main" val="559259169"/>
                  </a:ext>
                </a:extLst>
              </a:tr>
              <a:tr h="465951">
                <a:tc>
                  <a:txBody>
                    <a:bodyPr/>
                    <a:lstStyle/>
                    <a:p>
                      <a:pPr rtl="1"/>
                      <a:r>
                        <a:rPr lang="en-US" dirty="0"/>
                        <a:t>1</a:t>
                      </a:r>
                      <a:endParaRPr lang="he-IL" dirty="0"/>
                    </a:p>
                  </a:txBody>
                  <a:tcPr/>
                </a:tc>
                <a:tc>
                  <a:txBody>
                    <a:bodyPr/>
                    <a:lstStyle/>
                    <a:p>
                      <a:pPr rtl="1"/>
                      <a:r>
                        <a:rPr lang="en-US" dirty="0"/>
                        <a:t>2</a:t>
                      </a:r>
                      <a:endParaRPr lang="he-IL" dirty="0"/>
                    </a:p>
                  </a:txBody>
                  <a:tcPr/>
                </a:tc>
                <a:tc>
                  <a:txBody>
                    <a:bodyPr/>
                    <a:lstStyle/>
                    <a:p>
                      <a:pPr rtl="1"/>
                      <a:endParaRPr lang="he-IL"/>
                    </a:p>
                  </a:txBody>
                  <a:tcPr/>
                </a:tc>
                <a:tc>
                  <a:txBody>
                    <a:bodyPr/>
                    <a:lstStyle/>
                    <a:p>
                      <a:pPr rtl="1"/>
                      <a:r>
                        <a:rPr lang="en-US" dirty="0"/>
                        <a:t>5</a:t>
                      </a:r>
                      <a:endParaRPr lang="he-IL" dirty="0"/>
                    </a:p>
                  </a:txBody>
                  <a:tcPr/>
                </a:tc>
                <a:tc>
                  <a:txBody>
                    <a:bodyPr/>
                    <a:lstStyle/>
                    <a:p>
                      <a:pPr rtl="1"/>
                      <a:r>
                        <a:rPr lang="en-US" dirty="0"/>
                        <a:t>2</a:t>
                      </a:r>
                      <a:endParaRPr lang="he-IL" dirty="0"/>
                    </a:p>
                  </a:txBody>
                  <a:tcPr/>
                </a:tc>
                <a:tc>
                  <a:txBody>
                    <a:bodyPr/>
                    <a:lstStyle/>
                    <a:p>
                      <a:pPr rtl="1"/>
                      <a:r>
                        <a:rPr lang="en-US" dirty="0"/>
                        <a:t>3</a:t>
                      </a:r>
                      <a:endParaRPr lang="he-IL" dirty="0"/>
                    </a:p>
                  </a:txBody>
                  <a:tcPr/>
                </a:tc>
                <a:tc>
                  <a:txBody>
                    <a:bodyPr/>
                    <a:lstStyle/>
                    <a:p>
                      <a:pPr rtl="1"/>
                      <a:endParaRPr lang="he-IL"/>
                    </a:p>
                  </a:txBody>
                  <a:tcPr/>
                </a:tc>
                <a:tc>
                  <a:txBody>
                    <a:bodyPr/>
                    <a:lstStyle/>
                    <a:p>
                      <a:pPr rtl="1"/>
                      <a:r>
                        <a:rPr lang="en-US" dirty="0"/>
                        <a:t>5</a:t>
                      </a:r>
                      <a:endParaRPr lang="he-IL" dirty="0"/>
                    </a:p>
                  </a:txBody>
                  <a:tcPr/>
                </a:tc>
                <a:tc>
                  <a:txBody>
                    <a:bodyPr/>
                    <a:lstStyle/>
                    <a:p>
                      <a:pPr rtl="1"/>
                      <a:r>
                        <a:rPr lang="en-US" dirty="0"/>
                        <a:t>user2</a:t>
                      </a:r>
                      <a:endParaRPr lang="he-IL" dirty="0"/>
                    </a:p>
                  </a:txBody>
                  <a:tcPr/>
                </a:tc>
                <a:extLst>
                  <a:ext uri="{0D108BD9-81ED-4DB2-BD59-A6C34878D82A}">
                    <a16:rowId xmlns:a16="http://schemas.microsoft.com/office/drawing/2014/main" val="2218581120"/>
                  </a:ext>
                </a:extLst>
              </a:tr>
              <a:tr h="465951">
                <a:tc>
                  <a:txBody>
                    <a:bodyPr/>
                    <a:lstStyle/>
                    <a:p>
                      <a:pPr rtl="1"/>
                      <a:r>
                        <a:rPr lang="en-US" dirty="0"/>
                        <a:t>4</a:t>
                      </a:r>
                      <a:endParaRPr lang="he-IL" dirty="0"/>
                    </a:p>
                  </a:txBody>
                  <a:tcPr/>
                </a:tc>
                <a:tc>
                  <a:txBody>
                    <a:bodyPr/>
                    <a:lstStyle/>
                    <a:p>
                      <a:pPr rtl="1"/>
                      <a:r>
                        <a:rPr lang="en-US" dirty="0"/>
                        <a:t>5</a:t>
                      </a:r>
                      <a:endParaRPr lang="he-IL" dirty="0"/>
                    </a:p>
                  </a:txBody>
                  <a:tcPr/>
                </a:tc>
                <a:tc>
                  <a:txBody>
                    <a:bodyPr/>
                    <a:lstStyle/>
                    <a:p>
                      <a:pPr rtl="1"/>
                      <a:endParaRPr lang="he-IL"/>
                    </a:p>
                  </a:txBody>
                  <a:tcPr/>
                </a:tc>
                <a:tc>
                  <a:txBody>
                    <a:bodyPr/>
                    <a:lstStyle/>
                    <a:p>
                      <a:pPr rtl="1"/>
                      <a:r>
                        <a:rPr lang="en-US" dirty="0"/>
                        <a:t>2</a:t>
                      </a:r>
                      <a:endParaRPr lang="he-IL" dirty="0"/>
                    </a:p>
                  </a:txBody>
                  <a:tcPr/>
                </a:tc>
                <a:tc>
                  <a:txBody>
                    <a:bodyPr/>
                    <a:lstStyle/>
                    <a:p>
                      <a:pPr rtl="1"/>
                      <a:r>
                        <a:rPr lang="en-US" dirty="0"/>
                        <a:t>5</a:t>
                      </a:r>
                      <a:endParaRPr lang="he-IL" dirty="0"/>
                    </a:p>
                  </a:txBody>
                  <a:tcPr/>
                </a:tc>
                <a:tc>
                  <a:txBody>
                    <a:bodyPr/>
                    <a:lstStyle/>
                    <a:p>
                      <a:pPr rtl="1"/>
                      <a:r>
                        <a:rPr lang="en-US" dirty="0"/>
                        <a:t>2</a:t>
                      </a:r>
                      <a:endParaRPr lang="he-IL" dirty="0"/>
                    </a:p>
                  </a:txBody>
                  <a:tcPr/>
                </a:tc>
                <a:tc>
                  <a:txBody>
                    <a:bodyPr/>
                    <a:lstStyle/>
                    <a:p>
                      <a:pPr rtl="1"/>
                      <a:r>
                        <a:rPr lang="en-US" dirty="0"/>
                        <a:t>4</a:t>
                      </a:r>
                      <a:endParaRPr lang="he-IL" dirty="0"/>
                    </a:p>
                  </a:txBody>
                  <a:tcPr/>
                </a:tc>
                <a:tc>
                  <a:txBody>
                    <a:bodyPr/>
                    <a:lstStyle/>
                    <a:p>
                      <a:pPr rtl="1"/>
                      <a:r>
                        <a:rPr lang="en-US" dirty="0"/>
                        <a:t>1</a:t>
                      </a:r>
                      <a:endParaRPr lang="he-IL" dirty="0"/>
                    </a:p>
                  </a:txBody>
                  <a:tcPr/>
                </a:tc>
                <a:tc>
                  <a:txBody>
                    <a:bodyPr/>
                    <a:lstStyle/>
                    <a:p>
                      <a:pPr rtl="1"/>
                      <a:r>
                        <a:rPr lang="en-US" dirty="0"/>
                        <a:t>user3</a:t>
                      </a:r>
                      <a:endParaRPr lang="he-IL" dirty="0"/>
                    </a:p>
                  </a:txBody>
                  <a:tcPr/>
                </a:tc>
                <a:extLst>
                  <a:ext uri="{0D108BD9-81ED-4DB2-BD59-A6C34878D82A}">
                    <a16:rowId xmlns:a16="http://schemas.microsoft.com/office/drawing/2014/main" val="1733253320"/>
                  </a:ext>
                </a:extLst>
              </a:tr>
            </a:tbl>
          </a:graphicData>
        </a:graphic>
      </p:graphicFrame>
      <p:sp>
        <p:nvSpPr>
          <p:cNvPr id="13" name="תיבת טקסט 12">
            <a:extLst>
              <a:ext uri="{FF2B5EF4-FFF2-40B4-BE49-F238E27FC236}">
                <a16:creationId xmlns:a16="http://schemas.microsoft.com/office/drawing/2014/main" id="{02E4B211-F59D-7E40-A770-4E509C384783}"/>
              </a:ext>
            </a:extLst>
          </p:cNvPr>
          <p:cNvSpPr txBox="1"/>
          <p:nvPr/>
        </p:nvSpPr>
        <p:spPr>
          <a:xfrm>
            <a:off x="328246" y="4418871"/>
            <a:ext cx="11535507" cy="2031325"/>
          </a:xfrm>
          <a:prstGeom prst="rect">
            <a:avLst/>
          </a:prstGeom>
          <a:noFill/>
        </p:spPr>
        <p:txBody>
          <a:bodyPr wrap="square" rtlCol="1">
            <a:spAutoFit/>
          </a:bodyPr>
          <a:lstStyle/>
          <a:p>
            <a:r>
              <a:rPr lang="he-IL" dirty="0">
                <a:latin typeface="Amasis MT Pro Black" panose="02040A04050005020304" pitchFamily="18" charset="0"/>
              </a:rPr>
              <a:t>כמובן שיש אפשרות שמשתמש ידרג סרט למרות שאינו ראה אותו, או לחילופין משתמש שראה סרט ואינו דירג אותו.</a:t>
            </a:r>
          </a:p>
          <a:p>
            <a:endParaRPr lang="he-IL" dirty="0">
              <a:latin typeface="Amasis MT Pro Black" panose="02040A04050005020304" pitchFamily="18" charset="0"/>
            </a:endParaRPr>
          </a:p>
          <a:p>
            <a:r>
              <a:rPr lang="he-IL" dirty="0">
                <a:latin typeface="Amasis MT Pro Black" panose="02040A04050005020304" pitchFamily="18" charset="0"/>
              </a:rPr>
              <a:t>ננסה לענות על השאלה: מהו הסרט הבא שנמליץ למשתמש1 לראות ? </a:t>
            </a:r>
          </a:p>
          <a:p>
            <a:r>
              <a:rPr lang="he-IL" dirty="0">
                <a:latin typeface="Amasis MT Pro Black" panose="02040A04050005020304" pitchFamily="18" charset="0"/>
              </a:rPr>
              <a:t>הסרטים שמשתמש1 אינו דירג הם : </a:t>
            </a:r>
            <a:r>
              <a:rPr lang="en-US" dirty="0">
                <a:latin typeface="Amasis MT Pro Black" panose="02040A04050005020304" pitchFamily="18" charset="0"/>
              </a:rPr>
              <a:t>movie4, movie5, movie6</a:t>
            </a:r>
            <a:r>
              <a:rPr lang="he-IL" dirty="0">
                <a:latin typeface="Amasis MT Pro Black" panose="02040A04050005020304" pitchFamily="18" charset="0"/>
              </a:rPr>
              <a:t> . נבדוק את ממוצע הדירוגים בסרטים אלו אצל משתמש2 ומשתמש3 ונקבל : </a:t>
            </a:r>
            <a:r>
              <a:rPr lang="en-US" b="1" dirty="0">
                <a:solidFill>
                  <a:schemeClr val="bg1"/>
                </a:solidFill>
                <a:latin typeface="Amasis MT Pro Black" panose="02040A04050005020304" pitchFamily="18" charset="0"/>
              </a:rPr>
              <a:t>avg(rating movie4 of user 2) = avg(rating movie5 of user3) = 3.5</a:t>
            </a:r>
          </a:p>
          <a:p>
            <a:r>
              <a:rPr lang="he-IL" dirty="0">
                <a:latin typeface="Amasis MT Pro Black" panose="02040A04050005020304" pitchFamily="18" charset="0"/>
              </a:rPr>
              <a:t>את סרט 6 אף אחד לא דירג ולכן לא ניקח אותו בחשבון. </a:t>
            </a:r>
          </a:p>
          <a:p>
            <a:r>
              <a:rPr lang="he-IL" dirty="0">
                <a:latin typeface="Amasis MT Pro Black" panose="02040A04050005020304" pitchFamily="18" charset="0"/>
              </a:rPr>
              <a:t>בהתאם לתוצאות אין לנו אפשרות מיטבית להמליץ למשתמש1 איזה סרט לראות .</a:t>
            </a:r>
          </a:p>
        </p:txBody>
      </p:sp>
    </p:spTree>
    <p:extLst>
      <p:ext uri="{BB962C8B-B14F-4D97-AF65-F5344CB8AC3E}">
        <p14:creationId xmlns:p14="http://schemas.microsoft.com/office/powerpoint/2010/main" val="7634867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355454" y="0"/>
            <a:ext cx="9359911" cy="1400530"/>
          </a:xfrm>
        </p:spPr>
        <p:txBody>
          <a:bodyPr/>
          <a:lstStyle/>
          <a:p>
            <a:pPr algn="r"/>
            <a:r>
              <a:rPr lang="en-US" sz="3200" b="1" dirty="0"/>
              <a:t>Collaboration Filtering</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p:sp>
        <p:nvSpPr>
          <p:cNvPr id="3" name="תיבת טקסט 2">
            <a:extLst>
              <a:ext uri="{FF2B5EF4-FFF2-40B4-BE49-F238E27FC236}">
                <a16:creationId xmlns:a16="http://schemas.microsoft.com/office/drawing/2014/main" id="{14D144E8-0A7F-F10D-F020-B8FE1F9AB81D}"/>
              </a:ext>
            </a:extLst>
          </p:cNvPr>
          <p:cNvSpPr txBox="1"/>
          <p:nvPr/>
        </p:nvSpPr>
        <p:spPr>
          <a:xfrm>
            <a:off x="476635" y="665619"/>
            <a:ext cx="11238730" cy="2031325"/>
          </a:xfrm>
          <a:prstGeom prst="rect">
            <a:avLst/>
          </a:prstGeom>
          <a:noFill/>
        </p:spPr>
        <p:txBody>
          <a:bodyPr wrap="square" rtlCol="1">
            <a:spAutoFit/>
          </a:bodyPr>
          <a:lstStyle/>
          <a:p>
            <a:r>
              <a:rPr lang="he-IL" dirty="0">
                <a:latin typeface="Amasis MT Pro Black" panose="02040A04050005020304" pitchFamily="18" charset="0"/>
              </a:rPr>
              <a:t>כעת נעבור למחשבה חכמה יותר המשקפת את עקרון ה-</a:t>
            </a:r>
            <a:r>
              <a:rPr lang="en-US" dirty="0">
                <a:latin typeface="Amasis MT Pro Black" panose="02040A04050005020304" pitchFamily="18" charset="0"/>
              </a:rPr>
              <a:t>collaboration filtering</a:t>
            </a:r>
            <a:r>
              <a:rPr lang="he-IL" dirty="0">
                <a:latin typeface="Amasis MT Pro Black" panose="02040A04050005020304" pitchFamily="18" charset="0"/>
              </a:rPr>
              <a:t> .</a:t>
            </a:r>
          </a:p>
          <a:p>
            <a:r>
              <a:rPr lang="he-IL" dirty="0">
                <a:latin typeface="Amasis MT Pro Black" panose="02040A04050005020304" pitchFamily="18" charset="0"/>
              </a:rPr>
              <a:t>השאלה שנצטרך לשאול היא : לאיזה משתמש , משתמש1 הכי דומה מבחינת דירוג הסרטים?</a:t>
            </a:r>
          </a:p>
          <a:p>
            <a:r>
              <a:rPr lang="he-IL" dirty="0">
                <a:latin typeface="Amasis MT Pro Black" panose="02040A04050005020304" pitchFamily="18" charset="0"/>
              </a:rPr>
              <a:t>שאלה זו היא שאלת המפתח בטכניקה זו.</a:t>
            </a:r>
          </a:p>
          <a:p>
            <a:r>
              <a:rPr lang="he-IL" dirty="0">
                <a:latin typeface="Amasis MT Pro Black" panose="02040A04050005020304" pitchFamily="18" charset="0"/>
              </a:rPr>
              <a:t>ניצור 2 טבלאות : טבלה אחת לבדיקת הקשר בין משתמש1 למשתמש2 וטבלה שנייה לבדיקת הקשר בין משתמש1 למשתמש3 </a:t>
            </a:r>
          </a:p>
          <a:p>
            <a:r>
              <a:rPr lang="he-IL" dirty="0">
                <a:latin typeface="Amasis MT Pro Black" panose="02040A04050005020304" pitchFamily="18" charset="0"/>
              </a:rPr>
              <a:t>הטבלאות מייצגות רק את הסרטים שדורגו על ידי המשתמשים ללא אלמנטים חסרים.</a:t>
            </a:r>
          </a:p>
          <a:p>
            <a:endParaRPr lang="he-IL" dirty="0">
              <a:latin typeface="Amasis MT Pro Black" panose="02040A04050005020304" pitchFamily="18" charset="0"/>
            </a:endParaRPr>
          </a:p>
          <a:p>
            <a:endParaRPr lang="he-IL" dirty="0">
              <a:latin typeface="Amasis MT Pro Black" panose="02040A04050005020304" pitchFamily="18" charset="0"/>
            </a:endParaRPr>
          </a:p>
        </p:txBody>
      </p:sp>
      <p:graphicFrame>
        <p:nvGraphicFramePr>
          <p:cNvPr id="6" name="טבלה 5">
            <a:extLst>
              <a:ext uri="{FF2B5EF4-FFF2-40B4-BE49-F238E27FC236}">
                <a16:creationId xmlns:a16="http://schemas.microsoft.com/office/drawing/2014/main" id="{40B67126-1804-5849-AD42-EDD0F597A71B}"/>
              </a:ext>
            </a:extLst>
          </p:cNvPr>
          <p:cNvGraphicFramePr>
            <a:graphicFrameLocks noGrp="1"/>
          </p:cNvGraphicFramePr>
          <p:nvPr>
            <p:extLst>
              <p:ext uri="{D42A27DB-BD31-4B8C-83A1-F6EECF244321}">
                <p14:modId xmlns:p14="http://schemas.microsoft.com/office/powerpoint/2010/main" val="3859857402"/>
              </p:ext>
            </p:extLst>
          </p:nvPr>
        </p:nvGraphicFramePr>
        <p:xfrm>
          <a:off x="3495040" y="2270026"/>
          <a:ext cx="8128000" cy="1112520"/>
        </p:xfrm>
        <a:graphic>
          <a:graphicData uri="http://schemas.openxmlformats.org/drawingml/2006/table">
            <a:tbl>
              <a:tblPr rtl="1" firstRow="1" bandRow="1">
                <a:tableStyleId>{5C22544A-7EE6-4342-B048-85BDC9FD1C3A}</a:tableStyleId>
              </a:tblPr>
              <a:tblGrid>
                <a:gridCol w="1625600">
                  <a:extLst>
                    <a:ext uri="{9D8B030D-6E8A-4147-A177-3AD203B41FA5}">
                      <a16:colId xmlns:a16="http://schemas.microsoft.com/office/drawing/2014/main" val="1339826530"/>
                    </a:ext>
                  </a:extLst>
                </a:gridCol>
                <a:gridCol w="1625600">
                  <a:extLst>
                    <a:ext uri="{9D8B030D-6E8A-4147-A177-3AD203B41FA5}">
                      <a16:colId xmlns:a16="http://schemas.microsoft.com/office/drawing/2014/main" val="1326122031"/>
                    </a:ext>
                  </a:extLst>
                </a:gridCol>
                <a:gridCol w="1625600">
                  <a:extLst>
                    <a:ext uri="{9D8B030D-6E8A-4147-A177-3AD203B41FA5}">
                      <a16:colId xmlns:a16="http://schemas.microsoft.com/office/drawing/2014/main" val="1426612880"/>
                    </a:ext>
                  </a:extLst>
                </a:gridCol>
                <a:gridCol w="1625600">
                  <a:extLst>
                    <a:ext uri="{9D8B030D-6E8A-4147-A177-3AD203B41FA5}">
                      <a16:colId xmlns:a16="http://schemas.microsoft.com/office/drawing/2014/main" val="1362664040"/>
                    </a:ext>
                  </a:extLst>
                </a:gridCol>
                <a:gridCol w="1625600">
                  <a:extLst>
                    <a:ext uri="{9D8B030D-6E8A-4147-A177-3AD203B41FA5}">
                      <a16:colId xmlns:a16="http://schemas.microsoft.com/office/drawing/2014/main" val="148160543"/>
                    </a:ext>
                  </a:extLst>
                </a:gridCol>
              </a:tblGrid>
              <a:tr h="370840">
                <a:tc>
                  <a:txBody>
                    <a:bodyPr/>
                    <a:lstStyle/>
                    <a:p>
                      <a:pPr rtl="1"/>
                      <a:r>
                        <a:rPr lang="en-US" dirty="0"/>
                        <a:t>movie8</a:t>
                      </a:r>
                      <a:endParaRPr lang="he-IL" dirty="0"/>
                    </a:p>
                  </a:txBody>
                  <a:tcPr/>
                </a:tc>
                <a:tc>
                  <a:txBody>
                    <a:bodyPr/>
                    <a:lstStyle/>
                    <a:p>
                      <a:pPr rtl="1"/>
                      <a:r>
                        <a:rPr lang="en-US" dirty="0"/>
                        <a:t>movie7</a:t>
                      </a:r>
                      <a:endParaRPr lang="he-IL" dirty="0"/>
                    </a:p>
                  </a:txBody>
                  <a:tcPr/>
                </a:tc>
                <a:tc>
                  <a:txBody>
                    <a:bodyPr/>
                    <a:lstStyle/>
                    <a:p>
                      <a:pPr rtl="1"/>
                      <a:r>
                        <a:rPr lang="en-US" dirty="0"/>
                        <a:t>movie3</a:t>
                      </a:r>
                      <a:endParaRPr lang="he-IL" dirty="0"/>
                    </a:p>
                  </a:txBody>
                  <a:tcPr/>
                </a:tc>
                <a:tc>
                  <a:txBody>
                    <a:bodyPr/>
                    <a:lstStyle/>
                    <a:p>
                      <a:pPr rtl="1"/>
                      <a:r>
                        <a:rPr lang="en-US" dirty="0"/>
                        <a:t>movie1</a:t>
                      </a:r>
                      <a:endParaRPr lang="he-IL" dirty="0"/>
                    </a:p>
                  </a:txBody>
                  <a:tcPr/>
                </a:tc>
                <a:tc>
                  <a:txBody>
                    <a:bodyPr/>
                    <a:lstStyle/>
                    <a:p>
                      <a:pPr rtl="1"/>
                      <a:r>
                        <a:rPr lang="en-US" dirty="0"/>
                        <a:t>user</a:t>
                      </a:r>
                      <a:endParaRPr lang="he-IL" dirty="0"/>
                    </a:p>
                  </a:txBody>
                  <a:tcPr/>
                </a:tc>
                <a:extLst>
                  <a:ext uri="{0D108BD9-81ED-4DB2-BD59-A6C34878D82A}">
                    <a16:rowId xmlns:a16="http://schemas.microsoft.com/office/drawing/2014/main" val="2928242728"/>
                  </a:ext>
                </a:extLst>
              </a:tr>
              <a:tr h="370840">
                <a:tc>
                  <a:txBody>
                    <a:bodyPr/>
                    <a:lstStyle/>
                    <a:p>
                      <a:pPr rtl="1"/>
                      <a:r>
                        <a:rPr lang="en-US" dirty="0"/>
                        <a:t>1</a:t>
                      </a:r>
                      <a:endParaRPr lang="he-IL" dirty="0"/>
                    </a:p>
                  </a:txBody>
                  <a:tcPr/>
                </a:tc>
                <a:tc>
                  <a:txBody>
                    <a:bodyPr/>
                    <a:lstStyle/>
                    <a:p>
                      <a:pPr rtl="1"/>
                      <a:r>
                        <a:rPr lang="en-US" dirty="0"/>
                        <a:t>2</a:t>
                      </a:r>
                      <a:endParaRPr lang="he-IL" dirty="0"/>
                    </a:p>
                  </a:txBody>
                  <a:tcPr/>
                </a:tc>
                <a:tc>
                  <a:txBody>
                    <a:bodyPr/>
                    <a:lstStyle/>
                    <a:p>
                      <a:pPr rtl="1"/>
                      <a:r>
                        <a:rPr lang="en-US" dirty="0"/>
                        <a:t>4</a:t>
                      </a:r>
                      <a:endParaRPr lang="he-IL" dirty="0"/>
                    </a:p>
                  </a:txBody>
                  <a:tcPr/>
                </a:tc>
                <a:tc>
                  <a:txBody>
                    <a:bodyPr/>
                    <a:lstStyle/>
                    <a:p>
                      <a:pPr rtl="1"/>
                      <a:r>
                        <a:rPr lang="en-US" dirty="0"/>
                        <a:t>5</a:t>
                      </a:r>
                      <a:endParaRPr lang="he-IL" dirty="0"/>
                    </a:p>
                  </a:txBody>
                  <a:tcPr/>
                </a:tc>
                <a:tc>
                  <a:txBody>
                    <a:bodyPr/>
                    <a:lstStyle/>
                    <a:p>
                      <a:pPr rtl="1"/>
                      <a:r>
                        <a:rPr lang="en-US" dirty="0"/>
                        <a:t>user1</a:t>
                      </a:r>
                      <a:endParaRPr lang="he-IL" dirty="0"/>
                    </a:p>
                  </a:txBody>
                  <a:tcPr/>
                </a:tc>
                <a:extLst>
                  <a:ext uri="{0D108BD9-81ED-4DB2-BD59-A6C34878D82A}">
                    <a16:rowId xmlns:a16="http://schemas.microsoft.com/office/drawing/2014/main" val="1416437446"/>
                  </a:ext>
                </a:extLst>
              </a:tr>
              <a:tr h="370840">
                <a:tc>
                  <a:txBody>
                    <a:bodyPr/>
                    <a:lstStyle/>
                    <a:p>
                      <a:pPr rtl="1"/>
                      <a:r>
                        <a:rPr lang="en-US" dirty="0"/>
                        <a:t>1</a:t>
                      </a:r>
                      <a:endParaRPr lang="he-IL" dirty="0"/>
                    </a:p>
                  </a:txBody>
                  <a:tcPr/>
                </a:tc>
                <a:tc>
                  <a:txBody>
                    <a:bodyPr/>
                    <a:lstStyle/>
                    <a:p>
                      <a:pPr rtl="1"/>
                      <a:r>
                        <a:rPr lang="en-US" dirty="0"/>
                        <a:t>2</a:t>
                      </a:r>
                      <a:endParaRPr lang="he-IL" dirty="0"/>
                    </a:p>
                  </a:txBody>
                  <a:tcPr/>
                </a:tc>
                <a:tc>
                  <a:txBody>
                    <a:bodyPr/>
                    <a:lstStyle/>
                    <a:p>
                      <a:pPr rtl="1"/>
                      <a:r>
                        <a:rPr lang="en-US" dirty="0"/>
                        <a:t>3</a:t>
                      </a:r>
                      <a:endParaRPr lang="he-IL" dirty="0"/>
                    </a:p>
                  </a:txBody>
                  <a:tcPr/>
                </a:tc>
                <a:tc>
                  <a:txBody>
                    <a:bodyPr/>
                    <a:lstStyle/>
                    <a:p>
                      <a:pPr rtl="1"/>
                      <a:r>
                        <a:rPr lang="en-US" dirty="0"/>
                        <a:t>5</a:t>
                      </a:r>
                      <a:endParaRPr lang="he-IL" dirty="0"/>
                    </a:p>
                  </a:txBody>
                  <a:tcPr/>
                </a:tc>
                <a:tc>
                  <a:txBody>
                    <a:bodyPr/>
                    <a:lstStyle/>
                    <a:p>
                      <a:pPr rtl="1"/>
                      <a:r>
                        <a:rPr lang="en-US" dirty="0"/>
                        <a:t>user2</a:t>
                      </a:r>
                      <a:endParaRPr lang="he-IL" dirty="0"/>
                    </a:p>
                  </a:txBody>
                  <a:tcPr/>
                </a:tc>
                <a:extLst>
                  <a:ext uri="{0D108BD9-81ED-4DB2-BD59-A6C34878D82A}">
                    <a16:rowId xmlns:a16="http://schemas.microsoft.com/office/drawing/2014/main" val="3891690721"/>
                  </a:ext>
                </a:extLst>
              </a:tr>
            </a:tbl>
          </a:graphicData>
        </a:graphic>
      </p:graphicFrame>
      <p:graphicFrame>
        <p:nvGraphicFramePr>
          <p:cNvPr id="7" name="טבלה 6">
            <a:extLst>
              <a:ext uri="{FF2B5EF4-FFF2-40B4-BE49-F238E27FC236}">
                <a16:creationId xmlns:a16="http://schemas.microsoft.com/office/drawing/2014/main" id="{C112D3DA-8047-CCC9-37E7-64583D2166F8}"/>
              </a:ext>
            </a:extLst>
          </p:cNvPr>
          <p:cNvGraphicFramePr>
            <a:graphicFrameLocks noGrp="1"/>
          </p:cNvGraphicFramePr>
          <p:nvPr>
            <p:extLst>
              <p:ext uri="{D42A27DB-BD31-4B8C-83A1-F6EECF244321}">
                <p14:modId xmlns:p14="http://schemas.microsoft.com/office/powerpoint/2010/main" val="1445300468"/>
              </p:ext>
            </p:extLst>
          </p:nvPr>
        </p:nvGraphicFramePr>
        <p:xfrm>
          <a:off x="3495038" y="3646171"/>
          <a:ext cx="8128002" cy="1107440"/>
        </p:xfrm>
        <a:graphic>
          <a:graphicData uri="http://schemas.openxmlformats.org/drawingml/2006/table">
            <a:tbl>
              <a:tblPr rtl="1" firstRow="1" bandRow="1">
                <a:tableStyleId>{5C22544A-7EE6-4342-B048-85BDC9FD1C3A}</a:tableStyleId>
              </a:tblPr>
              <a:tblGrid>
                <a:gridCol w="1354667">
                  <a:extLst>
                    <a:ext uri="{9D8B030D-6E8A-4147-A177-3AD203B41FA5}">
                      <a16:colId xmlns:a16="http://schemas.microsoft.com/office/drawing/2014/main" val="1339826530"/>
                    </a:ext>
                  </a:extLst>
                </a:gridCol>
                <a:gridCol w="1354667">
                  <a:extLst>
                    <a:ext uri="{9D8B030D-6E8A-4147-A177-3AD203B41FA5}">
                      <a16:colId xmlns:a16="http://schemas.microsoft.com/office/drawing/2014/main" val="1326122031"/>
                    </a:ext>
                  </a:extLst>
                </a:gridCol>
                <a:gridCol w="1354667">
                  <a:extLst>
                    <a:ext uri="{9D8B030D-6E8A-4147-A177-3AD203B41FA5}">
                      <a16:colId xmlns:a16="http://schemas.microsoft.com/office/drawing/2014/main" val="1678818139"/>
                    </a:ext>
                  </a:extLst>
                </a:gridCol>
                <a:gridCol w="1354667">
                  <a:extLst>
                    <a:ext uri="{9D8B030D-6E8A-4147-A177-3AD203B41FA5}">
                      <a16:colId xmlns:a16="http://schemas.microsoft.com/office/drawing/2014/main" val="1426612880"/>
                    </a:ext>
                  </a:extLst>
                </a:gridCol>
                <a:gridCol w="1354667">
                  <a:extLst>
                    <a:ext uri="{9D8B030D-6E8A-4147-A177-3AD203B41FA5}">
                      <a16:colId xmlns:a16="http://schemas.microsoft.com/office/drawing/2014/main" val="1362664040"/>
                    </a:ext>
                  </a:extLst>
                </a:gridCol>
                <a:gridCol w="1354667">
                  <a:extLst>
                    <a:ext uri="{9D8B030D-6E8A-4147-A177-3AD203B41FA5}">
                      <a16:colId xmlns:a16="http://schemas.microsoft.com/office/drawing/2014/main" val="148160543"/>
                    </a:ext>
                  </a:extLst>
                </a:gridCol>
              </a:tblGrid>
              <a:tr h="370840">
                <a:tc>
                  <a:txBody>
                    <a:bodyPr/>
                    <a:lstStyle/>
                    <a:p>
                      <a:pPr rtl="1"/>
                      <a:r>
                        <a:rPr lang="en-US" dirty="0"/>
                        <a:t>movie8</a:t>
                      </a:r>
                      <a:endParaRPr lang="he-IL" dirty="0"/>
                    </a:p>
                  </a:txBody>
                  <a:tcPr/>
                </a:tc>
                <a:tc>
                  <a:txBody>
                    <a:bodyPr/>
                    <a:lstStyle/>
                    <a:p>
                      <a:pPr rtl="1"/>
                      <a:r>
                        <a:rPr lang="en-US" dirty="0"/>
                        <a:t>movie7</a:t>
                      </a:r>
                      <a:endParaRPr lang="he-IL" dirty="0"/>
                    </a:p>
                  </a:txBody>
                  <a:tcPr/>
                </a:tc>
                <a:tc>
                  <a:txBody>
                    <a:bodyPr/>
                    <a:lstStyle/>
                    <a:p>
                      <a:pPr rtl="1"/>
                      <a:r>
                        <a:rPr lang="en-US" dirty="0"/>
                        <a:t>movie3</a:t>
                      </a:r>
                      <a:endParaRPr lang="he-IL" dirty="0"/>
                    </a:p>
                  </a:txBody>
                  <a:tcPr/>
                </a:tc>
                <a:tc>
                  <a:txBody>
                    <a:bodyPr/>
                    <a:lstStyle/>
                    <a:p>
                      <a:pPr rtl="1"/>
                      <a:r>
                        <a:rPr lang="en-US" dirty="0"/>
                        <a:t>movie2</a:t>
                      </a:r>
                      <a:endParaRPr lang="he-IL" dirty="0"/>
                    </a:p>
                  </a:txBody>
                  <a:tcPr/>
                </a:tc>
                <a:tc>
                  <a:txBody>
                    <a:bodyPr/>
                    <a:lstStyle/>
                    <a:p>
                      <a:pPr rtl="1"/>
                      <a:r>
                        <a:rPr lang="en-US" dirty="0"/>
                        <a:t>movie1</a:t>
                      </a:r>
                      <a:endParaRPr lang="he-IL" dirty="0"/>
                    </a:p>
                  </a:txBody>
                  <a:tcPr/>
                </a:tc>
                <a:tc>
                  <a:txBody>
                    <a:bodyPr/>
                    <a:lstStyle/>
                    <a:p>
                      <a:pPr rtl="1"/>
                      <a:r>
                        <a:rPr lang="en-US" dirty="0"/>
                        <a:t>user</a:t>
                      </a:r>
                      <a:endParaRPr lang="he-IL" dirty="0"/>
                    </a:p>
                  </a:txBody>
                  <a:tcPr/>
                </a:tc>
                <a:extLst>
                  <a:ext uri="{0D108BD9-81ED-4DB2-BD59-A6C34878D82A}">
                    <a16:rowId xmlns:a16="http://schemas.microsoft.com/office/drawing/2014/main" val="2928242728"/>
                  </a:ext>
                </a:extLst>
              </a:tr>
              <a:tr h="370840">
                <a:tc>
                  <a:txBody>
                    <a:bodyPr/>
                    <a:lstStyle/>
                    <a:p>
                      <a:pPr rtl="1"/>
                      <a:r>
                        <a:rPr lang="en-US" dirty="0"/>
                        <a:t>1</a:t>
                      </a:r>
                      <a:endParaRPr lang="he-IL" dirty="0"/>
                    </a:p>
                  </a:txBody>
                  <a:tcPr/>
                </a:tc>
                <a:tc>
                  <a:txBody>
                    <a:bodyPr/>
                    <a:lstStyle/>
                    <a:p>
                      <a:pPr rtl="1"/>
                      <a:r>
                        <a:rPr lang="en-US" dirty="0"/>
                        <a:t>2</a:t>
                      </a:r>
                      <a:endParaRPr lang="he-IL" dirty="0"/>
                    </a:p>
                  </a:txBody>
                  <a:tcPr/>
                </a:tc>
                <a:tc>
                  <a:txBody>
                    <a:bodyPr/>
                    <a:lstStyle/>
                    <a:p>
                      <a:pPr rtl="1"/>
                      <a:r>
                        <a:rPr lang="en-US" dirty="0"/>
                        <a:t>4</a:t>
                      </a:r>
                      <a:endParaRPr lang="he-IL" dirty="0"/>
                    </a:p>
                  </a:txBody>
                  <a:tcPr/>
                </a:tc>
                <a:tc>
                  <a:txBody>
                    <a:bodyPr/>
                    <a:lstStyle/>
                    <a:p>
                      <a:pPr rtl="1"/>
                      <a:r>
                        <a:rPr lang="en-US" dirty="0"/>
                        <a:t>1</a:t>
                      </a:r>
                      <a:endParaRPr lang="he-IL" dirty="0"/>
                    </a:p>
                  </a:txBody>
                  <a:tcPr/>
                </a:tc>
                <a:tc>
                  <a:txBody>
                    <a:bodyPr/>
                    <a:lstStyle/>
                    <a:p>
                      <a:pPr rtl="1"/>
                      <a:r>
                        <a:rPr lang="en-US" dirty="0"/>
                        <a:t>5</a:t>
                      </a:r>
                      <a:endParaRPr lang="he-IL" dirty="0"/>
                    </a:p>
                  </a:txBody>
                  <a:tcPr/>
                </a:tc>
                <a:tc>
                  <a:txBody>
                    <a:bodyPr/>
                    <a:lstStyle/>
                    <a:p>
                      <a:pPr rtl="1"/>
                      <a:r>
                        <a:rPr lang="en-US" dirty="0"/>
                        <a:t>user1</a:t>
                      </a:r>
                      <a:endParaRPr lang="he-IL" dirty="0"/>
                    </a:p>
                  </a:txBody>
                  <a:tcPr/>
                </a:tc>
                <a:extLst>
                  <a:ext uri="{0D108BD9-81ED-4DB2-BD59-A6C34878D82A}">
                    <a16:rowId xmlns:a16="http://schemas.microsoft.com/office/drawing/2014/main" val="1416437446"/>
                  </a:ext>
                </a:extLst>
              </a:tr>
              <a:tr h="282623">
                <a:tc>
                  <a:txBody>
                    <a:bodyPr/>
                    <a:lstStyle/>
                    <a:p>
                      <a:pPr rtl="1"/>
                      <a:r>
                        <a:rPr lang="en-US" dirty="0"/>
                        <a:t>4</a:t>
                      </a:r>
                      <a:endParaRPr lang="he-IL" dirty="0"/>
                    </a:p>
                  </a:txBody>
                  <a:tcPr/>
                </a:tc>
                <a:tc>
                  <a:txBody>
                    <a:bodyPr/>
                    <a:lstStyle/>
                    <a:p>
                      <a:pPr rtl="1"/>
                      <a:r>
                        <a:rPr lang="en-US" dirty="0"/>
                        <a:t>5</a:t>
                      </a:r>
                      <a:endParaRPr lang="he-IL" dirty="0"/>
                    </a:p>
                  </a:txBody>
                  <a:tcPr/>
                </a:tc>
                <a:tc>
                  <a:txBody>
                    <a:bodyPr/>
                    <a:lstStyle/>
                    <a:p>
                      <a:pPr rtl="1"/>
                      <a:r>
                        <a:rPr lang="en-US" dirty="0"/>
                        <a:t>2</a:t>
                      </a:r>
                      <a:endParaRPr lang="he-IL" dirty="0"/>
                    </a:p>
                  </a:txBody>
                  <a:tcPr/>
                </a:tc>
                <a:tc>
                  <a:txBody>
                    <a:bodyPr/>
                    <a:lstStyle/>
                    <a:p>
                      <a:pPr rtl="1"/>
                      <a:r>
                        <a:rPr lang="en-US" dirty="0"/>
                        <a:t>4</a:t>
                      </a:r>
                      <a:endParaRPr lang="he-IL" dirty="0"/>
                    </a:p>
                  </a:txBody>
                  <a:tcPr/>
                </a:tc>
                <a:tc>
                  <a:txBody>
                    <a:bodyPr/>
                    <a:lstStyle/>
                    <a:p>
                      <a:pPr rtl="1"/>
                      <a:r>
                        <a:rPr lang="en-US" dirty="0"/>
                        <a:t>1</a:t>
                      </a:r>
                      <a:endParaRPr lang="he-IL" dirty="0"/>
                    </a:p>
                  </a:txBody>
                  <a:tcPr/>
                </a:tc>
                <a:tc>
                  <a:txBody>
                    <a:bodyPr/>
                    <a:lstStyle/>
                    <a:p>
                      <a:pPr rtl="1"/>
                      <a:r>
                        <a:rPr lang="en-US" dirty="0"/>
                        <a:t>user3</a:t>
                      </a:r>
                      <a:endParaRPr lang="he-IL" dirty="0"/>
                    </a:p>
                  </a:txBody>
                  <a:tcPr/>
                </a:tc>
                <a:extLst>
                  <a:ext uri="{0D108BD9-81ED-4DB2-BD59-A6C34878D82A}">
                    <a16:rowId xmlns:a16="http://schemas.microsoft.com/office/drawing/2014/main" val="3891690721"/>
                  </a:ext>
                </a:extLst>
              </a:tr>
            </a:tbl>
          </a:graphicData>
        </a:graphic>
      </p:graphicFrame>
      <p:sp>
        <p:nvSpPr>
          <p:cNvPr id="8" name="תיבת טקסט 7">
            <a:extLst>
              <a:ext uri="{FF2B5EF4-FFF2-40B4-BE49-F238E27FC236}">
                <a16:creationId xmlns:a16="http://schemas.microsoft.com/office/drawing/2014/main" id="{7F8D24D5-8845-44AB-CE30-E24CAF14449C}"/>
              </a:ext>
            </a:extLst>
          </p:cNvPr>
          <p:cNvSpPr txBox="1"/>
          <p:nvPr/>
        </p:nvSpPr>
        <p:spPr>
          <a:xfrm>
            <a:off x="2877728" y="4966163"/>
            <a:ext cx="8837637" cy="923330"/>
          </a:xfrm>
          <a:prstGeom prst="rect">
            <a:avLst/>
          </a:prstGeom>
          <a:noFill/>
        </p:spPr>
        <p:txBody>
          <a:bodyPr wrap="square" rtlCol="1">
            <a:spAutoFit/>
          </a:bodyPr>
          <a:lstStyle/>
          <a:p>
            <a:r>
              <a:rPr lang="he-IL" dirty="0"/>
              <a:t>ניתן  לראות שמשתמש1 ומשתמש2 הרבה יותר "דומים" בדירוגם מאשר משתמש1 ומשתמש3 ...</a:t>
            </a:r>
          </a:p>
          <a:p>
            <a:r>
              <a:rPr lang="he-IL" dirty="0"/>
              <a:t>נשתמש ב"דמיון קוסינוס" – </a:t>
            </a:r>
            <a:r>
              <a:rPr lang="en-US" dirty="0"/>
              <a:t>cosine similarity</a:t>
            </a:r>
            <a:r>
              <a:rPr lang="he-IL" dirty="0"/>
              <a:t> שיבצע מדד בין 2 וקטורים שאינם אפס וימדוד את הקוסינוס של הזווית בין הווקטורים שיאפיין את הדמיון בין המשתמשים.</a:t>
            </a:r>
          </a:p>
        </p:txBody>
      </p:sp>
    </p:spTree>
    <p:extLst>
      <p:ext uri="{BB962C8B-B14F-4D97-AF65-F5344CB8AC3E}">
        <p14:creationId xmlns:p14="http://schemas.microsoft.com/office/powerpoint/2010/main" val="5215324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1270576" y="98017"/>
            <a:ext cx="9359911" cy="1400530"/>
          </a:xfrm>
        </p:spPr>
        <p:txBody>
          <a:bodyPr/>
          <a:lstStyle/>
          <a:p>
            <a:pPr algn="r"/>
            <a:r>
              <a:rPr lang="en-US" sz="3200" b="1" dirty="0"/>
              <a:t>Collaboration Filtering – cosine similarity </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2321169" y="879171"/>
            <a:ext cx="9486520" cy="646331"/>
          </a:xfrm>
          <a:prstGeom prst="rect">
            <a:avLst/>
          </a:prstGeom>
          <a:noFill/>
        </p:spPr>
        <p:txBody>
          <a:bodyPr wrap="square" rtlCol="1">
            <a:spAutoFit/>
          </a:bodyPr>
          <a:lstStyle/>
          <a:p>
            <a:endParaRPr lang="he-IL" dirty="0"/>
          </a:p>
          <a:p>
            <a:endParaRPr lang="he-IL" dirty="0"/>
          </a:p>
        </p:txBody>
      </p:sp>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14D144E8-0A7F-F10D-F020-B8FE1F9AB81D}"/>
                  </a:ext>
                </a:extLst>
              </p:cNvPr>
              <p:cNvSpPr txBox="1"/>
              <p:nvPr/>
            </p:nvSpPr>
            <p:spPr>
              <a:xfrm>
                <a:off x="1561513" y="717392"/>
                <a:ext cx="10358717" cy="5162567"/>
              </a:xfrm>
              <a:prstGeom prst="rect">
                <a:avLst/>
              </a:prstGeom>
              <a:noFill/>
            </p:spPr>
            <p:txBody>
              <a:bodyPr wrap="square" rtlCol="1">
                <a:spAutoFit/>
              </a:bodyPr>
              <a:lstStyle/>
              <a:p>
                <a14:m>
                  <m:oMath xmlns:m="http://schemas.openxmlformats.org/officeDocument/2006/math">
                    <m:r>
                      <a:rPr lang="en-US" sz="2400" b="1" i="1" smtClean="0">
                        <a:solidFill>
                          <a:schemeClr val="bg1"/>
                        </a:solidFill>
                        <a:latin typeface="Cambria Math" panose="02040503050406030204" pitchFamily="18" charset="0"/>
                      </a:rPr>
                      <m:t>𝑺𝒊𝒎</m:t>
                    </m:r>
                    <m:d>
                      <m:dPr>
                        <m:ctrlPr>
                          <a:rPr lang="en-US" sz="2400" b="1"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𝒖𝒔𝒆𝒓</m:t>
                        </m:r>
                        <m:r>
                          <a:rPr lang="en-US" sz="2400" b="1" i="1" smtClean="0">
                            <a:solidFill>
                              <a:schemeClr val="bg1"/>
                            </a:solidFill>
                            <a:latin typeface="Cambria Math" panose="02040503050406030204" pitchFamily="18" charset="0"/>
                          </a:rPr>
                          <m:t>𝟏</m:t>
                        </m:r>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𝒖𝒔𝒆𝒓</m:t>
                        </m:r>
                        <m:r>
                          <a:rPr lang="en-US" sz="2400" b="1" i="1" smtClean="0">
                            <a:solidFill>
                              <a:schemeClr val="bg1"/>
                            </a:solidFill>
                            <a:latin typeface="Cambria Math" panose="02040503050406030204" pitchFamily="18" charset="0"/>
                          </a:rPr>
                          <m:t>𝟐</m:t>
                        </m:r>
                      </m:e>
                    </m:d>
                    <m:r>
                      <a:rPr lang="en-US" sz="2400" b="1" i="1" smtClean="0">
                        <a:solidFill>
                          <a:schemeClr val="bg1"/>
                        </a:solidFill>
                        <a:latin typeface="Cambria Math" panose="02040503050406030204" pitchFamily="18" charset="0"/>
                      </a:rPr>
                      <m:t>=</m:t>
                    </m:r>
                    <m:f>
                      <m:fPr>
                        <m:ctrlPr>
                          <a:rPr lang="en-US" sz="2400" b="1" i="1" smtClean="0">
                            <a:solidFill>
                              <a:schemeClr val="bg1"/>
                            </a:solidFill>
                            <a:latin typeface="Cambria Math" panose="02040503050406030204" pitchFamily="18" charset="0"/>
                          </a:rPr>
                        </m:ctrlPr>
                      </m:fPr>
                      <m:num>
                        <m:r>
                          <a:rPr lang="en-US" sz="2400" b="1" i="1" smtClean="0">
                            <a:solidFill>
                              <a:schemeClr val="bg1"/>
                            </a:solidFill>
                            <a:latin typeface="Cambria Math" panose="02040503050406030204" pitchFamily="18" charset="0"/>
                          </a:rPr>
                          <m:t>𝒖</m:t>
                        </m:r>
                        <m:r>
                          <a:rPr lang="en-US" sz="2400" b="1" i="1" smtClean="0">
                            <a:solidFill>
                              <a:schemeClr val="bg1"/>
                            </a:solidFill>
                            <a:latin typeface="Cambria Math" panose="02040503050406030204" pitchFamily="18" charset="0"/>
                          </a:rPr>
                          <m:t>𝟏</m:t>
                        </m:r>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𝒖</m:t>
                        </m:r>
                        <m:r>
                          <a:rPr lang="en-US" sz="2400" b="1" i="1" smtClean="0">
                            <a:solidFill>
                              <a:schemeClr val="bg1"/>
                            </a:solidFill>
                            <a:latin typeface="Cambria Math" panose="02040503050406030204" pitchFamily="18" charset="0"/>
                          </a:rPr>
                          <m:t>𝟐</m:t>
                        </m:r>
                      </m:num>
                      <m:den>
                        <m:d>
                          <m:dPr>
                            <m:begChr m:val="|"/>
                            <m:endChr m:val="|"/>
                            <m:ctrlPr>
                              <a:rPr lang="en-US" sz="2400" b="1"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𝒖</m:t>
                            </m:r>
                            <m:r>
                              <a:rPr lang="en-US" sz="2400" b="1" i="1" smtClean="0">
                                <a:solidFill>
                                  <a:schemeClr val="bg1"/>
                                </a:solidFill>
                                <a:latin typeface="Cambria Math" panose="02040503050406030204" pitchFamily="18" charset="0"/>
                              </a:rPr>
                              <m:t>𝟏</m:t>
                            </m:r>
                          </m:e>
                        </m:d>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𝒖</m:t>
                        </m:r>
                        <m:r>
                          <a:rPr lang="en-US" sz="2400" b="1" i="1" smtClean="0">
                            <a:solidFill>
                              <a:schemeClr val="bg1"/>
                            </a:solidFill>
                            <a:latin typeface="Cambria Math" panose="02040503050406030204" pitchFamily="18" charset="0"/>
                          </a:rPr>
                          <m:t>𝟐</m:t>
                        </m:r>
                        <m:r>
                          <a:rPr lang="en-US" sz="2400" b="1" i="1" smtClean="0">
                            <a:solidFill>
                              <a:schemeClr val="bg1"/>
                            </a:solidFill>
                            <a:latin typeface="Cambria Math" panose="02040503050406030204" pitchFamily="18" charset="0"/>
                          </a:rPr>
                          <m:t>|</m:t>
                        </m:r>
                      </m:den>
                    </m:f>
                  </m:oMath>
                </a14:m>
                <a:r>
                  <a:rPr lang="en-US" sz="2400" b="1" dirty="0">
                    <a:solidFill>
                      <a:schemeClr val="bg1"/>
                    </a:solidFill>
                    <a:latin typeface="Amasis MT Pro Black" panose="02040A04050005020304" pitchFamily="18" charset="0"/>
                  </a:rPr>
                  <a:t> = </a:t>
                </a:r>
                <a14:m>
                  <m:oMath xmlns:m="http://schemas.openxmlformats.org/officeDocument/2006/math">
                    <m:r>
                      <a:rPr lang="en-US" sz="2400" b="1" i="1" smtClean="0">
                        <a:solidFill>
                          <a:schemeClr val="bg1"/>
                        </a:solidFill>
                        <a:latin typeface="Cambria Math" panose="02040503050406030204" pitchFamily="18" charset="0"/>
                      </a:rPr>
                      <m:t>⁡</m:t>
                    </m:r>
                    <m:func>
                      <m:funcPr>
                        <m:ctrlPr>
                          <a:rPr lang="en-US" sz="2400" b="1" i="1" smtClean="0">
                            <a:solidFill>
                              <a:schemeClr val="bg1"/>
                            </a:solidFill>
                            <a:latin typeface="Cambria Math" panose="02040503050406030204" pitchFamily="18" charset="0"/>
                          </a:rPr>
                        </m:ctrlPr>
                      </m:funcPr>
                      <m:fName>
                        <m:r>
                          <a:rPr lang="en-US" sz="2400" b="1" i="0" smtClean="0">
                            <a:solidFill>
                              <a:schemeClr val="bg1"/>
                            </a:solidFill>
                            <a:latin typeface="Cambria Math" panose="02040503050406030204" pitchFamily="18" charset="0"/>
                          </a:rPr>
                          <m:t>𝐜𝐨𝐬</m:t>
                        </m:r>
                        <m:r>
                          <a:rPr lang="en-US" sz="2400" b="1" i="1" smtClean="0">
                            <a:solidFill>
                              <a:schemeClr val="bg1"/>
                            </a:solidFill>
                            <a:latin typeface="Cambria Math" panose="02040503050406030204" pitchFamily="18" charset="0"/>
                          </a:rPr>
                          <m:t>(</m:t>
                        </m:r>
                      </m:fName>
                      <m:e>
                        <m:r>
                          <a:rPr lang="en-US" sz="2400" b="1" i="1" smtClean="0">
                            <a:solidFill>
                              <a:schemeClr val="bg1"/>
                            </a:solidFill>
                            <a:latin typeface="Cambria Math" panose="02040503050406030204" pitchFamily="18" charset="0"/>
                            <a:ea typeface="Cambria Math" panose="02040503050406030204" pitchFamily="18" charset="0"/>
                          </a:rPr>
                          <m:t>𝜽</m:t>
                        </m:r>
                        <m:r>
                          <a:rPr lang="en-US" sz="2400" b="1" i="1" smtClean="0">
                            <a:solidFill>
                              <a:schemeClr val="bg1"/>
                            </a:solidFill>
                            <a:latin typeface="Cambria Math" panose="02040503050406030204" pitchFamily="18" charset="0"/>
                            <a:ea typeface="Cambria Math" panose="02040503050406030204" pitchFamily="18" charset="0"/>
                          </a:rPr>
                          <m:t>)=</m:t>
                        </m:r>
                        <m:r>
                          <a:rPr lang="en-US" sz="2400" b="1" i="1" smtClean="0">
                            <a:solidFill>
                              <a:schemeClr val="bg1"/>
                            </a:solidFill>
                            <a:latin typeface="Cambria Math" panose="02040503050406030204" pitchFamily="18" charset="0"/>
                            <a:ea typeface="Cambria Math" panose="02040503050406030204" pitchFamily="18" charset="0"/>
                          </a:rPr>
                          <m:t>𝟎</m:t>
                        </m:r>
                        <m:r>
                          <a:rPr lang="en-US" sz="2400" b="1" i="1" smtClean="0">
                            <a:solidFill>
                              <a:schemeClr val="bg1"/>
                            </a:solidFill>
                            <a:latin typeface="Cambria Math" panose="02040503050406030204" pitchFamily="18" charset="0"/>
                            <a:ea typeface="Cambria Math" panose="02040503050406030204" pitchFamily="18" charset="0"/>
                          </a:rPr>
                          <m:t>.</m:t>
                        </m:r>
                        <m:r>
                          <a:rPr lang="en-US" sz="2400" b="1" i="1" smtClean="0">
                            <a:solidFill>
                              <a:schemeClr val="bg1"/>
                            </a:solidFill>
                            <a:latin typeface="Cambria Math" panose="02040503050406030204" pitchFamily="18" charset="0"/>
                            <a:ea typeface="Cambria Math" panose="02040503050406030204" pitchFamily="18" charset="0"/>
                          </a:rPr>
                          <m:t>𝟗𝟗</m:t>
                        </m:r>
                      </m:e>
                    </m:func>
                  </m:oMath>
                </a14:m>
                <a:endParaRPr lang="he-IL" sz="2400" b="1" dirty="0">
                  <a:solidFill>
                    <a:schemeClr val="bg1"/>
                  </a:solidFill>
                  <a:latin typeface="Amasis MT Pro Black" panose="02040A04050005020304" pitchFamily="18" charset="0"/>
                </a:endParaRPr>
              </a:p>
              <a:p>
                <a:endParaRPr lang="en-US" sz="2400" b="1" dirty="0"/>
              </a:p>
              <a:p>
                <a14:m>
                  <m:oMath xmlns:m="http://schemas.openxmlformats.org/officeDocument/2006/math">
                    <m:r>
                      <a:rPr lang="en-US" sz="2400" b="1" i="1" smtClean="0">
                        <a:solidFill>
                          <a:schemeClr val="bg1"/>
                        </a:solidFill>
                        <a:latin typeface="Cambria Math" panose="02040503050406030204" pitchFamily="18" charset="0"/>
                      </a:rPr>
                      <m:t>𝑺𝒊𝒎</m:t>
                    </m:r>
                    <m:d>
                      <m:dPr>
                        <m:ctrlPr>
                          <a:rPr lang="en-US" sz="2400" b="1"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𝒖𝒔𝒆𝒓</m:t>
                        </m:r>
                        <m:r>
                          <a:rPr lang="en-US" sz="2400" b="1" i="1" smtClean="0">
                            <a:solidFill>
                              <a:schemeClr val="bg1"/>
                            </a:solidFill>
                            <a:latin typeface="Cambria Math" panose="02040503050406030204" pitchFamily="18" charset="0"/>
                          </a:rPr>
                          <m:t>𝟏</m:t>
                        </m:r>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𝒖𝒔𝒆𝒓</m:t>
                        </m:r>
                        <m:r>
                          <a:rPr lang="en-US" sz="2400" b="1" i="1" smtClean="0">
                            <a:solidFill>
                              <a:schemeClr val="bg1"/>
                            </a:solidFill>
                            <a:latin typeface="Cambria Math" panose="02040503050406030204" pitchFamily="18" charset="0"/>
                          </a:rPr>
                          <m:t>𝟑</m:t>
                        </m:r>
                      </m:e>
                    </m:d>
                    <m:r>
                      <a:rPr lang="en-US" sz="2400" b="1" i="1" smtClean="0">
                        <a:solidFill>
                          <a:schemeClr val="bg1"/>
                        </a:solidFill>
                        <a:latin typeface="Cambria Math" panose="02040503050406030204" pitchFamily="18" charset="0"/>
                      </a:rPr>
                      <m:t>=</m:t>
                    </m:r>
                    <m:f>
                      <m:fPr>
                        <m:ctrlPr>
                          <a:rPr lang="en-US" sz="2400" b="1" i="1" smtClean="0">
                            <a:solidFill>
                              <a:schemeClr val="bg1"/>
                            </a:solidFill>
                            <a:latin typeface="Cambria Math" panose="02040503050406030204" pitchFamily="18" charset="0"/>
                          </a:rPr>
                        </m:ctrlPr>
                      </m:fPr>
                      <m:num>
                        <m:r>
                          <a:rPr lang="en-US" sz="2400" b="1" i="1" smtClean="0">
                            <a:solidFill>
                              <a:schemeClr val="bg1"/>
                            </a:solidFill>
                            <a:latin typeface="Cambria Math" panose="02040503050406030204" pitchFamily="18" charset="0"/>
                          </a:rPr>
                          <m:t>𝒖</m:t>
                        </m:r>
                        <m:r>
                          <a:rPr lang="en-US" sz="2400" b="1" i="1" smtClean="0">
                            <a:solidFill>
                              <a:schemeClr val="bg1"/>
                            </a:solidFill>
                            <a:latin typeface="Cambria Math" panose="02040503050406030204" pitchFamily="18" charset="0"/>
                          </a:rPr>
                          <m:t>𝟏</m:t>
                        </m:r>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𝒖</m:t>
                        </m:r>
                        <m:r>
                          <a:rPr lang="en-US" sz="2400" b="1" i="1" smtClean="0">
                            <a:solidFill>
                              <a:schemeClr val="bg1"/>
                            </a:solidFill>
                            <a:latin typeface="Cambria Math" panose="02040503050406030204" pitchFamily="18" charset="0"/>
                          </a:rPr>
                          <m:t>𝟑</m:t>
                        </m:r>
                      </m:num>
                      <m:den>
                        <m:d>
                          <m:dPr>
                            <m:begChr m:val="|"/>
                            <m:endChr m:val="|"/>
                            <m:ctrlPr>
                              <a:rPr lang="en-US" sz="2400" b="1"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𝒖</m:t>
                            </m:r>
                            <m:r>
                              <a:rPr lang="en-US" sz="2400" b="1" i="1" smtClean="0">
                                <a:solidFill>
                                  <a:schemeClr val="bg1"/>
                                </a:solidFill>
                                <a:latin typeface="Cambria Math" panose="02040503050406030204" pitchFamily="18" charset="0"/>
                              </a:rPr>
                              <m:t>𝟏</m:t>
                            </m:r>
                          </m:e>
                        </m:d>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𝒖</m:t>
                        </m:r>
                        <m:r>
                          <a:rPr lang="en-US" sz="2400" b="1" i="1" smtClean="0">
                            <a:solidFill>
                              <a:schemeClr val="bg1"/>
                            </a:solidFill>
                            <a:latin typeface="Cambria Math" panose="02040503050406030204" pitchFamily="18" charset="0"/>
                          </a:rPr>
                          <m:t>𝟑</m:t>
                        </m:r>
                        <m:r>
                          <a:rPr lang="en-US" sz="2400" b="1" i="1" smtClean="0">
                            <a:solidFill>
                              <a:schemeClr val="bg1"/>
                            </a:solidFill>
                            <a:latin typeface="Cambria Math" panose="02040503050406030204" pitchFamily="18" charset="0"/>
                          </a:rPr>
                          <m:t>|</m:t>
                        </m:r>
                      </m:den>
                    </m:f>
                  </m:oMath>
                </a14:m>
                <a:r>
                  <a:rPr lang="en-US" sz="2400" b="1" dirty="0">
                    <a:solidFill>
                      <a:schemeClr val="bg1"/>
                    </a:solidFill>
                    <a:latin typeface="Amasis MT Pro Black" panose="02040A04050005020304" pitchFamily="18" charset="0"/>
                  </a:rPr>
                  <a:t> = </a:t>
                </a:r>
                <a14:m>
                  <m:oMath xmlns:m="http://schemas.openxmlformats.org/officeDocument/2006/math">
                    <m:r>
                      <a:rPr lang="en-US" sz="2400" b="1" i="1" smtClean="0">
                        <a:solidFill>
                          <a:schemeClr val="bg1"/>
                        </a:solidFill>
                        <a:latin typeface="Cambria Math" panose="02040503050406030204" pitchFamily="18" charset="0"/>
                      </a:rPr>
                      <m:t>⁡</m:t>
                    </m:r>
                    <m:func>
                      <m:funcPr>
                        <m:ctrlPr>
                          <a:rPr lang="en-US" sz="2400" b="1" i="1" smtClean="0">
                            <a:solidFill>
                              <a:schemeClr val="bg1"/>
                            </a:solidFill>
                            <a:latin typeface="Cambria Math" panose="02040503050406030204" pitchFamily="18" charset="0"/>
                          </a:rPr>
                        </m:ctrlPr>
                      </m:funcPr>
                      <m:fName>
                        <m:r>
                          <a:rPr lang="en-US" sz="2400" b="1" i="0" smtClean="0">
                            <a:solidFill>
                              <a:schemeClr val="bg1"/>
                            </a:solidFill>
                            <a:latin typeface="Cambria Math" panose="02040503050406030204" pitchFamily="18" charset="0"/>
                          </a:rPr>
                          <m:t>𝐜𝐨𝐬</m:t>
                        </m:r>
                        <m:r>
                          <a:rPr lang="en-US" sz="2400" b="1" i="1" smtClean="0">
                            <a:solidFill>
                              <a:schemeClr val="bg1"/>
                            </a:solidFill>
                            <a:latin typeface="Cambria Math" panose="02040503050406030204" pitchFamily="18" charset="0"/>
                          </a:rPr>
                          <m:t>(</m:t>
                        </m:r>
                      </m:fName>
                      <m:e>
                        <m:r>
                          <a:rPr lang="en-US" sz="2400" b="1" i="1" smtClean="0">
                            <a:solidFill>
                              <a:schemeClr val="bg1"/>
                            </a:solidFill>
                            <a:latin typeface="Cambria Math" panose="02040503050406030204" pitchFamily="18" charset="0"/>
                            <a:ea typeface="Cambria Math" panose="02040503050406030204" pitchFamily="18" charset="0"/>
                          </a:rPr>
                          <m:t>𝜽</m:t>
                        </m:r>
                        <m:r>
                          <a:rPr lang="en-US" sz="2400" b="1" i="1" smtClean="0">
                            <a:solidFill>
                              <a:schemeClr val="bg1"/>
                            </a:solidFill>
                            <a:latin typeface="Cambria Math" panose="02040503050406030204" pitchFamily="18" charset="0"/>
                            <a:ea typeface="Cambria Math" panose="02040503050406030204" pitchFamily="18" charset="0"/>
                          </a:rPr>
                          <m:t>)=</m:t>
                        </m:r>
                        <m:r>
                          <a:rPr lang="en-US" sz="2400" b="1" i="1" smtClean="0">
                            <a:solidFill>
                              <a:schemeClr val="bg1"/>
                            </a:solidFill>
                            <a:latin typeface="Cambria Math" panose="02040503050406030204" pitchFamily="18" charset="0"/>
                            <a:ea typeface="Cambria Math" panose="02040503050406030204" pitchFamily="18" charset="0"/>
                          </a:rPr>
                          <m:t>𝟎</m:t>
                        </m:r>
                        <m:r>
                          <a:rPr lang="en-US" sz="2400" b="1" i="1" smtClean="0">
                            <a:solidFill>
                              <a:schemeClr val="bg1"/>
                            </a:solidFill>
                            <a:latin typeface="Cambria Math" panose="02040503050406030204" pitchFamily="18" charset="0"/>
                            <a:ea typeface="Cambria Math" panose="02040503050406030204" pitchFamily="18" charset="0"/>
                          </a:rPr>
                          <m:t>.</m:t>
                        </m:r>
                        <m:r>
                          <a:rPr lang="en-US" sz="2400" b="1" i="1" smtClean="0">
                            <a:solidFill>
                              <a:schemeClr val="bg1"/>
                            </a:solidFill>
                            <a:latin typeface="Cambria Math" panose="02040503050406030204" pitchFamily="18" charset="0"/>
                            <a:ea typeface="Cambria Math" panose="02040503050406030204" pitchFamily="18" charset="0"/>
                          </a:rPr>
                          <m:t>𝟓𝟕</m:t>
                        </m:r>
                      </m:e>
                    </m:func>
                  </m:oMath>
                </a14:m>
                <a:endParaRPr lang="he-IL" sz="2400" b="1" dirty="0">
                  <a:solidFill>
                    <a:schemeClr val="bg1"/>
                  </a:solidFill>
                  <a:latin typeface="Amasis MT Pro Black" panose="02040A04050005020304" pitchFamily="18" charset="0"/>
                </a:endParaRPr>
              </a:p>
              <a:p>
                <a:endParaRPr lang="en-US" sz="2400" b="1" dirty="0"/>
              </a:p>
              <a:p>
                <a:r>
                  <a:rPr lang="he-IL" sz="2400" b="1" dirty="0"/>
                  <a:t>כעת נחשב את הדירוג המשוער שיומלץ למשתמש1 לראות את סרט 4:</a:t>
                </a:r>
              </a:p>
              <a:p>
                <a:endParaRPr lang="he-IL" sz="2400" b="1" dirty="0"/>
              </a:p>
              <a:p>
                <a:pPr algn="ctr"/>
                <a14:m>
                  <m:oMath xmlns:m="http://schemas.openxmlformats.org/officeDocument/2006/math">
                    <m:r>
                      <a:rPr lang="en-US" sz="2400" b="1" i="1" smtClean="0">
                        <a:solidFill>
                          <a:schemeClr val="bg1"/>
                        </a:solidFill>
                        <a:latin typeface="Cambria Math" panose="02040503050406030204" pitchFamily="18" charset="0"/>
                      </a:rPr>
                      <m:t>𝒓</m:t>
                    </m:r>
                    <m:d>
                      <m:dPr>
                        <m:ctrlPr>
                          <a:rPr lang="en-US" sz="2400" b="1"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𝟏</m:t>
                        </m:r>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𝟒</m:t>
                        </m:r>
                      </m:e>
                    </m:d>
                    <m:r>
                      <a:rPr lang="en-US" sz="2400" b="1" i="1" smtClean="0">
                        <a:solidFill>
                          <a:schemeClr val="bg1"/>
                        </a:solidFill>
                        <a:latin typeface="Cambria Math" panose="02040503050406030204" pitchFamily="18" charset="0"/>
                      </a:rPr>
                      <m:t>=</m:t>
                    </m:r>
                    <m:f>
                      <m:fPr>
                        <m:ctrlPr>
                          <a:rPr lang="en-US" sz="2400" b="1" i="1" smtClean="0">
                            <a:solidFill>
                              <a:schemeClr val="bg1"/>
                            </a:solidFill>
                            <a:latin typeface="Cambria Math" panose="02040503050406030204" pitchFamily="18" charset="0"/>
                          </a:rPr>
                        </m:ctrlPr>
                      </m:fPr>
                      <m:num>
                        <m:r>
                          <a:rPr lang="en-US" sz="2400" b="1" i="1">
                            <a:solidFill>
                              <a:schemeClr val="bg1"/>
                            </a:solidFill>
                            <a:latin typeface="Cambria Math" panose="02040503050406030204" pitchFamily="18" charset="0"/>
                          </a:rPr>
                          <m:t>𝑺𝒊𝒎</m:t>
                        </m:r>
                        <m:d>
                          <m:dPr>
                            <m:ctrlPr>
                              <a:rPr lang="en-US" sz="2400" b="1" i="1">
                                <a:solidFill>
                                  <a:schemeClr val="bg1"/>
                                </a:solidFill>
                                <a:latin typeface="Cambria Math" panose="02040503050406030204" pitchFamily="18" charset="0"/>
                              </a:rPr>
                            </m:ctrlPr>
                          </m:dPr>
                          <m:e>
                            <m:r>
                              <a:rPr lang="en-US" sz="2400" b="1" i="1">
                                <a:solidFill>
                                  <a:schemeClr val="bg1"/>
                                </a:solidFill>
                                <a:latin typeface="Cambria Math" panose="02040503050406030204" pitchFamily="18" charset="0"/>
                              </a:rPr>
                              <m:t>𝒖𝒔𝒆𝒓</m:t>
                            </m:r>
                            <m:r>
                              <a:rPr lang="en-US" sz="2400" b="1" i="1">
                                <a:solidFill>
                                  <a:schemeClr val="bg1"/>
                                </a:solidFill>
                                <a:latin typeface="Cambria Math" panose="02040503050406030204" pitchFamily="18" charset="0"/>
                              </a:rPr>
                              <m:t>𝟏</m:t>
                            </m:r>
                            <m:r>
                              <a:rPr lang="en-US" sz="2400" b="1">
                                <a:solidFill>
                                  <a:schemeClr val="bg1"/>
                                </a:solidFill>
                                <a:latin typeface="Cambria Math" panose="02040503050406030204" pitchFamily="18" charset="0"/>
                              </a:rPr>
                              <m:t>, </m:t>
                            </m:r>
                            <m:r>
                              <a:rPr lang="en-US" sz="2400" b="1" i="1">
                                <a:solidFill>
                                  <a:schemeClr val="bg1"/>
                                </a:solidFill>
                                <a:latin typeface="Cambria Math" panose="02040503050406030204" pitchFamily="18" charset="0"/>
                              </a:rPr>
                              <m:t>𝒖𝒔𝒆𝒓</m:t>
                            </m:r>
                            <m:r>
                              <a:rPr lang="en-US" sz="2400" b="1" i="1">
                                <a:solidFill>
                                  <a:schemeClr val="bg1"/>
                                </a:solidFill>
                                <a:latin typeface="Cambria Math" panose="02040503050406030204" pitchFamily="18" charset="0"/>
                              </a:rPr>
                              <m:t>𝟐</m:t>
                            </m:r>
                          </m:e>
                        </m:d>
                        <m:r>
                          <a:rPr lang="en-US" sz="2400" b="1">
                            <a:solidFill>
                              <a:schemeClr val="bg1"/>
                            </a:solidFill>
                            <a:latin typeface="Cambria Math" panose="02040503050406030204" pitchFamily="18" charset="0"/>
                          </a:rPr>
                          <m:t>∗</m:t>
                        </m:r>
                        <m:r>
                          <a:rPr lang="en-US" sz="2400" b="1" i="1">
                            <a:solidFill>
                              <a:schemeClr val="bg1"/>
                            </a:solidFill>
                            <a:latin typeface="Cambria Math" panose="02040503050406030204" pitchFamily="18" charset="0"/>
                          </a:rPr>
                          <m:t>𝟐</m:t>
                        </m:r>
                        <m:r>
                          <a:rPr lang="en-US" sz="2400" b="1">
                            <a:solidFill>
                              <a:schemeClr val="bg1"/>
                            </a:solidFill>
                            <a:latin typeface="Cambria Math" panose="02040503050406030204" pitchFamily="18" charset="0"/>
                          </a:rPr>
                          <m:t>+</m:t>
                        </m:r>
                        <m:r>
                          <a:rPr lang="en-US" sz="2400" b="1" i="1">
                            <a:solidFill>
                              <a:schemeClr val="bg1"/>
                            </a:solidFill>
                            <a:latin typeface="Cambria Math" panose="02040503050406030204" pitchFamily="18" charset="0"/>
                          </a:rPr>
                          <m:t>𝑺𝒊𝒎</m:t>
                        </m:r>
                        <m:d>
                          <m:dPr>
                            <m:ctrlPr>
                              <a:rPr lang="en-US" sz="2400" b="1" i="1">
                                <a:solidFill>
                                  <a:schemeClr val="bg1"/>
                                </a:solidFill>
                                <a:latin typeface="Cambria Math" panose="02040503050406030204" pitchFamily="18" charset="0"/>
                              </a:rPr>
                            </m:ctrlPr>
                          </m:dPr>
                          <m:e>
                            <m:r>
                              <a:rPr lang="en-US" sz="2400" b="1" i="1">
                                <a:solidFill>
                                  <a:schemeClr val="bg1"/>
                                </a:solidFill>
                                <a:latin typeface="Cambria Math" panose="02040503050406030204" pitchFamily="18" charset="0"/>
                              </a:rPr>
                              <m:t>𝒖𝒔𝒆𝒓</m:t>
                            </m:r>
                            <m:r>
                              <a:rPr lang="en-US" sz="2400" b="1" i="1">
                                <a:solidFill>
                                  <a:schemeClr val="bg1"/>
                                </a:solidFill>
                                <a:latin typeface="Cambria Math" panose="02040503050406030204" pitchFamily="18" charset="0"/>
                              </a:rPr>
                              <m:t>𝟏</m:t>
                            </m:r>
                            <m:r>
                              <a:rPr lang="en-US" sz="2400" b="1">
                                <a:solidFill>
                                  <a:schemeClr val="bg1"/>
                                </a:solidFill>
                                <a:latin typeface="Cambria Math" panose="02040503050406030204" pitchFamily="18" charset="0"/>
                              </a:rPr>
                              <m:t>,</m:t>
                            </m:r>
                            <m:r>
                              <a:rPr lang="en-US" sz="2400" b="1" i="1">
                                <a:solidFill>
                                  <a:schemeClr val="bg1"/>
                                </a:solidFill>
                                <a:latin typeface="Cambria Math" panose="02040503050406030204" pitchFamily="18" charset="0"/>
                              </a:rPr>
                              <m:t>𝒖𝒔𝒆𝒓</m:t>
                            </m:r>
                            <m:r>
                              <a:rPr lang="en-US" sz="2400" b="1" i="1">
                                <a:solidFill>
                                  <a:schemeClr val="bg1"/>
                                </a:solidFill>
                                <a:latin typeface="Cambria Math" panose="02040503050406030204" pitchFamily="18" charset="0"/>
                              </a:rPr>
                              <m:t>𝟑</m:t>
                            </m:r>
                          </m:e>
                        </m:d>
                        <m:r>
                          <a:rPr lang="en-US" sz="2400" b="1">
                            <a:solidFill>
                              <a:schemeClr val="bg1"/>
                            </a:solidFill>
                            <a:latin typeface="Cambria Math" panose="02040503050406030204" pitchFamily="18" charset="0"/>
                          </a:rPr>
                          <m:t>∗</m:t>
                        </m:r>
                        <m:r>
                          <a:rPr lang="en-US" sz="2400" b="1" i="1">
                            <a:solidFill>
                              <a:schemeClr val="bg1"/>
                            </a:solidFill>
                            <a:latin typeface="Cambria Math" panose="02040503050406030204" pitchFamily="18" charset="0"/>
                          </a:rPr>
                          <m:t>𝟓</m:t>
                        </m:r>
                      </m:num>
                      <m:den>
                        <m:r>
                          <a:rPr lang="en-US" sz="2400" b="1" i="1" smtClean="0">
                            <a:solidFill>
                              <a:schemeClr val="bg1"/>
                            </a:solidFill>
                            <a:latin typeface="Cambria Math" panose="02040503050406030204" pitchFamily="18" charset="0"/>
                          </a:rPr>
                          <m:t>𝑺𝒊𝒎</m:t>
                        </m:r>
                        <m:d>
                          <m:dPr>
                            <m:ctrlPr>
                              <a:rPr lang="en-US" sz="2400" b="1"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𝒖𝒔𝒆𝒓</m:t>
                            </m:r>
                            <m:r>
                              <a:rPr lang="en-US" sz="2400" b="1" i="1" smtClean="0">
                                <a:solidFill>
                                  <a:schemeClr val="bg1"/>
                                </a:solidFill>
                                <a:latin typeface="Cambria Math" panose="02040503050406030204" pitchFamily="18" charset="0"/>
                              </a:rPr>
                              <m:t>𝟏</m:t>
                            </m:r>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𝒖𝒔𝒆𝒓</m:t>
                            </m:r>
                            <m:r>
                              <a:rPr lang="en-US" sz="2400" b="1" i="1" smtClean="0">
                                <a:solidFill>
                                  <a:schemeClr val="bg1"/>
                                </a:solidFill>
                                <a:latin typeface="Cambria Math" panose="02040503050406030204" pitchFamily="18" charset="0"/>
                              </a:rPr>
                              <m:t>𝟐</m:t>
                            </m:r>
                          </m:e>
                        </m:d>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𝑺𝒊𝒎</m:t>
                        </m:r>
                        <m:d>
                          <m:dPr>
                            <m:ctrlPr>
                              <a:rPr lang="en-US" sz="2400" b="1"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𝒖𝒔𝒆𝒓</m:t>
                            </m:r>
                            <m:r>
                              <a:rPr lang="en-US" sz="2400" b="1" i="1" smtClean="0">
                                <a:solidFill>
                                  <a:schemeClr val="bg1"/>
                                </a:solidFill>
                                <a:latin typeface="Cambria Math" panose="02040503050406030204" pitchFamily="18" charset="0"/>
                              </a:rPr>
                              <m:t>𝟏</m:t>
                            </m:r>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𝒖𝒔𝒆𝒓</m:t>
                            </m:r>
                            <m:r>
                              <a:rPr lang="en-US" sz="2400" b="1" i="1" smtClean="0">
                                <a:solidFill>
                                  <a:schemeClr val="bg1"/>
                                </a:solidFill>
                                <a:latin typeface="Cambria Math" panose="02040503050406030204" pitchFamily="18" charset="0"/>
                              </a:rPr>
                              <m:t>𝟑</m:t>
                            </m:r>
                          </m:e>
                        </m:d>
                      </m:den>
                    </m:f>
                  </m:oMath>
                </a14:m>
                <a:r>
                  <a:rPr lang="he-IL" sz="2400" b="1" dirty="0">
                    <a:solidFill>
                      <a:schemeClr val="bg1"/>
                    </a:solidFill>
                    <a:latin typeface="Amasis MT Pro Black" panose="02040A04050005020304" pitchFamily="18" charset="0"/>
                  </a:rPr>
                  <a:t> </a:t>
                </a:r>
                <a:r>
                  <a:rPr lang="he-IL" sz="2400" b="1" dirty="0">
                    <a:latin typeface="Amasis MT Pro Black" panose="02040A04050005020304" pitchFamily="18" charset="0"/>
                  </a:rPr>
                  <a:t> </a:t>
                </a:r>
              </a:p>
              <a:p>
                <a:endParaRPr lang="he-IL" sz="2400" b="1" dirty="0">
                  <a:latin typeface="Amasis MT Pro Black" panose="02040A04050005020304" pitchFamily="18" charset="0"/>
                </a:endParaRPr>
              </a:p>
              <a:p>
                <a:r>
                  <a:rPr lang="he-IL" sz="2400" b="1" dirty="0">
                    <a:latin typeface="Amasis MT Pro Black" panose="02040A04050005020304" pitchFamily="18" charset="0"/>
                  </a:rPr>
                  <a:t>כאשר המכנה נועד לשם נורמליזציה. </a:t>
                </a:r>
              </a:p>
              <a:p>
                <a:r>
                  <a:rPr lang="he-IL" sz="2400" b="1" dirty="0">
                    <a:latin typeface="Amasis MT Pro Black" panose="02040A04050005020304" pitchFamily="18" charset="0"/>
                  </a:rPr>
                  <a:t>כעת נחשב את הדירוג המשוער שיומלץ למשתמש1  לראות את סרט 5 באותו אופן ונקבל : </a:t>
                </a:r>
                <a:r>
                  <a:rPr lang="en-US" sz="2400" b="1" dirty="0">
                    <a:solidFill>
                      <a:schemeClr val="bg1"/>
                    </a:solidFill>
                    <a:latin typeface="Amasis MT Pro Black" panose="02040A04050005020304" pitchFamily="18" charset="0"/>
                  </a:rPr>
                  <a:t>3.9</a:t>
                </a:r>
                <a:r>
                  <a:rPr lang="he-IL" sz="2400" b="1" dirty="0">
                    <a:latin typeface="Amasis MT Pro Black" panose="02040A04050005020304" pitchFamily="18" charset="0"/>
                  </a:rPr>
                  <a:t> </a:t>
                </a:r>
              </a:p>
              <a:p>
                <a:r>
                  <a:rPr lang="he-IL" sz="2400" b="1" dirty="0">
                    <a:solidFill>
                      <a:schemeClr val="bg1"/>
                    </a:solidFill>
                    <a:latin typeface="Amasis MT Pro Black" panose="02040A04050005020304" pitchFamily="18" charset="0"/>
                  </a:rPr>
                  <a:t>ולכן נמליץ למשתמש1 לראות את סרט 5 .</a:t>
                </a:r>
              </a:p>
            </p:txBody>
          </p:sp>
        </mc:Choice>
        <mc:Fallback xmlns="">
          <p:sp>
            <p:nvSpPr>
              <p:cNvPr id="3" name="תיבת טקסט 2">
                <a:extLst>
                  <a:ext uri="{FF2B5EF4-FFF2-40B4-BE49-F238E27FC236}">
                    <a16:creationId xmlns:a16="http://schemas.microsoft.com/office/drawing/2014/main" id="{14D144E8-0A7F-F10D-F020-B8FE1F9AB81D}"/>
                  </a:ext>
                </a:extLst>
              </p:cNvPr>
              <p:cNvSpPr txBox="1">
                <a:spLocks noRot="1" noChangeAspect="1" noMove="1" noResize="1" noEditPoints="1" noAdjustHandles="1" noChangeArrowheads="1" noChangeShapeType="1" noTextEdit="1"/>
              </p:cNvSpPr>
              <p:nvPr/>
            </p:nvSpPr>
            <p:spPr>
              <a:xfrm>
                <a:off x="1561513" y="717392"/>
                <a:ext cx="10358717" cy="5162567"/>
              </a:xfrm>
              <a:prstGeom prst="rect">
                <a:avLst/>
              </a:prstGeom>
              <a:blipFill>
                <a:blip r:embed="rId2"/>
                <a:stretch>
                  <a:fillRect r="-942" b="-1771"/>
                </a:stretch>
              </a:blipFill>
            </p:spPr>
            <p:txBody>
              <a:bodyPr/>
              <a:lstStyle/>
              <a:p>
                <a:r>
                  <a:rPr lang="he-IL">
                    <a:noFill/>
                  </a:rPr>
                  <a:t> </a:t>
                </a:r>
              </a:p>
            </p:txBody>
          </p:sp>
        </mc:Fallback>
      </mc:AlternateContent>
      <p:sp>
        <p:nvSpPr>
          <p:cNvPr id="4" name="תיבת טקסט 3">
            <a:extLst>
              <a:ext uri="{FF2B5EF4-FFF2-40B4-BE49-F238E27FC236}">
                <a16:creationId xmlns:a16="http://schemas.microsoft.com/office/drawing/2014/main" id="{50FCD4CD-A47E-9614-052D-2680DEA78FF3}"/>
              </a:ext>
            </a:extLst>
          </p:cNvPr>
          <p:cNvSpPr txBox="1"/>
          <p:nvPr/>
        </p:nvSpPr>
        <p:spPr>
          <a:xfrm>
            <a:off x="8173331" y="3448905"/>
            <a:ext cx="2110153" cy="369332"/>
          </a:xfrm>
          <a:prstGeom prst="rect">
            <a:avLst/>
          </a:prstGeom>
          <a:noFill/>
        </p:spPr>
        <p:txBody>
          <a:bodyPr wrap="square" rtlCol="1">
            <a:spAutoFit/>
          </a:bodyPr>
          <a:lstStyle/>
          <a:p>
            <a:r>
              <a:rPr lang="en-US" b="1" dirty="0">
                <a:solidFill>
                  <a:schemeClr val="bg1"/>
                </a:solidFill>
              </a:rPr>
              <a:t>= 3.1</a:t>
            </a:r>
            <a:endParaRPr lang="he-IL" b="1" dirty="0">
              <a:solidFill>
                <a:schemeClr val="bg1"/>
              </a:solidFill>
            </a:endParaRPr>
          </a:p>
        </p:txBody>
      </p:sp>
    </p:spTree>
    <p:extLst>
      <p:ext uri="{BB962C8B-B14F-4D97-AF65-F5344CB8AC3E}">
        <p14:creationId xmlns:p14="http://schemas.microsoft.com/office/powerpoint/2010/main" val="313621821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47778" y="17127"/>
            <a:ext cx="9359911" cy="1400530"/>
          </a:xfrm>
        </p:spPr>
        <p:txBody>
          <a:bodyPr/>
          <a:lstStyle/>
          <a:p>
            <a:pPr algn="r"/>
            <a:r>
              <a:rPr lang="en-US" sz="3200" b="1" dirty="0"/>
              <a:t>Collaboration Filtering – </a:t>
            </a:r>
            <a:r>
              <a:rPr lang="en-US" sz="3200" b="1" dirty="0">
                <a:solidFill>
                  <a:schemeClr val="tx1"/>
                </a:solidFill>
              </a:rPr>
              <a:t>Matrix</a:t>
            </a:r>
            <a:r>
              <a:rPr lang="en-US" sz="2800" b="1" dirty="0">
                <a:solidFill>
                  <a:schemeClr val="tx1"/>
                </a:solidFill>
              </a:rPr>
              <a:t> </a:t>
            </a:r>
            <a:r>
              <a:rPr lang="en-US" sz="3200" b="1" dirty="0">
                <a:solidFill>
                  <a:schemeClr val="tx1"/>
                </a:solidFill>
              </a:rPr>
              <a:t>Factorization</a:t>
            </a:r>
            <a:br>
              <a:rPr lang="he-IL" sz="1200" dirty="0"/>
            </a:br>
            <a:r>
              <a:rPr lang="en-US" sz="3200" b="1" dirty="0"/>
              <a:t> </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1913206" y="879171"/>
            <a:ext cx="9894483" cy="4524315"/>
          </a:xfrm>
          <a:prstGeom prst="rect">
            <a:avLst/>
          </a:prstGeom>
          <a:noFill/>
        </p:spPr>
        <p:txBody>
          <a:bodyPr wrap="square" rtlCol="1">
            <a:spAutoFit/>
          </a:bodyPr>
          <a:lstStyle/>
          <a:p>
            <a:r>
              <a:rPr lang="he-IL" b="1" dirty="0"/>
              <a:t>זוהי טכניקה מתמטית המשמשת במערכות תומכות המלצות המבוססות על </a:t>
            </a:r>
            <a:r>
              <a:rPr lang="en-US" b="1" dirty="0"/>
              <a:t>collaboration filtering</a:t>
            </a:r>
            <a:r>
              <a:rPr lang="he-IL" b="1" dirty="0"/>
              <a:t> .</a:t>
            </a:r>
          </a:p>
          <a:p>
            <a:r>
              <a:rPr lang="he-IL" b="1" dirty="0"/>
              <a:t>המטרה היא לפרק מטריצה גדולה ודלילה </a:t>
            </a:r>
            <a:r>
              <a:rPr lang="en-US" b="1" dirty="0"/>
              <a:t> (sparse)</a:t>
            </a:r>
            <a:r>
              <a:rPr lang="he-IL" b="1" dirty="0"/>
              <a:t>של אינטראקציה בין משתמשים לפריטים למכפלה של 2 מטריצות בעלות מימד נמוך יותר כאשר אחת מייצגת משתמשים והשנייה פריטים.</a:t>
            </a:r>
          </a:p>
          <a:p>
            <a:r>
              <a:rPr lang="he-IL" b="1" dirty="0"/>
              <a:t>מטריצת האינטראקציה של משתמש-פריט מייצגת את הדירוגים או העדפות של המשתמשים עבור פריטים.</a:t>
            </a:r>
          </a:p>
          <a:p>
            <a:r>
              <a:rPr lang="he-IL" b="1" dirty="0"/>
              <a:t>שורות מתאימות למשתמשים ואילו עמודות לפריטים, כאשר רכיבי המטריצה מכילים את המידע של האינטראקציה ביניהם (למשל, דירוגים).</a:t>
            </a:r>
          </a:p>
          <a:p>
            <a:r>
              <a:rPr lang="he-IL" b="1" dirty="0"/>
              <a:t> </a:t>
            </a:r>
          </a:p>
          <a:p>
            <a:r>
              <a:rPr lang="he-IL" b="1" dirty="0"/>
              <a:t>התבנית הכללית היא:</a:t>
            </a:r>
          </a:p>
          <a:p>
            <a:r>
              <a:rPr lang="pt-BR" b="1" i="0" dirty="0">
                <a:solidFill>
                  <a:schemeClr val="bg1"/>
                </a:solidFill>
                <a:effectLst/>
                <a:latin typeface="Amasis MT Pro Black" panose="02040A04050005020304" pitchFamily="18" charset="0"/>
              </a:rPr>
              <a:t>User-Item Matrix≈User Matrix×Item Matrix</a:t>
            </a:r>
            <a:endParaRPr lang="he-IL" b="1" i="0" dirty="0">
              <a:solidFill>
                <a:schemeClr val="bg1"/>
              </a:solidFill>
              <a:effectLst/>
              <a:latin typeface="Amasis MT Pro Black" panose="02040A04050005020304" pitchFamily="18" charset="0"/>
            </a:endParaRPr>
          </a:p>
          <a:p>
            <a:endParaRPr lang="he-IL" b="1" dirty="0">
              <a:solidFill>
                <a:schemeClr val="bg1"/>
              </a:solidFill>
              <a:latin typeface="Amasis MT Pro Black" panose="02040A04050005020304" pitchFamily="18" charset="0"/>
            </a:endParaRPr>
          </a:p>
          <a:p>
            <a:r>
              <a:rPr lang="he-IL" b="1" dirty="0">
                <a:latin typeface="Amasis MT Pro Black" panose="02040A04050005020304" pitchFamily="18" charset="0"/>
              </a:rPr>
              <a:t>כל שורה במטריצת המשתמש מייצגת את הגורמים הסמויים </a:t>
            </a:r>
            <a:r>
              <a:rPr lang="en-US" b="1" dirty="0">
                <a:latin typeface="Amasis MT Pro Black" panose="02040A04050005020304" pitchFamily="18" charset="0"/>
              </a:rPr>
              <a:t>(</a:t>
            </a:r>
            <a:r>
              <a:rPr lang="en-US" b="1" dirty="0">
                <a:solidFill>
                  <a:schemeClr val="bg1"/>
                </a:solidFill>
                <a:latin typeface="Amasis MT Pro Black" panose="02040A04050005020304" pitchFamily="18" charset="0"/>
              </a:rPr>
              <a:t>latent Factors</a:t>
            </a:r>
            <a:r>
              <a:rPr lang="en-US" b="1" dirty="0">
                <a:latin typeface="Amasis MT Pro Black" panose="02040A04050005020304" pitchFamily="18" charset="0"/>
              </a:rPr>
              <a:t>)</a:t>
            </a:r>
            <a:r>
              <a:rPr lang="he-IL" b="1" dirty="0">
                <a:latin typeface="Amasis MT Pro Black" panose="02040A04050005020304" pitchFamily="18" charset="0"/>
              </a:rPr>
              <a:t> של המשתמש, </a:t>
            </a:r>
          </a:p>
          <a:p>
            <a:r>
              <a:rPr lang="he-IL" b="1" dirty="0">
                <a:latin typeface="Amasis MT Pro Black" panose="02040A04050005020304" pitchFamily="18" charset="0"/>
              </a:rPr>
              <a:t>וכל שורה במטריצת הפריט מייצגת את הגורמים הסמויים של הפריט.</a:t>
            </a:r>
          </a:p>
          <a:p>
            <a:r>
              <a:rPr lang="he-IL" b="1" dirty="0">
                <a:latin typeface="Amasis MT Pro Black" panose="02040A04050005020304" pitchFamily="18" charset="0"/>
              </a:rPr>
              <a:t>הגורמים הסמויים לוכדים דפוסים נסתרים המייצגים את המבנה הבסיסי באינטראקציות בין משתמש לפריט.</a:t>
            </a:r>
          </a:p>
          <a:p>
            <a:r>
              <a:rPr lang="he-IL" b="1" dirty="0">
                <a:latin typeface="Amasis MT Pro Black" panose="02040A04050005020304" pitchFamily="18" charset="0"/>
              </a:rPr>
              <a:t>מספר הגורמים הסמויים הוא היפרפרמטר שקובע את הממדיות עבור משתמשים ופריטים.</a:t>
            </a:r>
          </a:p>
          <a:p>
            <a:r>
              <a:rPr lang="en-US" b="1" dirty="0">
                <a:latin typeface="Amasis MT Pro Black" panose="02040A04050005020304" pitchFamily="18" charset="0"/>
              </a:rPr>
              <a:t>ALS , SGD </a:t>
            </a:r>
            <a:r>
              <a:rPr lang="he-IL" b="1" dirty="0">
                <a:latin typeface="Amasis MT Pro Black" panose="02040A04050005020304" pitchFamily="18" charset="0"/>
              </a:rPr>
              <a:t>  הם אלגוריתמיים שמטרתם ללמוד את הגורמים הסמויים הללו המתייחסים בצורה הטובה ביותר למטריצת האינטראקציה , מה שמאפשר חיזוי של ערכים חסרים ויצירת המלצות מותאמות אישית.</a:t>
            </a:r>
          </a:p>
        </p:txBody>
      </p:sp>
    </p:spTree>
    <p:extLst>
      <p:ext uri="{BB962C8B-B14F-4D97-AF65-F5344CB8AC3E}">
        <p14:creationId xmlns:p14="http://schemas.microsoft.com/office/powerpoint/2010/main" val="32030132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2447778" y="17127"/>
            <a:ext cx="9359911" cy="1400530"/>
          </a:xfrm>
        </p:spPr>
        <p:txBody>
          <a:bodyPr/>
          <a:lstStyle/>
          <a:p>
            <a:pPr algn="r"/>
            <a:r>
              <a:rPr lang="en-US" sz="3200" b="1" dirty="0"/>
              <a:t>Collaboration Filtering – </a:t>
            </a:r>
            <a:r>
              <a:rPr lang="en-US" sz="3200" b="1" dirty="0">
                <a:solidFill>
                  <a:schemeClr val="tx1"/>
                </a:solidFill>
              </a:rPr>
              <a:t>ALS</a:t>
            </a:r>
            <a:br>
              <a:rPr lang="he-IL" sz="1200" dirty="0"/>
            </a:br>
            <a:r>
              <a:rPr lang="en-US" sz="3200" b="1" dirty="0"/>
              <a:t> </a:t>
            </a:r>
            <a:endParaRPr lang="he-IL" sz="3200" b="1" dirty="0"/>
          </a:p>
        </p:txBody>
      </p:sp>
      <p:sp>
        <p:nvSpPr>
          <p:cNvPr id="2" name="תיבת טקסט 1">
            <a:extLst>
              <a:ext uri="{FF2B5EF4-FFF2-40B4-BE49-F238E27FC236}">
                <a16:creationId xmlns:a16="http://schemas.microsoft.com/office/drawing/2014/main" id="{89A550C3-D849-94B7-C6B4-D839A185BF1D}"/>
              </a:ext>
            </a:extLst>
          </p:cNvPr>
          <p:cNvSpPr txBox="1"/>
          <p:nvPr/>
        </p:nvSpPr>
        <p:spPr>
          <a:xfrm>
            <a:off x="1167618" y="879171"/>
            <a:ext cx="10640072" cy="5909310"/>
          </a:xfrm>
          <a:prstGeom prst="rect">
            <a:avLst/>
          </a:prstGeom>
          <a:noFill/>
        </p:spPr>
        <p:txBody>
          <a:bodyPr wrap="square" rtlCol="1">
            <a:spAutoFit/>
          </a:bodyPr>
          <a:lstStyle/>
          <a:p>
            <a:r>
              <a:rPr lang="en-US" b="1" dirty="0"/>
              <a:t>ALS (Alternating Least Squares)</a:t>
            </a:r>
            <a:r>
              <a:rPr lang="he-IL" b="1" dirty="0"/>
              <a:t> הוא אלגוריתם השייך ל-</a:t>
            </a:r>
            <a:r>
              <a:rPr lang="en-US" b="1" dirty="0"/>
              <a:t>Collaboration Filtering</a:t>
            </a:r>
            <a:r>
              <a:rPr lang="he-IL" b="1" dirty="0"/>
              <a:t> המשמש לפירוק מטריצות במערכות תומכות המלצות, כאשר המטרה היא לחזות העדפות משתמש או דירוגי פריטים על סמך אינטראקציות היסטוריות בין משתמשים לפריטים. </a:t>
            </a:r>
          </a:p>
          <a:p>
            <a:r>
              <a:rPr lang="he-IL" b="1" dirty="0"/>
              <a:t> </a:t>
            </a:r>
          </a:p>
          <a:p>
            <a:r>
              <a:rPr lang="he-IL" b="1" u="sng" dirty="0"/>
              <a:t>הפרמטרים שיכול </a:t>
            </a:r>
            <a:r>
              <a:rPr lang="en-US" b="1" u="sng" dirty="0"/>
              <a:t>ALS</a:t>
            </a:r>
            <a:r>
              <a:rPr lang="he-IL" b="1" u="sng" dirty="0"/>
              <a:t> לקבל הם:</a:t>
            </a:r>
          </a:p>
          <a:p>
            <a:endParaRPr lang="he-IL" b="1" dirty="0"/>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userCol(string)</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מגדיר את שם העמודה </a:t>
            </a:r>
            <a:r>
              <a:rPr lang="en-US" b="1" dirty="0">
                <a:latin typeface="Amasis MT Pro Black" panose="02040A04050005020304" pitchFamily="18" charset="0"/>
              </a:rPr>
              <a:t>userID</a:t>
            </a:r>
            <a:r>
              <a:rPr lang="he-IL" b="1" dirty="0">
                <a:latin typeface="Amasis MT Pro Black" panose="02040A04050005020304" pitchFamily="18" charset="0"/>
              </a:rPr>
              <a:t> של ה-</a:t>
            </a:r>
            <a:r>
              <a:rPr lang="en-US" b="1" dirty="0">
                <a:latin typeface="Amasis MT Pro Black" panose="02040A04050005020304" pitchFamily="18" charset="0"/>
              </a:rPr>
              <a:t>DF</a:t>
            </a:r>
            <a:r>
              <a:rPr lang="he-IL" b="1" dirty="0">
                <a:latin typeface="Amasis MT Pro Black" panose="02040A04050005020304" pitchFamily="18" charset="0"/>
              </a:rPr>
              <a:t> </a:t>
            </a:r>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itemCol(string)</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מגדיר את שם העמודה </a:t>
            </a:r>
            <a:r>
              <a:rPr lang="en-US" b="1" dirty="0">
                <a:latin typeface="Amasis MT Pro Black" panose="02040A04050005020304" pitchFamily="18" charset="0"/>
              </a:rPr>
              <a:t>ItemID</a:t>
            </a:r>
            <a:r>
              <a:rPr lang="he-IL" b="1" dirty="0">
                <a:latin typeface="Amasis MT Pro Black" panose="02040A04050005020304" pitchFamily="18" charset="0"/>
              </a:rPr>
              <a:t> של ה-</a:t>
            </a:r>
            <a:r>
              <a:rPr lang="en-US" b="1" dirty="0">
                <a:latin typeface="Amasis MT Pro Black" panose="02040A04050005020304" pitchFamily="18" charset="0"/>
              </a:rPr>
              <a:t>DF</a:t>
            </a:r>
            <a:r>
              <a:rPr lang="he-IL" b="1" dirty="0">
                <a:latin typeface="Amasis MT Pro Black" panose="02040A04050005020304" pitchFamily="18" charset="0"/>
              </a:rPr>
              <a:t> </a:t>
            </a:r>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ratingCol(string)</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מגדיר את שם העמודה ב-</a:t>
            </a:r>
            <a:r>
              <a:rPr lang="en-US" b="1" dirty="0">
                <a:latin typeface="Amasis MT Pro Black" panose="02040A04050005020304" pitchFamily="18" charset="0"/>
              </a:rPr>
              <a:t>DF</a:t>
            </a:r>
            <a:r>
              <a:rPr lang="he-IL" b="1" dirty="0">
                <a:latin typeface="Amasis MT Pro Black" panose="02040A04050005020304" pitchFamily="18" charset="0"/>
              </a:rPr>
              <a:t> שמכילה את אלמנטי הדירוג בין המשתמשים והפריטים.</a:t>
            </a:r>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coldStartStrategy(string, default: nan)</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מגדיר את האסטרטגיה בהתמודדות עם מצבים שבהם משתמשים או פריטים חדשים אין להם אינטראקציה היסטורית.</a:t>
            </a:r>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numBlocks(int, default:10)</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מחלק את מטריצות המשתמש והפריט לבלוקים לחישובים מקביליים. ערך של מספר בלוקים גבוה יבטיח מקביליות גדולה יותר אך דורש יותר זיכרון.</a:t>
            </a:r>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rank(int, default:10)</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מספר הגורמים הסמויים במטריצות המשתמש והפריט. מייצג את הממדיות של המטריצות בדרגה נמוכה יותר. </a:t>
            </a:r>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maxIter(int, default:10)</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המספר המקסימלי של איטרציות שבו ה-</a:t>
            </a:r>
            <a:r>
              <a:rPr lang="en-US" b="1" dirty="0">
                <a:latin typeface="Amasis MT Pro Black" panose="02040A04050005020304" pitchFamily="18" charset="0"/>
              </a:rPr>
              <a:t>ALS</a:t>
            </a:r>
            <a:r>
              <a:rPr lang="he-IL" b="1" dirty="0">
                <a:latin typeface="Amasis MT Pro Black" panose="02040A04050005020304" pitchFamily="18" charset="0"/>
              </a:rPr>
              <a:t> יבצע .</a:t>
            </a:r>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regParam(float, default:0.1)</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פרמטר רגולציה המונע </a:t>
            </a:r>
            <a:r>
              <a:rPr lang="en-US" b="1" dirty="0">
                <a:latin typeface="Amasis MT Pro Black" panose="02040A04050005020304" pitchFamily="18" charset="0"/>
              </a:rPr>
              <a:t>overfitting</a:t>
            </a:r>
            <a:r>
              <a:rPr lang="he-IL" b="1" dirty="0">
                <a:latin typeface="Amasis MT Pro Black" panose="02040A04050005020304" pitchFamily="18" charset="0"/>
              </a:rPr>
              <a:t> .</a:t>
            </a:r>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Alpha(float)</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רמת הביטחון .</a:t>
            </a:r>
          </a:p>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nonnegative(bool , default: false)</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אם משתנה ל-</a:t>
            </a:r>
            <a:r>
              <a:rPr lang="en-US" b="1" dirty="0">
                <a:latin typeface="Amasis MT Pro Black" panose="02040A04050005020304" pitchFamily="18" charset="0"/>
              </a:rPr>
              <a:t>TRUE</a:t>
            </a:r>
            <a:r>
              <a:rPr lang="he-IL" b="1" dirty="0">
                <a:latin typeface="Amasis MT Pro Black" panose="02040A04050005020304" pitchFamily="18" charset="0"/>
              </a:rPr>
              <a:t> אז מבטיח שמטריצות המשתמש והפריט לא יכילו ערכים שליליים .</a:t>
            </a:r>
          </a:p>
          <a:p>
            <a:pPr marL="285750" indent="-285750">
              <a:buFont typeface="Wingdings" panose="05000000000000000000" pitchFamily="2" charset="2"/>
              <a:buChar char="q"/>
            </a:pPr>
            <a:endParaRPr lang="he-IL" b="1" dirty="0">
              <a:latin typeface="Amasis MT Pro Black" panose="02040A04050005020304" pitchFamily="18" charset="0"/>
            </a:endParaRPr>
          </a:p>
        </p:txBody>
      </p:sp>
    </p:spTree>
    <p:extLst>
      <p:ext uri="{BB962C8B-B14F-4D97-AF65-F5344CB8AC3E}">
        <p14:creationId xmlns:p14="http://schemas.microsoft.com/office/powerpoint/2010/main" val="28325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1626960" y="231720"/>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sp>
        <p:nvSpPr>
          <p:cNvPr id="3" name="תיבת טקסט 2">
            <a:extLst>
              <a:ext uri="{FF2B5EF4-FFF2-40B4-BE49-F238E27FC236}">
                <a16:creationId xmlns:a16="http://schemas.microsoft.com/office/drawing/2014/main" id="{D6F1C469-4C6D-B237-A84D-1C093434C302}"/>
              </a:ext>
            </a:extLst>
          </p:cNvPr>
          <p:cNvSpPr txBox="1"/>
          <p:nvPr/>
        </p:nvSpPr>
        <p:spPr>
          <a:xfrm>
            <a:off x="1941343" y="1048325"/>
            <a:ext cx="9748912" cy="1754326"/>
          </a:xfrm>
          <a:prstGeom prst="rect">
            <a:avLst/>
          </a:prstGeom>
          <a:noFill/>
        </p:spPr>
        <p:txBody>
          <a:bodyPr wrap="square" rtlCol="1">
            <a:spAutoFit/>
          </a:bodyPr>
          <a:lstStyle/>
          <a:p>
            <a:r>
              <a:rPr lang="he-IL" b="1" dirty="0">
                <a:solidFill>
                  <a:srgbClr val="FFC000"/>
                </a:solidFill>
              </a:rPr>
              <a:t>ה-</a:t>
            </a:r>
            <a:r>
              <a:rPr lang="en-US" b="1" dirty="0">
                <a:solidFill>
                  <a:srgbClr val="FFC000"/>
                </a:solidFill>
              </a:rPr>
              <a:t>dataset</a:t>
            </a:r>
            <a:r>
              <a:rPr lang="he-IL" b="1" dirty="0">
                <a:solidFill>
                  <a:srgbClr val="FFC000"/>
                </a:solidFill>
              </a:rPr>
              <a:t> הבא נלקח מ-</a:t>
            </a:r>
            <a:r>
              <a:rPr lang="en-US" b="1" dirty="0">
                <a:solidFill>
                  <a:srgbClr val="FFC000"/>
                </a:solidFill>
              </a:rPr>
              <a:t>Kaggle</a:t>
            </a:r>
            <a:r>
              <a:rPr lang="he-IL" b="1" dirty="0">
                <a:solidFill>
                  <a:srgbClr val="FFC000"/>
                </a:solidFill>
              </a:rPr>
              <a:t> בקישור הבא</a:t>
            </a:r>
            <a:r>
              <a:rPr lang="he-IL" dirty="0"/>
              <a:t>: </a:t>
            </a:r>
            <a:r>
              <a:rPr lang="en-US" dirty="0">
                <a:solidFill>
                  <a:srgbClr val="00B0F0"/>
                </a:solidFill>
              </a:rPr>
              <a:t>https://www.youtube.com/redirect?event=video_description&amp;redir_token=QUFFLUhqbFMwX2plSENMQjJOaGxZYndhTGlVVHhZYks2Z3xBQ3Jtc0tteEMyQUZtUk13YkxzYk1KT05aYmtTQS13UEVlVnJ2MENjNWZ5Sk5oU0w5NWVYS0JrMlBqSW1rXzctTFhPR0pZazdrVjgxSThvbVBWeU54NDFjcGpubER3VEp6Q1NmbTRoVnVONkRVTW5jNHpreHNmRQ&amp;q=https%3A%2F%2Fwww.kaggle.com%2Fzygmunt%2Fgoodbooks-10k%2Fdownload&amp;v=lilTfPhJ0I8</a:t>
            </a:r>
            <a:endParaRPr lang="he-IL" dirty="0">
              <a:solidFill>
                <a:srgbClr val="00B0F0"/>
              </a:solidFill>
            </a:endParaRPr>
          </a:p>
        </p:txBody>
      </p:sp>
      <p:sp>
        <p:nvSpPr>
          <p:cNvPr id="4" name="תיבת טקסט 3">
            <a:extLst>
              <a:ext uri="{FF2B5EF4-FFF2-40B4-BE49-F238E27FC236}">
                <a16:creationId xmlns:a16="http://schemas.microsoft.com/office/drawing/2014/main" id="{2A19FDFF-F169-05F3-05D8-B3DEF16B1F37}"/>
              </a:ext>
            </a:extLst>
          </p:cNvPr>
          <p:cNvSpPr txBox="1"/>
          <p:nvPr/>
        </p:nvSpPr>
        <p:spPr>
          <a:xfrm>
            <a:off x="2110154" y="2918991"/>
            <a:ext cx="9580101" cy="1200329"/>
          </a:xfrm>
          <a:prstGeom prst="rect">
            <a:avLst/>
          </a:prstGeom>
          <a:noFill/>
        </p:spPr>
        <p:txBody>
          <a:bodyPr wrap="square" rtlCol="1">
            <a:spAutoFit/>
          </a:bodyPr>
          <a:lstStyle/>
          <a:p>
            <a:r>
              <a:rPr lang="he-IL" b="1" u="sng" dirty="0"/>
              <a:t>נשתמש משם ב-3 קבצים </a:t>
            </a:r>
            <a:r>
              <a:rPr lang="he-IL" b="1" dirty="0"/>
              <a:t>: </a:t>
            </a:r>
            <a:r>
              <a:rPr lang="en-US" b="1" dirty="0">
                <a:solidFill>
                  <a:schemeClr val="bg1"/>
                </a:solidFill>
              </a:rPr>
              <a:t>book.csv</a:t>
            </a:r>
            <a:r>
              <a:rPr lang="en-US" b="1" dirty="0"/>
              <a:t> , </a:t>
            </a:r>
            <a:r>
              <a:rPr lang="en-US" b="1" dirty="0">
                <a:solidFill>
                  <a:schemeClr val="bg1"/>
                </a:solidFill>
              </a:rPr>
              <a:t>rating.csv </a:t>
            </a:r>
            <a:r>
              <a:rPr lang="en-US" b="1" dirty="0"/>
              <a:t>, </a:t>
            </a:r>
            <a:r>
              <a:rPr lang="en-US" b="1" dirty="0">
                <a:solidFill>
                  <a:schemeClr val="bg1"/>
                </a:solidFill>
              </a:rPr>
              <a:t>to_read.csv </a:t>
            </a:r>
          </a:p>
          <a:p>
            <a:endParaRPr lang="he-IL" b="1" dirty="0">
              <a:solidFill>
                <a:schemeClr val="bg1"/>
              </a:solidFill>
            </a:endParaRPr>
          </a:p>
          <a:p>
            <a:r>
              <a:rPr lang="he-IL" b="1" dirty="0"/>
              <a:t>מומלץ מאוד להשתמש ב-</a:t>
            </a:r>
            <a:r>
              <a:rPr lang="en-US" b="1" dirty="0"/>
              <a:t>cluster</a:t>
            </a:r>
            <a:r>
              <a:rPr lang="he-IL" b="1" dirty="0"/>
              <a:t> אחרת האיטרציות של אלגוריתמי למידת המכונה ירוצו מאוד לאט.</a:t>
            </a:r>
          </a:p>
          <a:p>
            <a:r>
              <a:rPr lang="he-IL" b="1" dirty="0"/>
              <a:t>ניתן להשתמש ב-</a:t>
            </a:r>
            <a:r>
              <a:rPr lang="en-US" b="1" dirty="0"/>
              <a:t>google colab</a:t>
            </a:r>
            <a:r>
              <a:rPr lang="he-IL" b="1" dirty="0"/>
              <a:t> או </a:t>
            </a:r>
            <a:r>
              <a:rPr lang="en-US" b="1" dirty="0"/>
              <a:t>dataBricks</a:t>
            </a:r>
            <a:r>
              <a:rPr lang="he-IL" b="1" dirty="0"/>
              <a:t> או בשירותי ענן כמו אמאזון ו-</a:t>
            </a:r>
            <a:r>
              <a:rPr lang="en-US" b="1" dirty="0"/>
              <a:t>azure</a:t>
            </a:r>
            <a:r>
              <a:rPr lang="he-IL" b="1" dirty="0"/>
              <a:t> .</a:t>
            </a:r>
          </a:p>
        </p:txBody>
      </p:sp>
    </p:spTree>
    <p:extLst>
      <p:ext uri="{BB962C8B-B14F-4D97-AF65-F5344CB8AC3E}">
        <p14:creationId xmlns:p14="http://schemas.microsoft.com/office/powerpoint/2010/main" val="9142940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6" name="תמונה 5">
            <a:extLst>
              <a:ext uri="{FF2B5EF4-FFF2-40B4-BE49-F238E27FC236}">
                <a16:creationId xmlns:a16="http://schemas.microsoft.com/office/drawing/2014/main" id="{8B08D9EB-7748-DA47-FC65-F8C98109D485}"/>
              </a:ext>
            </a:extLst>
          </p:cNvPr>
          <p:cNvPicPr>
            <a:picLocks noChangeAspect="1"/>
          </p:cNvPicPr>
          <p:nvPr/>
        </p:nvPicPr>
        <p:blipFill rotWithShape="1">
          <a:blip r:embed="rId2"/>
          <a:srcRect l="19269" t="20657" r="30885" b="9519"/>
          <a:stretch/>
        </p:blipFill>
        <p:spPr>
          <a:xfrm>
            <a:off x="2813539" y="717392"/>
            <a:ext cx="8848578" cy="5964701"/>
          </a:xfrm>
          <a:prstGeom prst="rect">
            <a:avLst/>
          </a:prstGeom>
        </p:spPr>
      </p:pic>
    </p:spTree>
    <p:extLst>
      <p:ext uri="{BB962C8B-B14F-4D97-AF65-F5344CB8AC3E}">
        <p14:creationId xmlns:p14="http://schemas.microsoft.com/office/powerpoint/2010/main" val="192840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3" name="תמונה 2">
            <a:extLst>
              <a:ext uri="{FF2B5EF4-FFF2-40B4-BE49-F238E27FC236}">
                <a16:creationId xmlns:a16="http://schemas.microsoft.com/office/drawing/2014/main" id="{FE8F31C2-99E5-DA88-34EC-D30BD14517B2}"/>
              </a:ext>
            </a:extLst>
          </p:cNvPr>
          <p:cNvPicPr>
            <a:picLocks noChangeAspect="1"/>
          </p:cNvPicPr>
          <p:nvPr/>
        </p:nvPicPr>
        <p:blipFill rotWithShape="1">
          <a:blip r:embed="rId2"/>
          <a:srcRect l="19384" t="18446" r="37347" b="6235"/>
          <a:stretch/>
        </p:blipFill>
        <p:spPr>
          <a:xfrm>
            <a:off x="3249638" y="717392"/>
            <a:ext cx="8412480" cy="5936567"/>
          </a:xfrm>
          <a:prstGeom prst="rect">
            <a:avLst/>
          </a:prstGeom>
        </p:spPr>
      </p:pic>
    </p:spTree>
    <p:extLst>
      <p:ext uri="{BB962C8B-B14F-4D97-AF65-F5344CB8AC3E}">
        <p14:creationId xmlns:p14="http://schemas.microsoft.com/office/powerpoint/2010/main" val="3148810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8B05D5-D184-C481-7449-0CC4878D7926}"/>
              </a:ext>
            </a:extLst>
          </p:cNvPr>
          <p:cNvSpPr>
            <a:spLocks noGrp="1"/>
          </p:cNvSpPr>
          <p:nvPr>
            <p:ph type="title"/>
          </p:nvPr>
        </p:nvSpPr>
        <p:spPr>
          <a:xfrm>
            <a:off x="2641906" y="13252"/>
            <a:ext cx="9404723" cy="1400530"/>
          </a:xfrm>
        </p:spPr>
        <p:txBody>
          <a:bodyPr/>
          <a:lstStyle/>
          <a:p>
            <a:pPr algn="r"/>
            <a:r>
              <a:rPr lang="he-IL" b="1" dirty="0">
                <a:latin typeface="Amasis MT Pro Black" panose="02040A04050005020304" pitchFamily="18" charset="0"/>
              </a:rPr>
              <a:t>תולדות </a:t>
            </a:r>
            <a:r>
              <a:rPr lang="en-US" b="1" dirty="0">
                <a:latin typeface="Amasis MT Pro Black" panose="02040A04050005020304" pitchFamily="18" charset="0"/>
              </a:rPr>
              <a:t>Spark</a:t>
            </a:r>
            <a:r>
              <a:rPr lang="he-IL" b="1" dirty="0">
                <a:latin typeface="Amasis MT Pro Black" panose="02040A04050005020304" pitchFamily="18" charset="0"/>
              </a:rPr>
              <a:t> </a:t>
            </a:r>
          </a:p>
        </p:txBody>
      </p:sp>
      <p:sp>
        <p:nvSpPr>
          <p:cNvPr id="8" name="אליפסה 7">
            <a:extLst>
              <a:ext uri="{FF2B5EF4-FFF2-40B4-BE49-F238E27FC236}">
                <a16:creationId xmlns:a16="http://schemas.microsoft.com/office/drawing/2014/main" id="{C1C2E0D4-1FF4-11A0-5BF7-D08E91F016B0}"/>
              </a:ext>
            </a:extLst>
          </p:cNvPr>
          <p:cNvSpPr/>
          <p:nvPr/>
        </p:nvSpPr>
        <p:spPr>
          <a:xfrm>
            <a:off x="9046511" y="1298714"/>
            <a:ext cx="2610678" cy="1802296"/>
          </a:xfrm>
          <a:prstGeom prst="ellipse">
            <a:avLst/>
          </a:prstGeom>
          <a:solidFill>
            <a:srgbClr val="00B0F0"/>
          </a:solidFill>
          <a:effectLst>
            <a:outerShdw blurRad="50800" dist="38100" dir="18900000" algn="bl"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lumMod val="85000"/>
                    <a:lumOff val="15000"/>
                  </a:schemeClr>
                </a:solidFill>
                <a:latin typeface="Aharoni" panose="02010803020104030203" pitchFamily="2" charset="-79"/>
                <a:cs typeface="Aharoni" panose="02010803020104030203" pitchFamily="2" charset="-79"/>
              </a:rPr>
              <a:t>2014</a:t>
            </a:r>
          </a:p>
          <a:p>
            <a:pPr algn="ctr"/>
            <a:endParaRPr lang="he-IL" dirty="0"/>
          </a:p>
          <a:p>
            <a:pPr algn="ctr"/>
            <a:r>
              <a:rPr lang="he-IL" dirty="0">
                <a:latin typeface="Aharoni" panose="02010803020104030203" pitchFamily="2" charset="-79"/>
                <a:cs typeface="Aharoni" panose="02010803020104030203" pitchFamily="2" charset="-79"/>
              </a:rPr>
              <a:t>פרויקט </a:t>
            </a:r>
            <a:r>
              <a:rPr lang="en-US" dirty="0">
                <a:latin typeface="Aharoni" panose="02010803020104030203" pitchFamily="2" charset="-79"/>
                <a:cs typeface="Aharoni" panose="02010803020104030203" pitchFamily="2" charset="-79"/>
              </a:rPr>
              <a:t>Apache</a:t>
            </a:r>
            <a:endParaRPr lang="he-IL" dirty="0">
              <a:latin typeface="Aharoni" panose="02010803020104030203" pitchFamily="2" charset="-79"/>
              <a:cs typeface="Aharoni" panose="02010803020104030203" pitchFamily="2" charset="-79"/>
            </a:endParaRPr>
          </a:p>
        </p:txBody>
      </p:sp>
      <p:sp>
        <p:nvSpPr>
          <p:cNvPr id="10" name="אליפסה 9">
            <a:extLst>
              <a:ext uri="{FF2B5EF4-FFF2-40B4-BE49-F238E27FC236}">
                <a16:creationId xmlns:a16="http://schemas.microsoft.com/office/drawing/2014/main" id="{A1024315-4D9D-F4C5-4D06-2A2B4D8CEFCE}"/>
              </a:ext>
            </a:extLst>
          </p:cNvPr>
          <p:cNvSpPr/>
          <p:nvPr/>
        </p:nvSpPr>
        <p:spPr>
          <a:xfrm>
            <a:off x="5168349" y="1298714"/>
            <a:ext cx="2610678" cy="1802296"/>
          </a:xfrm>
          <a:prstGeom prst="ellipse">
            <a:avLst/>
          </a:prstGeom>
          <a:solidFill>
            <a:srgbClr val="00B0F0"/>
          </a:solidFill>
          <a:effectLst>
            <a:outerShdw blurRad="50800" dist="38100" dir="18900000" algn="bl"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lumMod val="85000"/>
                    <a:lumOff val="15000"/>
                  </a:schemeClr>
                </a:solidFill>
                <a:latin typeface="Aharoni" panose="02010803020104030203" pitchFamily="2" charset="-79"/>
                <a:cs typeface="Aharoni" panose="02010803020104030203" pitchFamily="2" charset="-79"/>
              </a:rPr>
              <a:t>2015 ואילך</a:t>
            </a:r>
          </a:p>
          <a:p>
            <a:pPr algn="ctr"/>
            <a:endParaRPr lang="he-IL" dirty="0">
              <a:solidFill>
                <a:schemeClr val="bg1">
                  <a:lumMod val="85000"/>
                  <a:lumOff val="15000"/>
                </a:schemeClr>
              </a:solidFill>
            </a:endParaRPr>
          </a:p>
          <a:p>
            <a:pPr algn="ctr"/>
            <a:r>
              <a:rPr lang="he-IL" dirty="0">
                <a:latin typeface="Aharoni" panose="02010803020104030203" pitchFamily="2" charset="-79"/>
                <a:cs typeface="Aharoni" panose="02010803020104030203" pitchFamily="2" charset="-79"/>
              </a:rPr>
              <a:t>הפופולאריות של </a:t>
            </a:r>
            <a:r>
              <a:rPr lang="en-US" dirty="0">
                <a:latin typeface="Aharoni" panose="02010803020104030203" pitchFamily="2" charset="-79"/>
                <a:cs typeface="Aharoni" panose="02010803020104030203" pitchFamily="2" charset="-79"/>
              </a:rPr>
              <a:t>Spark</a:t>
            </a:r>
            <a:r>
              <a:rPr lang="he-IL" dirty="0">
                <a:latin typeface="Aharoni" panose="02010803020104030203" pitchFamily="2" charset="-79"/>
                <a:cs typeface="Aharoni" panose="02010803020104030203" pitchFamily="2" charset="-79"/>
              </a:rPr>
              <a:t> ושירותי התמיכה המגוונים שלו</a:t>
            </a:r>
          </a:p>
        </p:txBody>
      </p:sp>
      <p:sp>
        <p:nvSpPr>
          <p:cNvPr id="11" name="תיבת טקסט 10">
            <a:extLst>
              <a:ext uri="{FF2B5EF4-FFF2-40B4-BE49-F238E27FC236}">
                <a16:creationId xmlns:a16="http://schemas.microsoft.com/office/drawing/2014/main" id="{93C32FE2-8377-0796-1897-4ED7390B5C21}"/>
              </a:ext>
            </a:extLst>
          </p:cNvPr>
          <p:cNvSpPr txBox="1"/>
          <p:nvPr/>
        </p:nvSpPr>
        <p:spPr>
          <a:xfrm>
            <a:off x="203506" y="3177211"/>
            <a:ext cx="8209263" cy="2031325"/>
          </a:xfrm>
          <a:prstGeom prst="rect">
            <a:avLst/>
          </a:prstGeom>
          <a:noFill/>
        </p:spPr>
        <p:txBody>
          <a:bodyPr wrap="square" rtlCol="1">
            <a:spAutoFit/>
          </a:bodyPr>
          <a:lstStyle/>
          <a:p>
            <a:r>
              <a:rPr lang="he-IL" sz="1800" dirty="0">
                <a:latin typeface="Amasis MT Pro Black" panose="02040A04050005020304" pitchFamily="18" charset="0"/>
              </a:rPr>
              <a:t>עם השנים, </a:t>
            </a:r>
            <a:r>
              <a:rPr lang="en-US" sz="1800" dirty="0">
                <a:latin typeface="Amasis MT Pro Black" panose="02040A04050005020304" pitchFamily="18" charset="0"/>
              </a:rPr>
              <a:t>Apache Spark</a:t>
            </a:r>
            <a:r>
              <a:rPr lang="he-IL" sz="1800" dirty="0">
                <a:latin typeface="Amasis MT Pro Black" panose="02040A04050005020304" pitchFamily="18" charset="0"/>
              </a:rPr>
              <a:t> זכה לפופולריות רבה בקהילות הביג דאטה והאנליטיקה הודות למהירותו, קלות השימוש בו והתמיכה במשימות עיבוד נתונים שונות ומגוונות</a:t>
            </a:r>
            <a:r>
              <a:rPr lang="he-IL" dirty="0">
                <a:latin typeface="Amasis MT Pro Black" panose="02040A04050005020304" pitchFamily="18" charset="0"/>
              </a:rPr>
              <a:t> באמצעות</a:t>
            </a:r>
            <a:r>
              <a:rPr lang="he-IL" sz="1800" dirty="0">
                <a:latin typeface="Amasis MT Pro Black" panose="02040A04050005020304" pitchFamily="18" charset="0"/>
              </a:rPr>
              <a:t>:</a:t>
            </a:r>
          </a:p>
          <a:p>
            <a:r>
              <a:rPr lang="en-US" sz="1800" dirty="0">
                <a:latin typeface="Amasis MT Pro Black" panose="02040A04050005020304" pitchFamily="18" charset="0"/>
              </a:rPr>
              <a:t>batch processing , real-time stream</a:t>
            </a:r>
            <a:r>
              <a:rPr lang="he-IL" sz="1800" dirty="0">
                <a:latin typeface="Amasis MT Pro Black" panose="02040A04050005020304" pitchFamily="18" charset="0"/>
              </a:rPr>
              <a:t> </a:t>
            </a:r>
          </a:p>
          <a:p>
            <a:r>
              <a:rPr lang="he-IL" sz="1800" dirty="0">
                <a:latin typeface="Amasis MT Pro Black" panose="02040A04050005020304" pitchFamily="18" charset="0"/>
              </a:rPr>
              <a:t>מערכת </a:t>
            </a:r>
            <a:r>
              <a:rPr lang="en-US" sz="1800" dirty="0">
                <a:latin typeface="Amasis MT Pro Black" panose="02040A04050005020304" pitchFamily="18" charset="0"/>
              </a:rPr>
              <a:t>spark</a:t>
            </a:r>
            <a:r>
              <a:rPr lang="he-IL" sz="1800" dirty="0">
                <a:latin typeface="Amasis MT Pro Black" panose="02040A04050005020304" pitchFamily="18" charset="0"/>
              </a:rPr>
              <a:t> המשיכה לצמוח וסיפקה מערכת עשירה של ספריות : </a:t>
            </a:r>
            <a:r>
              <a:rPr lang="en-US" sz="1800" dirty="0">
                <a:latin typeface="Amasis MT Pro Black" panose="02040A04050005020304" pitchFamily="18" charset="0"/>
              </a:rPr>
              <a:t>Spark Streaming , Spark SQL , MLllib , GraphX</a:t>
            </a:r>
            <a:r>
              <a:rPr lang="he-IL" sz="1800" dirty="0">
                <a:latin typeface="Amasis MT Pro Black" panose="02040A04050005020304" pitchFamily="18" charset="0"/>
              </a:rPr>
              <a:t> .</a:t>
            </a:r>
          </a:p>
          <a:p>
            <a:r>
              <a:rPr lang="he-IL" sz="1800" dirty="0">
                <a:latin typeface="Amasis MT Pro Black" panose="02040A04050005020304" pitchFamily="18" charset="0"/>
              </a:rPr>
              <a:t>ארגונים רבים ובהם אמזון , מייקרוספוט , </a:t>
            </a:r>
            <a:r>
              <a:rPr lang="en-US" sz="1800" dirty="0">
                <a:latin typeface="Amasis MT Pro Black" panose="02040A04050005020304" pitchFamily="18" charset="0"/>
              </a:rPr>
              <a:t>IBM</a:t>
            </a:r>
            <a:r>
              <a:rPr lang="he-IL" sz="1800" dirty="0">
                <a:latin typeface="Amasis MT Pro Black" panose="02040A04050005020304" pitchFamily="18" charset="0"/>
              </a:rPr>
              <a:t> אימצו את אפאצ'י ספארק לצרכי הביג דאטה והוא הפך למרכיב ליבה של עיבוד נתונים מבוזר.</a:t>
            </a:r>
            <a:endParaRPr lang="he-IL" dirty="0">
              <a:latin typeface="Amasis MT Pro Black" panose="02040A04050005020304" pitchFamily="18" charset="0"/>
            </a:endParaRPr>
          </a:p>
        </p:txBody>
      </p:sp>
      <p:sp>
        <p:nvSpPr>
          <p:cNvPr id="9" name="תיבת טקסט 8">
            <a:extLst>
              <a:ext uri="{FF2B5EF4-FFF2-40B4-BE49-F238E27FC236}">
                <a16:creationId xmlns:a16="http://schemas.microsoft.com/office/drawing/2014/main" id="{CB078A52-F40A-C4C8-F80B-736D76381C20}"/>
              </a:ext>
            </a:extLst>
          </p:cNvPr>
          <p:cNvSpPr txBox="1"/>
          <p:nvPr/>
        </p:nvSpPr>
        <p:spPr>
          <a:xfrm>
            <a:off x="8569431" y="3190462"/>
            <a:ext cx="3180523" cy="1200329"/>
          </a:xfrm>
          <a:prstGeom prst="rect">
            <a:avLst/>
          </a:prstGeom>
          <a:noFill/>
        </p:spPr>
        <p:txBody>
          <a:bodyPr wrap="square" rtlCol="1">
            <a:spAutoFit/>
          </a:bodyPr>
          <a:lstStyle/>
          <a:p>
            <a:r>
              <a:rPr lang="he-IL" sz="1800" dirty="0">
                <a:latin typeface="Amasis MT Pro Black" panose="02040A04050005020304" pitchFamily="18" charset="0"/>
              </a:rPr>
              <a:t>ספארק נכנסה לתוכנית </a:t>
            </a:r>
            <a:r>
              <a:rPr lang="en-US" sz="1800" dirty="0">
                <a:latin typeface="Amasis MT Pro Black" panose="02040A04050005020304" pitchFamily="18" charset="0"/>
              </a:rPr>
              <a:t>“Apache Incubator”</a:t>
            </a:r>
            <a:r>
              <a:rPr lang="he-IL" sz="1800" dirty="0">
                <a:latin typeface="Amasis MT Pro Black" panose="02040A04050005020304" pitchFamily="18" charset="0"/>
              </a:rPr>
              <a:t> שביסס את הצעד הראשון לקראת הפיכתו לפרויקט של קרן תוכנת אפאצ'י.</a:t>
            </a:r>
          </a:p>
        </p:txBody>
      </p:sp>
      <p:pic>
        <p:nvPicPr>
          <p:cNvPr id="3" name="תמונה 2" descr="תמונה שמכילה פני אדם, משקפיים, צילום מסך, איש">
            <a:extLst>
              <a:ext uri="{FF2B5EF4-FFF2-40B4-BE49-F238E27FC236}">
                <a16:creationId xmlns:a16="http://schemas.microsoft.com/office/drawing/2014/main" id="{7E1E1F10-2E65-2AD6-3AF9-2EAA1A3E61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803" y="493200"/>
            <a:ext cx="2700069" cy="1802296"/>
          </a:xfrm>
          <a:prstGeom prst="rect">
            <a:avLst/>
          </a:prstGeom>
        </p:spPr>
      </p:pic>
      <p:sp>
        <p:nvSpPr>
          <p:cNvPr id="5" name="תיבת טקסט 4">
            <a:extLst>
              <a:ext uri="{FF2B5EF4-FFF2-40B4-BE49-F238E27FC236}">
                <a16:creationId xmlns:a16="http://schemas.microsoft.com/office/drawing/2014/main" id="{EFE307A6-AFF2-1698-C91D-E068184B9424}"/>
              </a:ext>
            </a:extLst>
          </p:cNvPr>
          <p:cNvSpPr txBox="1"/>
          <p:nvPr/>
        </p:nvSpPr>
        <p:spPr>
          <a:xfrm>
            <a:off x="203506" y="2419364"/>
            <a:ext cx="2438400" cy="369332"/>
          </a:xfrm>
          <a:prstGeom prst="rect">
            <a:avLst/>
          </a:prstGeom>
          <a:noFill/>
        </p:spPr>
        <p:txBody>
          <a:bodyPr wrap="square" rtlCol="1">
            <a:spAutoFit/>
          </a:bodyPr>
          <a:lstStyle/>
          <a:p>
            <a:r>
              <a:rPr lang="en-US" sz="1800" dirty="0"/>
              <a:t>Matei Zaharia</a:t>
            </a:r>
            <a:endParaRPr lang="he-IL" dirty="0"/>
          </a:p>
        </p:txBody>
      </p:sp>
    </p:spTree>
    <p:extLst>
      <p:ext uri="{BB962C8B-B14F-4D97-AF65-F5344CB8AC3E}">
        <p14:creationId xmlns:p14="http://schemas.microsoft.com/office/powerpoint/2010/main" val="426890493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4" name="תמונה 3">
            <a:extLst>
              <a:ext uri="{FF2B5EF4-FFF2-40B4-BE49-F238E27FC236}">
                <a16:creationId xmlns:a16="http://schemas.microsoft.com/office/drawing/2014/main" id="{D713D123-AB3F-4E3B-B3D7-BF493866E301}"/>
              </a:ext>
            </a:extLst>
          </p:cNvPr>
          <p:cNvPicPr>
            <a:picLocks noChangeAspect="1"/>
          </p:cNvPicPr>
          <p:nvPr/>
        </p:nvPicPr>
        <p:blipFill rotWithShape="1">
          <a:blip r:embed="rId2"/>
          <a:srcRect l="19616" t="17420" r="21654" b="5825"/>
          <a:stretch/>
        </p:blipFill>
        <p:spPr>
          <a:xfrm>
            <a:off x="2100982" y="548641"/>
            <a:ext cx="9706707" cy="6077242"/>
          </a:xfrm>
          <a:prstGeom prst="rect">
            <a:avLst/>
          </a:prstGeom>
        </p:spPr>
      </p:pic>
    </p:spTree>
    <p:extLst>
      <p:ext uri="{BB962C8B-B14F-4D97-AF65-F5344CB8AC3E}">
        <p14:creationId xmlns:p14="http://schemas.microsoft.com/office/powerpoint/2010/main" val="39792587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E04C0E47-864A-15FA-3435-BDAF05C8CD21}"/>
              </a:ext>
            </a:extLst>
          </p:cNvPr>
          <p:cNvSpPr>
            <a:spLocks noGrp="1"/>
          </p:cNvSpPr>
          <p:nvPr>
            <p:ph type="title"/>
          </p:nvPr>
        </p:nvSpPr>
        <p:spPr>
          <a:xfrm>
            <a:off x="1744394" y="17127"/>
            <a:ext cx="10063295" cy="798799"/>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3" name="תמונה 2">
            <a:extLst>
              <a:ext uri="{FF2B5EF4-FFF2-40B4-BE49-F238E27FC236}">
                <a16:creationId xmlns:a16="http://schemas.microsoft.com/office/drawing/2014/main" id="{B2418731-A8BB-6CE5-DDB8-538ABE07C265}"/>
              </a:ext>
            </a:extLst>
          </p:cNvPr>
          <p:cNvPicPr>
            <a:picLocks noChangeAspect="1"/>
          </p:cNvPicPr>
          <p:nvPr/>
        </p:nvPicPr>
        <p:blipFill rotWithShape="1">
          <a:blip r:embed="rId2"/>
          <a:srcRect l="19154" t="18652" r="17460" b="5619"/>
          <a:stretch/>
        </p:blipFill>
        <p:spPr>
          <a:xfrm>
            <a:off x="1744393" y="689317"/>
            <a:ext cx="10063295" cy="5838092"/>
          </a:xfrm>
          <a:prstGeom prst="rect">
            <a:avLst/>
          </a:prstGeom>
        </p:spPr>
      </p:pic>
    </p:spTree>
    <p:extLst>
      <p:ext uri="{BB962C8B-B14F-4D97-AF65-F5344CB8AC3E}">
        <p14:creationId xmlns:p14="http://schemas.microsoft.com/office/powerpoint/2010/main" val="29277353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BB640B8-C2F8-3804-8DA1-72171CBAFBD3}"/>
            </a:ext>
          </a:extLst>
        </p:cNvPr>
        <p:cNvGrpSpPr/>
        <p:nvPr/>
      </p:nvGrpSpPr>
      <p:grpSpPr>
        <a:xfrm>
          <a:off x="0" y="0"/>
          <a:ext cx="0" cy="0"/>
          <a:chOff x="0" y="0"/>
          <a:chExt cx="0" cy="0"/>
        </a:xfrm>
      </p:grpSpPr>
      <p:sp>
        <p:nvSpPr>
          <p:cNvPr id="5" name="כותרת 1">
            <a:extLst>
              <a:ext uri="{FF2B5EF4-FFF2-40B4-BE49-F238E27FC236}">
                <a16:creationId xmlns:a16="http://schemas.microsoft.com/office/drawing/2014/main" id="{596B6644-33A2-0366-EE1D-BB1CB7A442A3}"/>
              </a:ext>
            </a:extLst>
          </p:cNvPr>
          <p:cNvSpPr>
            <a:spLocks noGrp="1"/>
          </p:cNvSpPr>
          <p:nvPr>
            <p:ph type="title"/>
          </p:nvPr>
        </p:nvSpPr>
        <p:spPr>
          <a:xfrm>
            <a:off x="168812" y="17127"/>
            <a:ext cx="11638878"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4" name="תמונה 3">
            <a:extLst>
              <a:ext uri="{FF2B5EF4-FFF2-40B4-BE49-F238E27FC236}">
                <a16:creationId xmlns:a16="http://schemas.microsoft.com/office/drawing/2014/main" id="{1F615F7B-C529-5E41-B6FE-711459D4F32A}"/>
              </a:ext>
            </a:extLst>
          </p:cNvPr>
          <p:cNvPicPr>
            <a:picLocks noChangeAspect="1"/>
          </p:cNvPicPr>
          <p:nvPr/>
        </p:nvPicPr>
        <p:blipFill rotWithShape="1">
          <a:blip r:embed="rId2"/>
          <a:srcRect l="19615" t="56532" r="17460" b="5825"/>
          <a:stretch/>
        </p:blipFill>
        <p:spPr>
          <a:xfrm>
            <a:off x="1641025" y="717392"/>
            <a:ext cx="10063295" cy="5189922"/>
          </a:xfrm>
          <a:prstGeom prst="rect">
            <a:avLst/>
          </a:prstGeom>
        </p:spPr>
      </p:pic>
    </p:spTree>
    <p:extLst>
      <p:ext uri="{BB962C8B-B14F-4D97-AF65-F5344CB8AC3E}">
        <p14:creationId xmlns:p14="http://schemas.microsoft.com/office/powerpoint/2010/main" val="18832703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CE92DE7-86A3-56CE-DDA2-179B7776CDA9}"/>
            </a:ext>
          </a:extLst>
        </p:cNvPr>
        <p:cNvGrpSpPr/>
        <p:nvPr/>
      </p:nvGrpSpPr>
      <p:grpSpPr>
        <a:xfrm>
          <a:off x="0" y="0"/>
          <a:ext cx="0" cy="0"/>
          <a:chOff x="0" y="0"/>
          <a:chExt cx="0" cy="0"/>
        </a:xfrm>
      </p:grpSpPr>
      <p:sp>
        <p:nvSpPr>
          <p:cNvPr id="5" name="כותרת 1">
            <a:extLst>
              <a:ext uri="{FF2B5EF4-FFF2-40B4-BE49-F238E27FC236}">
                <a16:creationId xmlns:a16="http://schemas.microsoft.com/office/drawing/2014/main" id="{41680901-903D-CF0A-6419-73355BC8310A}"/>
              </a:ext>
            </a:extLst>
          </p:cNvPr>
          <p:cNvSpPr>
            <a:spLocks noGrp="1"/>
          </p:cNvSpPr>
          <p:nvPr>
            <p:ph type="title"/>
          </p:nvPr>
        </p:nvSpPr>
        <p:spPr>
          <a:xfrm>
            <a:off x="1392702" y="17127"/>
            <a:ext cx="10414987"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3" name="תמונה 2">
            <a:extLst>
              <a:ext uri="{FF2B5EF4-FFF2-40B4-BE49-F238E27FC236}">
                <a16:creationId xmlns:a16="http://schemas.microsoft.com/office/drawing/2014/main" id="{F3430342-1A4A-0335-5098-6EA508CC25F0}"/>
              </a:ext>
            </a:extLst>
          </p:cNvPr>
          <p:cNvPicPr>
            <a:picLocks noChangeAspect="1"/>
          </p:cNvPicPr>
          <p:nvPr/>
        </p:nvPicPr>
        <p:blipFill rotWithShape="1">
          <a:blip r:embed="rId2"/>
          <a:srcRect l="22269" t="28503" r="29385" b="8287"/>
          <a:stretch/>
        </p:blipFill>
        <p:spPr>
          <a:xfrm>
            <a:off x="2307102" y="886265"/>
            <a:ext cx="9383150" cy="5542670"/>
          </a:xfrm>
          <a:prstGeom prst="rect">
            <a:avLst/>
          </a:prstGeom>
        </p:spPr>
      </p:pic>
    </p:spTree>
    <p:extLst>
      <p:ext uri="{BB962C8B-B14F-4D97-AF65-F5344CB8AC3E}">
        <p14:creationId xmlns:p14="http://schemas.microsoft.com/office/powerpoint/2010/main" val="16098576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DEE5D0-2B0D-5425-291C-B7756B6C518D}"/>
            </a:ext>
          </a:extLst>
        </p:cNvPr>
        <p:cNvGrpSpPr/>
        <p:nvPr/>
      </p:nvGrpSpPr>
      <p:grpSpPr>
        <a:xfrm>
          <a:off x="0" y="0"/>
          <a:ext cx="0" cy="0"/>
          <a:chOff x="0" y="0"/>
          <a:chExt cx="0" cy="0"/>
        </a:xfrm>
      </p:grpSpPr>
      <p:sp>
        <p:nvSpPr>
          <p:cNvPr id="5" name="כותרת 1">
            <a:extLst>
              <a:ext uri="{FF2B5EF4-FFF2-40B4-BE49-F238E27FC236}">
                <a16:creationId xmlns:a16="http://schemas.microsoft.com/office/drawing/2014/main" id="{FBCECB79-891A-439F-F5A8-D802EEF06EBD}"/>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7" name="תמונה 6">
            <a:extLst>
              <a:ext uri="{FF2B5EF4-FFF2-40B4-BE49-F238E27FC236}">
                <a16:creationId xmlns:a16="http://schemas.microsoft.com/office/drawing/2014/main" id="{6B2CFF7F-5BAB-A1EC-7FE5-65C9334D0238}"/>
              </a:ext>
            </a:extLst>
          </p:cNvPr>
          <p:cNvPicPr>
            <a:picLocks noChangeAspect="1"/>
          </p:cNvPicPr>
          <p:nvPr/>
        </p:nvPicPr>
        <p:blipFill rotWithShape="1">
          <a:blip r:embed="rId2"/>
          <a:srcRect l="25385" t="16189" r="29846" b="4593"/>
          <a:stretch/>
        </p:blipFill>
        <p:spPr>
          <a:xfrm>
            <a:off x="2166426" y="689318"/>
            <a:ext cx="9641264" cy="5852160"/>
          </a:xfrm>
          <a:prstGeom prst="rect">
            <a:avLst/>
          </a:prstGeom>
        </p:spPr>
      </p:pic>
    </p:spTree>
    <p:extLst>
      <p:ext uri="{BB962C8B-B14F-4D97-AF65-F5344CB8AC3E}">
        <p14:creationId xmlns:p14="http://schemas.microsoft.com/office/powerpoint/2010/main" val="28727505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C747A72-B198-675D-C346-8B39959F591D}"/>
            </a:ext>
          </a:extLst>
        </p:cNvPr>
        <p:cNvGrpSpPr/>
        <p:nvPr/>
      </p:nvGrpSpPr>
      <p:grpSpPr>
        <a:xfrm>
          <a:off x="0" y="0"/>
          <a:ext cx="0" cy="0"/>
          <a:chOff x="0" y="0"/>
          <a:chExt cx="0" cy="0"/>
        </a:xfrm>
      </p:grpSpPr>
      <p:sp>
        <p:nvSpPr>
          <p:cNvPr id="5" name="כותרת 1">
            <a:extLst>
              <a:ext uri="{FF2B5EF4-FFF2-40B4-BE49-F238E27FC236}">
                <a16:creationId xmlns:a16="http://schemas.microsoft.com/office/drawing/2014/main" id="{D762BA52-2B72-9695-0348-7AE4C7D99A8D}"/>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3" name="תמונה 2">
            <a:extLst>
              <a:ext uri="{FF2B5EF4-FFF2-40B4-BE49-F238E27FC236}">
                <a16:creationId xmlns:a16="http://schemas.microsoft.com/office/drawing/2014/main" id="{479763DE-D525-B89A-1A4A-618E792CC5C7}"/>
              </a:ext>
            </a:extLst>
          </p:cNvPr>
          <p:cNvPicPr>
            <a:picLocks noChangeAspect="1"/>
          </p:cNvPicPr>
          <p:nvPr/>
        </p:nvPicPr>
        <p:blipFill rotWithShape="1">
          <a:blip r:embed="rId2"/>
          <a:srcRect l="25384" t="17214" r="31115" b="5414"/>
          <a:stretch/>
        </p:blipFill>
        <p:spPr>
          <a:xfrm>
            <a:off x="3094891" y="745588"/>
            <a:ext cx="8712797" cy="5739618"/>
          </a:xfrm>
          <a:prstGeom prst="rect">
            <a:avLst/>
          </a:prstGeom>
        </p:spPr>
      </p:pic>
    </p:spTree>
    <p:extLst>
      <p:ext uri="{BB962C8B-B14F-4D97-AF65-F5344CB8AC3E}">
        <p14:creationId xmlns:p14="http://schemas.microsoft.com/office/powerpoint/2010/main" val="19581213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7E3EFE8-0434-529D-D8C6-ABD504634E60}"/>
            </a:ext>
          </a:extLst>
        </p:cNvPr>
        <p:cNvGrpSpPr/>
        <p:nvPr/>
      </p:nvGrpSpPr>
      <p:grpSpPr>
        <a:xfrm>
          <a:off x="0" y="0"/>
          <a:ext cx="0" cy="0"/>
          <a:chOff x="0" y="0"/>
          <a:chExt cx="0" cy="0"/>
        </a:xfrm>
      </p:grpSpPr>
      <p:sp>
        <p:nvSpPr>
          <p:cNvPr id="5" name="כותרת 1">
            <a:extLst>
              <a:ext uri="{FF2B5EF4-FFF2-40B4-BE49-F238E27FC236}">
                <a16:creationId xmlns:a16="http://schemas.microsoft.com/office/drawing/2014/main" id="{38E34ED5-6401-52F6-3013-B9DA0FC98D29}"/>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4" name="תמונה 3">
            <a:extLst>
              <a:ext uri="{FF2B5EF4-FFF2-40B4-BE49-F238E27FC236}">
                <a16:creationId xmlns:a16="http://schemas.microsoft.com/office/drawing/2014/main" id="{3D45B09A-86D6-1D74-EBC1-FFA238BE944D}"/>
              </a:ext>
            </a:extLst>
          </p:cNvPr>
          <p:cNvPicPr>
            <a:picLocks noChangeAspect="1"/>
          </p:cNvPicPr>
          <p:nvPr/>
        </p:nvPicPr>
        <p:blipFill rotWithShape="1">
          <a:blip r:embed="rId2"/>
          <a:srcRect l="25270" t="17048" r="37115" b="5406"/>
          <a:stretch/>
        </p:blipFill>
        <p:spPr>
          <a:xfrm>
            <a:off x="2321169" y="675249"/>
            <a:ext cx="9383152" cy="5922499"/>
          </a:xfrm>
          <a:prstGeom prst="rect">
            <a:avLst/>
          </a:prstGeom>
        </p:spPr>
      </p:pic>
    </p:spTree>
    <p:extLst>
      <p:ext uri="{BB962C8B-B14F-4D97-AF65-F5344CB8AC3E}">
        <p14:creationId xmlns:p14="http://schemas.microsoft.com/office/powerpoint/2010/main" val="35541934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0EDB6CD-42ED-F67D-1335-CD397AE74021}"/>
            </a:ext>
          </a:extLst>
        </p:cNvPr>
        <p:cNvGrpSpPr/>
        <p:nvPr/>
      </p:nvGrpSpPr>
      <p:grpSpPr>
        <a:xfrm>
          <a:off x="0" y="0"/>
          <a:ext cx="0" cy="0"/>
          <a:chOff x="0" y="0"/>
          <a:chExt cx="0" cy="0"/>
        </a:xfrm>
      </p:grpSpPr>
      <p:sp>
        <p:nvSpPr>
          <p:cNvPr id="5" name="כותרת 1">
            <a:extLst>
              <a:ext uri="{FF2B5EF4-FFF2-40B4-BE49-F238E27FC236}">
                <a16:creationId xmlns:a16="http://schemas.microsoft.com/office/drawing/2014/main" id="{49EB5F90-8F10-9A63-10E9-CED01BB18734}"/>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3" name="תמונה 2">
            <a:extLst>
              <a:ext uri="{FF2B5EF4-FFF2-40B4-BE49-F238E27FC236}">
                <a16:creationId xmlns:a16="http://schemas.microsoft.com/office/drawing/2014/main" id="{AA278EAC-8809-37DE-1C32-2BDF2CD2F77D}"/>
              </a:ext>
            </a:extLst>
          </p:cNvPr>
          <p:cNvPicPr>
            <a:picLocks noChangeAspect="1"/>
          </p:cNvPicPr>
          <p:nvPr/>
        </p:nvPicPr>
        <p:blipFill rotWithShape="1">
          <a:blip r:embed="rId2"/>
          <a:srcRect l="25500" t="28092" r="42423" b="21628"/>
          <a:stretch/>
        </p:blipFill>
        <p:spPr>
          <a:xfrm>
            <a:off x="3141992" y="717392"/>
            <a:ext cx="8665697" cy="5627077"/>
          </a:xfrm>
          <a:prstGeom prst="rect">
            <a:avLst/>
          </a:prstGeom>
        </p:spPr>
      </p:pic>
    </p:spTree>
    <p:extLst>
      <p:ext uri="{BB962C8B-B14F-4D97-AF65-F5344CB8AC3E}">
        <p14:creationId xmlns:p14="http://schemas.microsoft.com/office/powerpoint/2010/main" val="20844520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76BEB1-BD4F-B41E-F35C-C1EDCA757D5D}"/>
            </a:ext>
          </a:extLst>
        </p:cNvPr>
        <p:cNvGrpSpPr/>
        <p:nvPr/>
      </p:nvGrpSpPr>
      <p:grpSpPr>
        <a:xfrm>
          <a:off x="0" y="0"/>
          <a:ext cx="0" cy="0"/>
          <a:chOff x="0" y="0"/>
          <a:chExt cx="0" cy="0"/>
        </a:xfrm>
      </p:grpSpPr>
      <p:sp>
        <p:nvSpPr>
          <p:cNvPr id="5" name="כותרת 1">
            <a:extLst>
              <a:ext uri="{FF2B5EF4-FFF2-40B4-BE49-F238E27FC236}">
                <a16:creationId xmlns:a16="http://schemas.microsoft.com/office/drawing/2014/main" id="{A925C4AC-1A52-B184-852C-F25DD448A76E}"/>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4" name="תמונה 3">
            <a:extLst>
              <a:ext uri="{FF2B5EF4-FFF2-40B4-BE49-F238E27FC236}">
                <a16:creationId xmlns:a16="http://schemas.microsoft.com/office/drawing/2014/main" id="{7E0A9E23-AD5E-DC3D-D57A-D9C155F1811D}"/>
              </a:ext>
            </a:extLst>
          </p:cNvPr>
          <p:cNvPicPr>
            <a:picLocks noChangeAspect="1"/>
          </p:cNvPicPr>
          <p:nvPr/>
        </p:nvPicPr>
        <p:blipFill rotWithShape="1">
          <a:blip r:embed="rId2"/>
          <a:srcRect l="25616" t="46152" r="41384" b="5414"/>
          <a:stretch/>
        </p:blipFill>
        <p:spPr>
          <a:xfrm>
            <a:off x="3381142" y="844062"/>
            <a:ext cx="8426547" cy="5458265"/>
          </a:xfrm>
          <a:prstGeom prst="rect">
            <a:avLst/>
          </a:prstGeom>
        </p:spPr>
      </p:pic>
    </p:spTree>
    <p:extLst>
      <p:ext uri="{BB962C8B-B14F-4D97-AF65-F5344CB8AC3E}">
        <p14:creationId xmlns:p14="http://schemas.microsoft.com/office/powerpoint/2010/main" val="42738583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CAF773-4E75-D303-EA55-E655F17B9EB5}"/>
            </a:ext>
          </a:extLst>
        </p:cNvPr>
        <p:cNvGrpSpPr/>
        <p:nvPr/>
      </p:nvGrpSpPr>
      <p:grpSpPr>
        <a:xfrm>
          <a:off x="0" y="0"/>
          <a:ext cx="0" cy="0"/>
          <a:chOff x="0" y="0"/>
          <a:chExt cx="0" cy="0"/>
        </a:xfrm>
      </p:grpSpPr>
      <p:sp>
        <p:nvSpPr>
          <p:cNvPr id="5" name="כותרת 1">
            <a:extLst>
              <a:ext uri="{FF2B5EF4-FFF2-40B4-BE49-F238E27FC236}">
                <a16:creationId xmlns:a16="http://schemas.microsoft.com/office/drawing/2014/main" id="{60053E77-7AB2-C70F-9B0C-88B45267ABB4}"/>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3" name="תמונה 2">
            <a:extLst>
              <a:ext uri="{FF2B5EF4-FFF2-40B4-BE49-F238E27FC236}">
                <a16:creationId xmlns:a16="http://schemas.microsoft.com/office/drawing/2014/main" id="{D8573401-E921-30F4-3A32-B3EA16497985}"/>
              </a:ext>
            </a:extLst>
          </p:cNvPr>
          <p:cNvPicPr>
            <a:picLocks noChangeAspect="1"/>
          </p:cNvPicPr>
          <p:nvPr/>
        </p:nvPicPr>
        <p:blipFill rotWithShape="1">
          <a:blip r:embed="rId2"/>
          <a:srcRect l="25730" t="18446" r="38962" b="6030"/>
          <a:stretch/>
        </p:blipFill>
        <p:spPr>
          <a:xfrm>
            <a:off x="3043517" y="717392"/>
            <a:ext cx="8764172" cy="5697476"/>
          </a:xfrm>
          <a:prstGeom prst="rect">
            <a:avLst/>
          </a:prstGeom>
        </p:spPr>
      </p:pic>
    </p:spTree>
    <p:extLst>
      <p:ext uri="{BB962C8B-B14F-4D97-AF65-F5344CB8AC3E}">
        <p14:creationId xmlns:p14="http://schemas.microsoft.com/office/powerpoint/2010/main" val="3283913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BA813A-0AAE-2F16-02B6-98A1C4C61F16}"/>
              </a:ext>
            </a:extLst>
          </p:cNvPr>
          <p:cNvSpPr>
            <a:spLocks noGrp="1"/>
          </p:cNvSpPr>
          <p:nvPr>
            <p:ph type="title"/>
          </p:nvPr>
        </p:nvSpPr>
        <p:spPr>
          <a:xfrm>
            <a:off x="-1129680" y="-92765"/>
            <a:ext cx="9404723" cy="1400530"/>
          </a:xfrm>
        </p:spPr>
        <p:txBody>
          <a:bodyPr/>
          <a:lstStyle/>
          <a:p>
            <a:pPr algn="r"/>
            <a:r>
              <a:rPr lang="en-US" sz="2800" b="1" dirty="0">
                <a:solidFill>
                  <a:schemeClr val="tx1"/>
                </a:solidFill>
                <a:latin typeface="Amasis MT Pro Black" panose="02040A04050005020304" pitchFamily="18" charset="0"/>
              </a:rPr>
              <a:t>Spark VS Hadoop</a:t>
            </a:r>
            <a:r>
              <a:rPr lang="he-IL" sz="2800" b="1" dirty="0">
                <a:solidFill>
                  <a:schemeClr val="tx1"/>
                </a:solidFill>
                <a:latin typeface="Amasis MT Pro Black" panose="02040A04050005020304" pitchFamily="18" charset="0"/>
              </a:rPr>
              <a:t> </a:t>
            </a:r>
          </a:p>
        </p:txBody>
      </p:sp>
      <p:graphicFrame>
        <p:nvGraphicFramePr>
          <p:cNvPr id="4" name="טבלה 3">
            <a:extLst>
              <a:ext uri="{FF2B5EF4-FFF2-40B4-BE49-F238E27FC236}">
                <a16:creationId xmlns:a16="http://schemas.microsoft.com/office/drawing/2014/main" id="{F5FE92AE-86C0-142D-02BC-EADADEEBBC12}"/>
              </a:ext>
            </a:extLst>
          </p:cNvPr>
          <p:cNvGraphicFramePr>
            <a:graphicFrameLocks noGrp="1"/>
          </p:cNvGraphicFramePr>
          <p:nvPr>
            <p:extLst>
              <p:ext uri="{D42A27DB-BD31-4B8C-83A1-F6EECF244321}">
                <p14:modId xmlns:p14="http://schemas.microsoft.com/office/powerpoint/2010/main" val="3236666141"/>
              </p:ext>
            </p:extLst>
          </p:nvPr>
        </p:nvGraphicFramePr>
        <p:xfrm>
          <a:off x="464262" y="362114"/>
          <a:ext cx="11263476" cy="6337632"/>
        </p:xfrm>
        <a:graphic>
          <a:graphicData uri="http://schemas.openxmlformats.org/drawingml/2006/table">
            <a:tbl>
              <a:tblPr rtl="1" firstRow="1" bandRow="1">
                <a:tableStyleId>{5C22544A-7EE6-4342-B048-85BDC9FD1C3A}</a:tableStyleId>
              </a:tblPr>
              <a:tblGrid>
                <a:gridCol w="2456180">
                  <a:extLst>
                    <a:ext uri="{9D8B030D-6E8A-4147-A177-3AD203B41FA5}">
                      <a16:colId xmlns:a16="http://schemas.microsoft.com/office/drawing/2014/main" val="209663299"/>
                    </a:ext>
                  </a:extLst>
                </a:gridCol>
                <a:gridCol w="2271094">
                  <a:extLst>
                    <a:ext uri="{9D8B030D-6E8A-4147-A177-3AD203B41FA5}">
                      <a16:colId xmlns:a16="http://schemas.microsoft.com/office/drawing/2014/main" val="288117666"/>
                    </a:ext>
                  </a:extLst>
                </a:gridCol>
                <a:gridCol w="2463098">
                  <a:extLst>
                    <a:ext uri="{9D8B030D-6E8A-4147-A177-3AD203B41FA5}">
                      <a16:colId xmlns:a16="http://schemas.microsoft.com/office/drawing/2014/main" val="3914490110"/>
                    </a:ext>
                  </a:extLst>
                </a:gridCol>
                <a:gridCol w="4073104">
                  <a:extLst>
                    <a:ext uri="{9D8B030D-6E8A-4147-A177-3AD203B41FA5}">
                      <a16:colId xmlns:a16="http://schemas.microsoft.com/office/drawing/2014/main" val="1498665769"/>
                    </a:ext>
                  </a:extLst>
                </a:gridCol>
              </a:tblGrid>
              <a:tr h="0">
                <a:tc>
                  <a:txBody>
                    <a:bodyPr/>
                    <a:lstStyle/>
                    <a:p>
                      <a:pPr rtl="1"/>
                      <a:r>
                        <a:rPr lang="he-IL" sz="1600" dirty="0">
                          <a:cs typeface="+mj-cs"/>
                        </a:rPr>
                        <a:t>תכונה</a:t>
                      </a:r>
                      <a:r>
                        <a:rPr lang="en-US" sz="1600" dirty="0">
                          <a:cs typeface="+mj-cs"/>
                        </a:rPr>
                        <a:t>/</a:t>
                      </a:r>
                      <a:r>
                        <a:rPr lang="he-IL" sz="1600" dirty="0">
                          <a:cs typeface="+mj-cs"/>
                        </a:rPr>
                        <a:t>היבט</a:t>
                      </a:r>
                    </a:p>
                  </a:txBody>
                  <a:tcPr/>
                </a:tc>
                <a:tc>
                  <a:txBody>
                    <a:bodyPr/>
                    <a:lstStyle/>
                    <a:p>
                      <a:pPr rtl="1"/>
                      <a:r>
                        <a:rPr lang="en-US" sz="1600" dirty="0">
                          <a:cs typeface="+mj-cs"/>
                        </a:rPr>
                        <a:t>Apache Spark</a:t>
                      </a:r>
                      <a:endParaRPr lang="he-IL" sz="1600" dirty="0">
                        <a:cs typeface="+mj-cs"/>
                      </a:endParaRPr>
                    </a:p>
                  </a:txBody>
                  <a:tcPr/>
                </a:tc>
                <a:tc>
                  <a:txBody>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en-US" sz="1600" dirty="0">
                          <a:cs typeface="+mj-cs"/>
                        </a:rPr>
                        <a:t>Hadoop</a:t>
                      </a:r>
                      <a:endParaRPr lang="he-IL" sz="1600" dirty="0">
                        <a:cs typeface="+mj-cs"/>
                      </a:endParaRPr>
                    </a:p>
                  </a:txBody>
                  <a:tcPr/>
                </a:tc>
                <a:tc>
                  <a:txBody>
                    <a:bodyPr/>
                    <a:lstStyle/>
                    <a:p>
                      <a:pPr rtl="1"/>
                      <a:r>
                        <a:rPr lang="he-IL" sz="1600" dirty="0">
                          <a:cs typeface="+mj-cs"/>
                        </a:rPr>
                        <a:t>הסבר</a:t>
                      </a:r>
                    </a:p>
                  </a:txBody>
                  <a:tcPr/>
                </a:tc>
                <a:extLst>
                  <a:ext uri="{0D108BD9-81ED-4DB2-BD59-A6C34878D82A}">
                    <a16:rowId xmlns:a16="http://schemas.microsoft.com/office/drawing/2014/main" val="2558508296"/>
                  </a:ext>
                </a:extLst>
              </a:tr>
              <a:tr h="681575">
                <a:tc>
                  <a:txBody>
                    <a:bodyPr/>
                    <a:lstStyle/>
                    <a:p>
                      <a:pPr rtl="1"/>
                      <a:r>
                        <a:rPr lang="he-IL" sz="1200" b="1" dirty="0">
                          <a:solidFill>
                            <a:srgbClr val="002060"/>
                          </a:solidFill>
                          <a:latin typeface="Amasis MT Pro Black" panose="02040A04050005020304" pitchFamily="18" charset="0"/>
                        </a:rPr>
                        <a:t>מודל עיבוד</a:t>
                      </a:r>
                    </a:p>
                  </a:txBody>
                  <a:tcPr/>
                </a:tc>
                <a:tc>
                  <a:txBody>
                    <a:bodyPr/>
                    <a:lstStyle/>
                    <a:p>
                      <a:pPr rtl="1"/>
                      <a:r>
                        <a:rPr lang="en-US" sz="1200" dirty="0">
                          <a:latin typeface="Amasis MT Pro Black" panose="02040A04050005020304" pitchFamily="18" charset="0"/>
                        </a:rPr>
                        <a:t>Batch </a:t>
                      </a:r>
                      <a:r>
                        <a:rPr lang="he-IL" sz="1200" dirty="0">
                          <a:latin typeface="Amasis MT Pro Black" panose="02040A04050005020304" pitchFamily="18" charset="0"/>
                        </a:rPr>
                        <a:t> ו-</a:t>
                      </a:r>
                      <a:r>
                        <a:rPr lang="en-US" sz="1200" dirty="0">
                          <a:latin typeface="Amasis MT Pro Black" panose="02040A04050005020304" pitchFamily="18" charset="0"/>
                        </a:rPr>
                        <a:t>real-time</a:t>
                      </a:r>
                      <a:r>
                        <a:rPr lang="he-IL" sz="1200" dirty="0">
                          <a:latin typeface="Amasis MT Pro Black" panose="02040A04050005020304" pitchFamily="18" charset="0"/>
                        </a:rPr>
                        <a:t> </a:t>
                      </a:r>
                    </a:p>
                  </a:txBody>
                  <a:tcPr/>
                </a:tc>
                <a:tc>
                  <a:txBody>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en-US" sz="1200" dirty="0">
                          <a:latin typeface="Amasis MT Pro Black" panose="02040A04050005020304" pitchFamily="18" charset="0"/>
                        </a:rPr>
                        <a:t>Batch </a:t>
                      </a:r>
                      <a:r>
                        <a:rPr lang="he-IL" sz="1200" dirty="0">
                          <a:latin typeface="Amasis MT Pro Black" panose="02040A04050005020304" pitchFamily="18" charset="0"/>
                        </a:rPr>
                        <a:t> בלבד</a:t>
                      </a:r>
                    </a:p>
                  </a:txBody>
                  <a:tcPr/>
                </a:tc>
                <a:tc>
                  <a:txBody>
                    <a:bodyPr/>
                    <a:lstStyle/>
                    <a:p>
                      <a:pPr rtl="1"/>
                      <a:r>
                        <a:rPr lang="he-IL" sz="1400" b="0" dirty="0">
                          <a:latin typeface="Amasis MT Pro Black" panose="02040A04050005020304" pitchFamily="18" charset="0"/>
                          <a:cs typeface="Aharoni" panose="02010803020104030203" pitchFamily="2" charset="-79"/>
                        </a:rPr>
                        <a:t>ספארק יכול לעבד נתונים גם כ-</a:t>
                      </a:r>
                      <a:r>
                        <a:rPr lang="en-US" sz="1400" b="0" dirty="0">
                          <a:latin typeface="Amasis MT Pro Black" panose="02040A04050005020304" pitchFamily="18" charset="0"/>
                          <a:cs typeface="Aharoni" panose="02010803020104030203" pitchFamily="2" charset="-79"/>
                        </a:rPr>
                        <a:t>batch</a:t>
                      </a:r>
                      <a:r>
                        <a:rPr lang="he-IL" sz="1400" b="0" dirty="0">
                          <a:latin typeface="Amasis MT Pro Black" panose="02040A04050005020304" pitchFamily="18" charset="0"/>
                          <a:cs typeface="Aharoni" panose="02010803020104030203" pitchFamily="2" charset="-79"/>
                        </a:rPr>
                        <a:t> וגם בזמן אמת. </a:t>
                      </a:r>
                      <a:r>
                        <a:rPr lang="en-US" sz="1400" b="0" dirty="0">
                          <a:latin typeface="Amasis MT Pro Black" panose="02040A04050005020304" pitchFamily="18" charset="0"/>
                          <a:cs typeface="Aharoni" panose="02010803020104030203" pitchFamily="2" charset="-79"/>
                        </a:rPr>
                        <a:t>Hadoop</a:t>
                      </a:r>
                      <a:r>
                        <a:rPr lang="he-IL" sz="1400" b="0" dirty="0">
                          <a:latin typeface="Amasis MT Pro Black" panose="02040A04050005020304" pitchFamily="18" charset="0"/>
                          <a:cs typeface="Aharoni" panose="02010803020104030203" pitchFamily="2" charset="-79"/>
                        </a:rPr>
                        <a:t> נבנתה בשביל עיבוד </a:t>
                      </a:r>
                      <a:r>
                        <a:rPr lang="en-US" sz="1400" b="0" dirty="0">
                          <a:latin typeface="Amasis MT Pro Black" panose="02040A04050005020304" pitchFamily="18" charset="0"/>
                          <a:cs typeface="Aharoni" panose="02010803020104030203" pitchFamily="2" charset="-79"/>
                        </a:rPr>
                        <a:t>batch</a:t>
                      </a:r>
                      <a:r>
                        <a:rPr lang="he-IL" sz="1400" b="0" dirty="0">
                          <a:latin typeface="Amasis MT Pro Black" panose="02040A04050005020304" pitchFamily="18" charset="0"/>
                          <a:cs typeface="Aharoni" panose="02010803020104030203" pitchFamily="2" charset="-79"/>
                        </a:rPr>
                        <a:t> בלבד וצריכה להתממשק עם </a:t>
                      </a:r>
                      <a:r>
                        <a:rPr lang="en-US" sz="1400" b="0" dirty="0">
                          <a:latin typeface="Amasis MT Pro Black" panose="02040A04050005020304" pitchFamily="18" charset="0"/>
                          <a:cs typeface="Aharoni" panose="02010803020104030203" pitchFamily="2" charset="-79"/>
                        </a:rPr>
                        <a:t>spark</a:t>
                      </a:r>
                      <a:r>
                        <a:rPr lang="he-IL" sz="1400" b="0" dirty="0">
                          <a:latin typeface="Amasis MT Pro Black" panose="02040A04050005020304" pitchFamily="18" charset="0"/>
                          <a:cs typeface="Aharoni" panose="02010803020104030203" pitchFamily="2" charset="-79"/>
                        </a:rPr>
                        <a:t> או </a:t>
                      </a:r>
                      <a:r>
                        <a:rPr lang="en-US" sz="1400" b="0" dirty="0">
                          <a:latin typeface="Amasis MT Pro Black" panose="02040A04050005020304" pitchFamily="18" charset="0"/>
                          <a:cs typeface="Aharoni" panose="02010803020104030203" pitchFamily="2" charset="-79"/>
                        </a:rPr>
                        <a:t>Kafka</a:t>
                      </a:r>
                      <a:r>
                        <a:rPr lang="he-IL" sz="1400" b="0" dirty="0">
                          <a:latin typeface="Amasis MT Pro Black" panose="02040A04050005020304" pitchFamily="18" charset="0"/>
                          <a:cs typeface="Aharoni" panose="02010803020104030203" pitchFamily="2" charset="-79"/>
                        </a:rPr>
                        <a:t> לעיבוד בזמן אמת.</a:t>
                      </a:r>
                    </a:p>
                  </a:txBody>
                  <a:tcPr/>
                </a:tc>
                <a:extLst>
                  <a:ext uri="{0D108BD9-81ED-4DB2-BD59-A6C34878D82A}">
                    <a16:rowId xmlns:a16="http://schemas.microsoft.com/office/drawing/2014/main" val="3229873728"/>
                  </a:ext>
                </a:extLst>
              </a:tr>
              <a:tr h="681575">
                <a:tc>
                  <a:txBody>
                    <a:bodyPr/>
                    <a:lstStyle/>
                    <a:p>
                      <a:pPr rtl="1"/>
                      <a:r>
                        <a:rPr lang="he-IL" sz="1200" b="1" dirty="0">
                          <a:solidFill>
                            <a:srgbClr val="002060"/>
                          </a:solidFill>
                          <a:latin typeface="Amasis MT Pro Black" panose="02040A04050005020304" pitchFamily="18" charset="0"/>
                        </a:rPr>
                        <a:t>קלות השימוש</a:t>
                      </a:r>
                    </a:p>
                  </a:txBody>
                  <a:tcPr/>
                </a:tc>
                <a:tc>
                  <a:txBody>
                    <a:bodyPr/>
                    <a:lstStyle/>
                    <a:p>
                      <a:pPr rtl="1"/>
                      <a:r>
                        <a:rPr lang="he-IL" sz="1200" dirty="0">
                          <a:latin typeface="Amasis MT Pro Black" panose="02040A04050005020304" pitchFamily="18" charset="0"/>
                        </a:rPr>
                        <a:t>ממשקי </a:t>
                      </a:r>
                      <a:r>
                        <a:rPr lang="en-US" sz="1200" dirty="0">
                          <a:latin typeface="Amasis MT Pro Black" panose="02040A04050005020304" pitchFamily="18" charset="0"/>
                        </a:rPr>
                        <a:t>API</a:t>
                      </a:r>
                      <a:r>
                        <a:rPr lang="he-IL" sz="1200" dirty="0">
                          <a:latin typeface="Amasis MT Pro Black" panose="02040A04050005020304" pitchFamily="18" charset="0"/>
                        </a:rPr>
                        <a:t> תמציתיים ואקספרסיביים</a:t>
                      </a:r>
                    </a:p>
                  </a:txBody>
                  <a:tcPr/>
                </a:tc>
                <a:tc>
                  <a:txBody>
                    <a:bodyPr/>
                    <a:lstStyle/>
                    <a:p>
                      <a:pPr rtl="1"/>
                      <a:r>
                        <a:rPr lang="en-US" sz="1200" dirty="0">
                          <a:latin typeface="Amasis MT Pro Black" panose="02040A04050005020304" pitchFamily="18" charset="0"/>
                        </a:rPr>
                        <a:t>API</a:t>
                      </a:r>
                      <a:r>
                        <a:rPr lang="he-IL" sz="1200" dirty="0">
                          <a:latin typeface="Amasis MT Pro Black" panose="02040A04050005020304" pitchFamily="18" charset="0"/>
                        </a:rPr>
                        <a:t> מורכב</a:t>
                      </a:r>
                    </a:p>
                  </a:txBody>
                  <a:tcPr/>
                </a:tc>
                <a:tc>
                  <a:txBody>
                    <a:bodyPr/>
                    <a:lstStyle/>
                    <a:p>
                      <a:pPr rtl="1"/>
                      <a:r>
                        <a:rPr lang="he-IL" sz="1400" b="0" dirty="0">
                          <a:latin typeface="Amasis MT Pro Black" panose="02040A04050005020304" pitchFamily="18" charset="0"/>
                          <a:cs typeface="Aharoni" panose="02010803020104030203" pitchFamily="2" charset="-79"/>
                        </a:rPr>
                        <a:t>ממשקי </a:t>
                      </a:r>
                      <a:r>
                        <a:rPr lang="en-US" sz="1400" b="0" dirty="0">
                          <a:latin typeface="Amasis MT Pro Black" panose="02040A04050005020304" pitchFamily="18" charset="0"/>
                          <a:cs typeface="Aharoni" panose="02010803020104030203" pitchFamily="2" charset="-79"/>
                        </a:rPr>
                        <a:t>Api</a:t>
                      </a:r>
                      <a:r>
                        <a:rPr lang="he-IL" sz="1400" b="0" dirty="0">
                          <a:latin typeface="Amasis MT Pro Black" panose="02040A04050005020304" pitchFamily="18" charset="0"/>
                          <a:cs typeface="Aharoni" panose="02010803020104030203" pitchFamily="2" charset="-79"/>
                        </a:rPr>
                        <a:t> מופשטים, יעילים ונוחים עבור ספארק כמו: </a:t>
                      </a:r>
                      <a:r>
                        <a:rPr lang="en-US" sz="1400" b="0" dirty="0">
                          <a:latin typeface="Amasis MT Pro Black" panose="02040A04050005020304" pitchFamily="18" charset="0"/>
                          <a:cs typeface="Aharoni" panose="02010803020104030203" pitchFamily="2" charset="-79"/>
                        </a:rPr>
                        <a:t>pyspark</a:t>
                      </a:r>
                      <a:r>
                        <a:rPr lang="he-IL" sz="1400" b="0" dirty="0">
                          <a:latin typeface="Amasis MT Pro Black" panose="02040A04050005020304" pitchFamily="18" charset="0"/>
                          <a:cs typeface="Aharoni" panose="02010803020104030203" pitchFamily="2" charset="-79"/>
                        </a:rPr>
                        <a:t>, </a:t>
                      </a:r>
                      <a:r>
                        <a:rPr lang="en-US" sz="1400" b="0" dirty="0">
                          <a:latin typeface="Amasis MT Pro Black" panose="02040A04050005020304" pitchFamily="18" charset="0"/>
                          <a:cs typeface="Aharoni" panose="02010803020104030203" pitchFamily="2" charset="-79"/>
                        </a:rPr>
                        <a:t>dataframe</a:t>
                      </a:r>
                      <a:r>
                        <a:rPr lang="he-IL" sz="1400" b="0" dirty="0">
                          <a:latin typeface="Amasis MT Pro Black" panose="02040A04050005020304" pitchFamily="18" charset="0"/>
                          <a:cs typeface="Aharoni" panose="02010803020104030203" pitchFamily="2" charset="-79"/>
                        </a:rPr>
                        <a:t>,</a:t>
                      </a:r>
                      <a:r>
                        <a:rPr lang="en-US" sz="1400" b="0" dirty="0">
                          <a:latin typeface="Amasis MT Pro Black" panose="02040A04050005020304" pitchFamily="18" charset="0"/>
                          <a:cs typeface="Aharoni" panose="02010803020104030203" pitchFamily="2" charset="-79"/>
                        </a:rPr>
                        <a:t>sparkSQL </a:t>
                      </a:r>
                      <a:r>
                        <a:rPr lang="he-IL" sz="1400" b="0" dirty="0">
                          <a:latin typeface="Amasis MT Pro Black" panose="02040A04050005020304" pitchFamily="18" charset="0"/>
                          <a:cs typeface="Aharoni" panose="02010803020104030203" pitchFamily="2" charset="-79"/>
                        </a:rPr>
                        <a:t> ,למידת מכונה ועיבוד גרפי לעומת המורכבות ב-</a:t>
                      </a:r>
                      <a:r>
                        <a:rPr lang="en-US" sz="1400" b="0" dirty="0">
                          <a:latin typeface="Amasis MT Pro Black" panose="02040A04050005020304" pitchFamily="18" charset="0"/>
                          <a:cs typeface="Aharoni" panose="02010803020104030203" pitchFamily="2" charset="-79"/>
                        </a:rPr>
                        <a:t>mapReduce</a:t>
                      </a:r>
                      <a:r>
                        <a:rPr lang="he-IL" sz="1400" b="0" dirty="0">
                          <a:latin typeface="Amasis MT Pro Black" panose="02040A04050005020304" pitchFamily="18" charset="0"/>
                          <a:cs typeface="Aharoni" panose="02010803020104030203" pitchFamily="2" charset="-79"/>
                        </a:rPr>
                        <a:t> </a:t>
                      </a:r>
                    </a:p>
                  </a:txBody>
                  <a:tcPr/>
                </a:tc>
                <a:extLst>
                  <a:ext uri="{0D108BD9-81ED-4DB2-BD59-A6C34878D82A}">
                    <a16:rowId xmlns:a16="http://schemas.microsoft.com/office/drawing/2014/main" val="2357986787"/>
                  </a:ext>
                </a:extLst>
              </a:tr>
              <a:tr h="1277952">
                <a:tc>
                  <a:txBody>
                    <a:bodyPr/>
                    <a:lstStyle/>
                    <a:p>
                      <a:pPr rtl="1"/>
                      <a:r>
                        <a:rPr lang="he-IL" sz="1200" b="1" dirty="0">
                          <a:solidFill>
                            <a:srgbClr val="002060"/>
                          </a:solidFill>
                          <a:latin typeface="Amasis MT Pro Black" panose="02040A04050005020304" pitchFamily="18" charset="0"/>
                        </a:rPr>
                        <a:t>מהירות </a:t>
                      </a:r>
                    </a:p>
                  </a:txBody>
                  <a:tcPr/>
                </a:tc>
                <a:tc>
                  <a:txBody>
                    <a:bodyPr/>
                    <a:lstStyle/>
                    <a:p>
                      <a:pPr rtl="1"/>
                      <a:r>
                        <a:rPr lang="he-IL" sz="1200" dirty="0">
                          <a:latin typeface="Amasis MT Pro Black" panose="02040A04050005020304" pitchFamily="18" charset="0"/>
                        </a:rPr>
                        <a:t>מהיר יותר</a:t>
                      </a:r>
                    </a:p>
                  </a:txBody>
                  <a:tcPr/>
                </a:tc>
                <a:tc>
                  <a:txBody>
                    <a:bodyPr/>
                    <a:lstStyle/>
                    <a:p>
                      <a:pPr rtl="1"/>
                      <a:r>
                        <a:rPr lang="he-IL" sz="1200" dirty="0">
                          <a:latin typeface="Amasis MT Pro Black" panose="02040A04050005020304" pitchFamily="18" charset="0"/>
                        </a:rPr>
                        <a:t>איטי יותר </a:t>
                      </a:r>
                    </a:p>
                  </a:txBody>
                  <a:tcPr/>
                </a:tc>
                <a:tc>
                  <a:txBody>
                    <a:bodyPr/>
                    <a:lstStyle/>
                    <a:p>
                      <a:pPr rtl="1"/>
                      <a:r>
                        <a:rPr lang="he-IL" sz="1400" b="0" dirty="0">
                          <a:latin typeface="Amasis MT Pro Black" panose="02040A04050005020304" pitchFamily="18" charset="0"/>
                          <a:cs typeface="Aharoni" panose="02010803020104030203" pitchFamily="2" charset="-79"/>
                        </a:rPr>
                        <a:t>ספארק מהיר פי 100 מהאדופ מהסיבה ש-</a:t>
                      </a:r>
                      <a:r>
                        <a:rPr lang="en-US" sz="1400" b="0" dirty="0">
                          <a:latin typeface="Amasis MT Pro Black" panose="02040A04050005020304" pitchFamily="18" charset="0"/>
                          <a:cs typeface="Aharoni" panose="02010803020104030203" pitchFamily="2" charset="-79"/>
                        </a:rPr>
                        <a:t>mapReduce</a:t>
                      </a:r>
                      <a:r>
                        <a:rPr lang="he-IL" sz="1400" b="0" dirty="0">
                          <a:latin typeface="Amasis MT Pro Black" panose="02040A04050005020304" pitchFamily="18" charset="0"/>
                          <a:cs typeface="Aharoni" panose="02010803020104030203" pitchFamily="2" charset="-79"/>
                        </a:rPr>
                        <a:t> מסתמכת במידה רבה על קריאה וכתיבה של נתוני ביניים לדיסק, דבר שעלול לגרור לתקורה ב-</a:t>
                      </a:r>
                      <a:r>
                        <a:rPr lang="en-US" sz="1400" b="0" dirty="0">
                          <a:latin typeface="Amasis MT Pro Black" panose="02040A04050005020304" pitchFamily="18" charset="0"/>
                          <a:cs typeface="Aharoni" panose="02010803020104030203" pitchFamily="2" charset="-79"/>
                        </a:rPr>
                        <a:t>I/O</a:t>
                      </a:r>
                      <a:r>
                        <a:rPr lang="he-IL" sz="1400" b="0" dirty="0">
                          <a:latin typeface="Amasis MT Pro Black" panose="02040A04050005020304" pitchFamily="18" charset="0"/>
                          <a:cs typeface="Aharoni" panose="02010803020104030203" pitchFamily="2" charset="-79"/>
                        </a:rPr>
                        <a:t> , לעומת זאת ספארק מבצע עיבוד בתוך הזיכרון ומפחית את הצורך ב-</a:t>
                      </a:r>
                      <a:r>
                        <a:rPr lang="en-US" sz="1400" b="0" dirty="0">
                          <a:latin typeface="Amasis MT Pro Black" panose="02040A04050005020304" pitchFamily="18" charset="0"/>
                          <a:cs typeface="Aharoni" panose="02010803020104030203" pitchFamily="2" charset="-79"/>
                        </a:rPr>
                        <a:t>I/O</a:t>
                      </a:r>
                      <a:r>
                        <a:rPr lang="he-IL" sz="1400" b="0" dirty="0">
                          <a:latin typeface="Amasis MT Pro Black" panose="02040A04050005020304" pitchFamily="18" charset="0"/>
                          <a:cs typeface="Aharoni" panose="02010803020104030203" pitchFamily="2" charset="-79"/>
                        </a:rPr>
                        <a:t> . בספארק ניתן לאחסן ערכי ביניים בזיכרון. בנוסף, לספארק יש לא מעט אופטימזציות שונות בביצועים שנדון עליהם בהמשך.</a:t>
                      </a:r>
                    </a:p>
                  </a:txBody>
                  <a:tcPr/>
                </a:tc>
                <a:extLst>
                  <a:ext uri="{0D108BD9-81ED-4DB2-BD59-A6C34878D82A}">
                    <a16:rowId xmlns:a16="http://schemas.microsoft.com/office/drawing/2014/main" val="2341694063"/>
                  </a:ext>
                </a:extLst>
              </a:tr>
              <a:tr h="1277952">
                <a:tc>
                  <a:txBody>
                    <a:bodyPr/>
                    <a:lstStyle/>
                    <a:p>
                      <a:pPr rtl="1"/>
                      <a:r>
                        <a:rPr lang="he-IL" sz="1200" b="1" dirty="0">
                          <a:solidFill>
                            <a:srgbClr val="002060"/>
                          </a:solidFill>
                          <a:latin typeface="Amasis MT Pro Black" panose="02040A04050005020304" pitchFamily="18" charset="0"/>
                        </a:rPr>
                        <a:t>עמידות לתקלות –</a:t>
                      </a:r>
                      <a:r>
                        <a:rPr lang="en-US" sz="1200" b="1" dirty="0">
                          <a:solidFill>
                            <a:srgbClr val="002060"/>
                          </a:solidFill>
                          <a:latin typeface="Amasis MT Pro Black" panose="02040A04050005020304" pitchFamily="18" charset="0"/>
                        </a:rPr>
                        <a:t>fault tolerance</a:t>
                      </a:r>
                      <a:endParaRPr lang="he-IL" sz="1200" b="1" dirty="0">
                        <a:solidFill>
                          <a:srgbClr val="002060"/>
                        </a:solidFill>
                        <a:latin typeface="Amasis MT Pro Black" panose="02040A04050005020304" pitchFamily="18" charset="0"/>
                      </a:endParaRPr>
                    </a:p>
                  </a:txBody>
                  <a:tcPr/>
                </a:tc>
                <a:tc>
                  <a:txBody>
                    <a:bodyPr/>
                    <a:lstStyle/>
                    <a:p>
                      <a:pPr rtl="1"/>
                      <a:r>
                        <a:rPr lang="he-IL" sz="1200" dirty="0">
                          <a:latin typeface="Amasis MT Pro Black" panose="02040A04050005020304" pitchFamily="18" charset="0"/>
                        </a:rPr>
                        <a:t>מבוסס על </a:t>
                      </a:r>
                      <a:r>
                        <a:rPr lang="en-US" sz="1200" dirty="0">
                          <a:latin typeface="Amasis MT Pro Black" panose="02040A04050005020304" pitchFamily="18" charset="0"/>
                        </a:rPr>
                        <a:t>Fault-tolerance</a:t>
                      </a:r>
                      <a:r>
                        <a:rPr lang="he-IL" sz="1200" dirty="0">
                          <a:latin typeface="Amasis MT Pro Black" panose="02040A04050005020304" pitchFamily="18" charset="0"/>
                        </a:rPr>
                        <a:t> ומסתמך על מידע של שושלת יוחסין ב-</a:t>
                      </a:r>
                      <a:r>
                        <a:rPr lang="en-US" sz="1200" dirty="0">
                          <a:latin typeface="Amasis MT Pro Black" panose="02040A04050005020304" pitchFamily="18" charset="0"/>
                        </a:rPr>
                        <a:t>DAG</a:t>
                      </a:r>
                      <a:endParaRPr lang="he-IL" sz="1200" dirty="0">
                        <a:latin typeface="Amasis MT Pro Black" panose="02040A04050005020304" pitchFamily="18" charset="0"/>
                      </a:endParaRPr>
                    </a:p>
                  </a:txBody>
                  <a:tcPr/>
                </a:tc>
                <a:tc>
                  <a:txBody>
                    <a:bodyPr/>
                    <a:lstStyle/>
                    <a:p>
                      <a:pPr rtl="1"/>
                      <a:r>
                        <a:rPr lang="he-IL" sz="1200" dirty="0">
                          <a:latin typeface="Amasis MT Pro Black" panose="02040A04050005020304" pitchFamily="18" charset="0"/>
                        </a:rPr>
                        <a:t>מבוסס על </a:t>
                      </a:r>
                      <a:r>
                        <a:rPr lang="en-US" sz="1200" dirty="0">
                          <a:latin typeface="Amasis MT Pro Black" panose="02040A04050005020304" pitchFamily="18" charset="0"/>
                        </a:rPr>
                        <a:t>fault-tolerance</a:t>
                      </a:r>
                      <a:r>
                        <a:rPr lang="he-IL" sz="1200" dirty="0">
                          <a:latin typeface="Amasis MT Pro Black" panose="02040A04050005020304" pitchFamily="18" charset="0"/>
                        </a:rPr>
                        <a:t> אך מסתמך על שכפולים-</a:t>
                      </a:r>
                      <a:r>
                        <a:rPr lang="en-US" sz="1200" dirty="0">
                          <a:latin typeface="Amasis MT Pro Black" panose="02040A04050005020304" pitchFamily="18" charset="0"/>
                        </a:rPr>
                        <a:t>replication</a:t>
                      </a:r>
                      <a:endParaRPr lang="he-IL" sz="1200" dirty="0">
                        <a:latin typeface="Amasis MT Pro Black" panose="02040A04050005020304" pitchFamily="18" charset="0"/>
                      </a:endParaRPr>
                    </a:p>
                  </a:txBody>
                  <a:tcPr/>
                </a:tc>
                <a:tc>
                  <a:txBody>
                    <a:bodyPr/>
                    <a:lstStyle/>
                    <a:p>
                      <a:pPr rtl="1"/>
                      <a:r>
                        <a:rPr lang="he-IL" sz="1400" b="0" dirty="0">
                          <a:latin typeface="Amasis MT Pro Black" panose="02040A04050005020304" pitchFamily="18" charset="0"/>
                          <a:cs typeface="Aharoni" panose="02010803020104030203" pitchFamily="2" charset="-79"/>
                        </a:rPr>
                        <a:t>ספארק מסתמך על מידע שמאורגן בגרף מכוון ללא מעגלים </a:t>
                      </a:r>
                      <a:r>
                        <a:rPr lang="en-US" sz="1400" b="0" dirty="0">
                          <a:latin typeface="Amasis MT Pro Black" panose="02040A04050005020304" pitchFamily="18" charset="0"/>
                          <a:cs typeface="Aharoni" panose="02010803020104030203" pitchFamily="2" charset="-79"/>
                        </a:rPr>
                        <a:t>DAG-</a:t>
                      </a:r>
                      <a:r>
                        <a:rPr lang="he-IL" sz="1400" b="0" dirty="0">
                          <a:latin typeface="Amasis MT Pro Black" panose="02040A04050005020304" pitchFamily="18" charset="0"/>
                          <a:cs typeface="Aharoni" panose="02010803020104030203" pitchFamily="2" charset="-79"/>
                        </a:rPr>
                        <a:t> , ברגע שאחד הצמתים כושל הוא מבצע חישוב מחדש על ידי המידע שנמצא במסלול ה-</a:t>
                      </a:r>
                      <a:r>
                        <a:rPr lang="en-US" sz="1400" b="0" dirty="0">
                          <a:latin typeface="Amasis MT Pro Black" panose="02040A04050005020304" pitchFamily="18" charset="0"/>
                          <a:cs typeface="Aharoni" panose="02010803020104030203" pitchFamily="2" charset="-79"/>
                        </a:rPr>
                        <a:t>DAG</a:t>
                      </a:r>
                      <a:r>
                        <a:rPr lang="he-IL" sz="1400" b="0" dirty="0">
                          <a:latin typeface="Amasis MT Pro Black" panose="02040A04050005020304" pitchFamily="18" charset="0"/>
                          <a:cs typeface="Aharoni" panose="02010803020104030203" pitchFamily="2" charset="-79"/>
                        </a:rPr>
                        <a:t>. מידע זה לרוב נמצא בזיכרון , לעומת זאת </a:t>
                      </a:r>
                      <a:r>
                        <a:rPr lang="en-US" sz="1400" b="0" dirty="0">
                          <a:latin typeface="Amasis MT Pro Black" panose="02040A04050005020304" pitchFamily="18" charset="0"/>
                          <a:cs typeface="Aharoni" panose="02010803020104030203" pitchFamily="2" charset="-79"/>
                        </a:rPr>
                        <a:t>mapReduce</a:t>
                      </a:r>
                      <a:r>
                        <a:rPr lang="he-IL" sz="1400" b="0" dirty="0">
                          <a:latin typeface="Amasis MT Pro Black" panose="02040A04050005020304" pitchFamily="18" charset="0"/>
                          <a:cs typeface="Aharoni" panose="02010803020104030203" pitchFamily="2" charset="-79"/>
                        </a:rPr>
                        <a:t> מתמודד עם תקלות בכך שהוא מארגן לו שכפולים בצמתי הקלאסטר הנמצאים על הדיסק</a:t>
                      </a:r>
                    </a:p>
                  </a:txBody>
                  <a:tcPr/>
                </a:tc>
                <a:extLst>
                  <a:ext uri="{0D108BD9-81ED-4DB2-BD59-A6C34878D82A}">
                    <a16:rowId xmlns:a16="http://schemas.microsoft.com/office/drawing/2014/main" val="3433363373"/>
                  </a:ext>
                </a:extLst>
              </a:tr>
              <a:tr h="482782">
                <a:tc>
                  <a:txBody>
                    <a:bodyPr/>
                    <a:lstStyle/>
                    <a:p>
                      <a:pPr rtl="1"/>
                      <a:r>
                        <a:rPr lang="he-IL" sz="1200" b="1" dirty="0">
                          <a:solidFill>
                            <a:srgbClr val="002060"/>
                          </a:solidFill>
                          <a:latin typeface="Amasis MT Pro Black" panose="02040A04050005020304" pitchFamily="18" charset="0"/>
                        </a:rPr>
                        <a:t>שפות תכנות </a:t>
                      </a:r>
                    </a:p>
                  </a:txBody>
                  <a:tcPr/>
                </a:tc>
                <a:tc>
                  <a:txBody>
                    <a:bodyPr/>
                    <a:lstStyle/>
                    <a:p>
                      <a:pPr rtl="1"/>
                      <a:r>
                        <a:rPr lang="he-IL" sz="1200" dirty="0">
                          <a:latin typeface="Amasis MT Pro Black" panose="02040A04050005020304" pitchFamily="18" charset="0"/>
                        </a:rPr>
                        <a:t>תומך במגוון שפות</a:t>
                      </a:r>
                    </a:p>
                  </a:txBody>
                  <a:tcPr/>
                </a:tc>
                <a:tc>
                  <a:txBody>
                    <a:bodyPr/>
                    <a:lstStyle/>
                    <a:p>
                      <a:pPr rtl="1"/>
                      <a:r>
                        <a:rPr lang="he-IL" sz="1200" dirty="0">
                          <a:latin typeface="Amasis MT Pro Black" panose="02040A04050005020304" pitchFamily="18" charset="0"/>
                        </a:rPr>
                        <a:t>לא תומך במגוון שפות</a:t>
                      </a:r>
                    </a:p>
                  </a:txBody>
                  <a:tcPr/>
                </a:tc>
                <a:tc>
                  <a:txBody>
                    <a:bodyPr/>
                    <a:lstStyle/>
                    <a:p>
                      <a:pPr rtl="1"/>
                      <a:r>
                        <a:rPr lang="he-IL" sz="1400" b="0" dirty="0">
                          <a:latin typeface="Amasis MT Pro Black" panose="02040A04050005020304" pitchFamily="18" charset="0"/>
                          <a:cs typeface="Aharoni" panose="02010803020104030203" pitchFamily="2" charset="-79"/>
                        </a:rPr>
                        <a:t>ספארק תומך ב-</a:t>
                      </a:r>
                      <a:r>
                        <a:rPr lang="en-US" sz="1400" b="0" dirty="0">
                          <a:latin typeface="Amasis MT Pro Black" panose="02040A04050005020304" pitchFamily="18" charset="0"/>
                          <a:cs typeface="Aharoni" panose="02010803020104030203" pitchFamily="2" charset="-79"/>
                        </a:rPr>
                        <a:t>R ,python , java, scala, SQL</a:t>
                      </a:r>
                      <a:r>
                        <a:rPr lang="he-IL" sz="1400" b="0" dirty="0">
                          <a:latin typeface="Amasis MT Pro Black" panose="02040A04050005020304" pitchFamily="18" charset="0"/>
                          <a:cs typeface="Aharoni" panose="02010803020104030203" pitchFamily="2" charset="-79"/>
                        </a:rPr>
                        <a:t> לעומת </a:t>
                      </a:r>
                      <a:r>
                        <a:rPr lang="en-US" sz="1400" b="0" dirty="0">
                          <a:latin typeface="Amasis MT Pro Black" panose="02040A04050005020304" pitchFamily="18" charset="0"/>
                          <a:cs typeface="Aharoni" panose="02010803020104030203" pitchFamily="2" charset="-79"/>
                        </a:rPr>
                        <a:t>hadoop</a:t>
                      </a:r>
                      <a:r>
                        <a:rPr lang="he-IL" sz="1400" b="0" dirty="0">
                          <a:latin typeface="Amasis MT Pro Black" panose="02040A04050005020304" pitchFamily="18" charset="0"/>
                          <a:cs typeface="Aharoni" panose="02010803020104030203" pitchFamily="2" charset="-79"/>
                        </a:rPr>
                        <a:t> שמתבססת רק על </a:t>
                      </a:r>
                      <a:r>
                        <a:rPr lang="en-US" sz="1400" b="0" dirty="0">
                          <a:latin typeface="Amasis MT Pro Black" panose="02040A04050005020304" pitchFamily="18" charset="0"/>
                          <a:cs typeface="Aharoni" panose="02010803020104030203" pitchFamily="2" charset="-79"/>
                        </a:rPr>
                        <a:t>java</a:t>
                      </a:r>
                      <a:r>
                        <a:rPr lang="he-IL" sz="1400" b="0" dirty="0">
                          <a:latin typeface="Amasis MT Pro Black" panose="02040A04050005020304" pitchFamily="18" charset="0"/>
                          <a:cs typeface="Aharoni" panose="02010803020104030203" pitchFamily="2" charset="-79"/>
                        </a:rPr>
                        <a:t> </a:t>
                      </a:r>
                    </a:p>
                  </a:txBody>
                  <a:tcPr/>
                </a:tc>
                <a:extLst>
                  <a:ext uri="{0D108BD9-81ED-4DB2-BD59-A6C34878D82A}">
                    <a16:rowId xmlns:a16="http://schemas.microsoft.com/office/drawing/2014/main" val="3642694413"/>
                  </a:ext>
                </a:extLst>
              </a:tr>
              <a:tr h="681575">
                <a:tc>
                  <a:txBody>
                    <a:bodyPr/>
                    <a:lstStyle/>
                    <a:p>
                      <a:pPr rtl="1"/>
                      <a:r>
                        <a:rPr lang="he-IL" sz="1200" b="1" dirty="0">
                          <a:solidFill>
                            <a:srgbClr val="002060"/>
                          </a:solidFill>
                          <a:latin typeface="Amasis MT Pro Black" panose="02040A04050005020304" pitchFamily="18" charset="0"/>
                        </a:rPr>
                        <a:t>עיבוד איטרטיבי ואינטראקטיבי</a:t>
                      </a:r>
                    </a:p>
                  </a:txBody>
                  <a:tcPr/>
                </a:tc>
                <a:tc>
                  <a:txBody>
                    <a:bodyPr/>
                    <a:lstStyle/>
                    <a:p>
                      <a:pPr rtl="1"/>
                      <a:r>
                        <a:rPr lang="he-IL" sz="1200" dirty="0">
                          <a:latin typeface="Amasis MT Pro Black" panose="02040A04050005020304" pitchFamily="18" charset="0"/>
                        </a:rPr>
                        <a:t>תומך בעיבוד איטרטיבי ואינטראקטיבי </a:t>
                      </a:r>
                    </a:p>
                  </a:txBody>
                  <a:tcPr/>
                </a:tc>
                <a:tc>
                  <a:txBody>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he-IL" sz="1200" dirty="0">
                          <a:latin typeface="Amasis MT Pro Black" panose="02040A04050005020304" pitchFamily="18" charset="0"/>
                        </a:rPr>
                        <a:t>לא יעיל עבור אלגוריתמים איטרטיביים</a:t>
                      </a:r>
                    </a:p>
                  </a:txBody>
                  <a:tcPr/>
                </a:tc>
                <a:tc>
                  <a:txBody>
                    <a:bodyPr/>
                    <a:lstStyle/>
                    <a:p>
                      <a:pPr rtl="1"/>
                      <a:r>
                        <a:rPr lang="he-IL" sz="1400" b="0" dirty="0">
                          <a:latin typeface="Amasis MT Pro Black" panose="02040A04050005020304" pitchFamily="18" charset="0"/>
                          <a:cs typeface="Aharoni" panose="02010803020104030203" pitchFamily="2" charset="-79"/>
                        </a:rPr>
                        <a:t>החישובים בזיכרון בספארק תואמים לאלגוריתמים איטרטיביים ומורכבים של למידת מכונה , האדופ צריכה להתממשק עם </a:t>
                      </a:r>
                      <a:r>
                        <a:rPr lang="en-US" sz="1400" b="0" dirty="0">
                          <a:latin typeface="Amasis MT Pro Black" panose="02040A04050005020304" pitchFamily="18" charset="0"/>
                          <a:cs typeface="Aharoni" panose="02010803020104030203" pitchFamily="2" charset="-79"/>
                        </a:rPr>
                        <a:t>Mahout</a:t>
                      </a:r>
                      <a:r>
                        <a:rPr lang="he-IL" sz="1400" b="0" dirty="0">
                          <a:latin typeface="Amasis MT Pro Black" panose="02040A04050005020304" pitchFamily="18" charset="0"/>
                          <a:cs typeface="Aharoni" panose="02010803020104030203" pitchFamily="2" charset="-79"/>
                        </a:rPr>
                        <a:t> .</a:t>
                      </a:r>
                    </a:p>
                  </a:txBody>
                  <a:tcPr/>
                </a:tc>
                <a:extLst>
                  <a:ext uri="{0D108BD9-81ED-4DB2-BD59-A6C34878D82A}">
                    <a16:rowId xmlns:a16="http://schemas.microsoft.com/office/drawing/2014/main" val="1249075941"/>
                  </a:ext>
                </a:extLst>
              </a:tr>
              <a:tr h="635785">
                <a:tc>
                  <a:txBody>
                    <a:bodyPr/>
                    <a:lstStyle/>
                    <a:p>
                      <a:pPr rtl="1"/>
                      <a:r>
                        <a:rPr lang="he-IL" sz="1200" b="1" dirty="0">
                          <a:solidFill>
                            <a:srgbClr val="002060"/>
                          </a:solidFill>
                          <a:latin typeface="Amasis MT Pro Black" panose="02040A04050005020304" pitchFamily="18" charset="0"/>
                        </a:rPr>
                        <a:t>ספריות </a:t>
                      </a:r>
                      <a:r>
                        <a:rPr lang="en-US" sz="1200" b="1" dirty="0">
                          <a:solidFill>
                            <a:srgbClr val="002060"/>
                          </a:solidFill>
                          <a:latin typeface="Amasis MT Pro Black" panose="02040A04050005020304" pitchFamily="18" charset="0"/>
                        </a:rPr>
                        <a:t>built-in</a:t>
                      </a:r>
                      <a:r>
                        <a:rPr lang="he-IL" sz="1200" b="1" dirty="0">
                          <a:solidFill>
                            <a:srgbClr val="002060"/>
                          </a:solidFill>
                          <a:latin typeface="Amasis MT Pro Black" panose="02040A04050005020304" pitchFamily="18" charset="0"/>
                        </a:rPr>
                        <a:t> </a:t>
                      </a:r>
                    </a:p>
                  </a:txBody>
                  <a:tcPr/>
                </a:tc>
                <a:tc>
                  <a:txBody>
                    <a:bodyPr/>
                    <a:lstStyle/>
                    <a:p>
                      <a:pPr rtl="1"/>
                      <a:r>
                        <a:rPr lang="he-IL" sz="1200" dirty="0">
                          <a:latin typeface="Amasis MT Pro Black" panose="02040A04050005020304" pitchFamily="18" charset="0"/>
                        </a:rPr>
                        <a:t>מגוון של ספריות מובנות</a:t>
                      </a:r>
                    </a:p>
                  </a:txBody>
                  <a:tcPr/>
                </a:tc>
                <a:tc>
                  <a:txBody>
                    <a:bodyPr/>
                    <a:lstStyle/>
                    <a:p>
                      <a:pPr rtl="1"/>
                      <a:r>
                        <a:rPr lang="he-IL" sz="1200" dirty="0">
                          <a:latin typeface="Amasis MT Pro Black" panose="02040A04050005020304" pitchFamily="18" charset="0"/>
                        </a:rPr>
                        <a:t>לוקה בספריות מובנות</a:t>
                      </a:r>
                    </a:p>
                  </a:txBody>
                  <a:tcPr/>
                </a:tc>
                <a:tc>
                  <a:txBody>
                    <a:bodyPr/>
                    <a:lstStyle/>
                    <a:p>
                      <a:pPr rtl="1"/>
                      <a:r>
                        <a:rPr lang="he-IL" sz="1200" b="0" dirty="0">
                          <a:latin typeface="Amasis MT Pro Black" panose="02040A04050005020304" pitchFamily="18" charset="0"/>
                          <a:cs typeface="Aharoni" panose="02010803020104030203" pitchFamily="2" charset="-79"/>
                        </a:rPr>
                        <a:t>ספריות ספארק מובנות ומגוונות : </a:t>
                      </a:r>
                      <a:r>
                        <a:rPr lang="en-US" sz="1200" b="0" dirty="0">
                          <a:latin typeface="Amasis MT Pro Black" panose="02040A04050005020304" pitchFamily="18" charset="0"/>
                          <a:cs typeface="Aharoni" panose="02010803020104030203" pitchFamily="2" charset="-79"/>
                        </a:rPr>
                        <a:t>sparkSQL ,</a:t>
                      </a:r>
                      <a:r>
                        <a:rPr lang="en-US" sz="1200" b="0" dirty="0" err="1">
                          <a:latin typeface="Amasis MT Pro Black" panose="02040A04050005020304" pitchFamily="18" charset="0"/>
                          <a:cs typeface="Aharoni" panose="02010803020104030203" pitchFamily="2" charset="-79"/>
                        </a:rPr>
                        <a:t>SparkMLlib</a:t>
                      </a:r>
                      <a:r>
                        <a:rPr lang="en-US" sz="1200" b="0" dirty="0">
                          <a:latin typeface="Amasis MT Pro Black" panose="02040A04050005020304" pitchFamily="18" charset="0"/>
                          <a:cs typeface="Aharoni" panose="02010803020104030203" pitchFamily="2" charset="-79"/>
                        </a:rPr>
                        <a:t> Streaming , Graphx</a:t>
                      </a:r>
                      <a:r>
                        <a:rPr lang="he-IL" sz="1200" b="0" dirty="0">
                          <a:latin typeface="Amasis MT Pro Black" panose="02040A04050005020304" pitchFamily="18" charset="0"/>
                          <a:cs typeface="Aharoni" panose="02010803020104030203" pitchFamily="2" charset="-79"/>
                        </a:rPr>
                        <a:t> לעומת </a:t>
                      </a:r>
                      <a:r>
                        <a:rPr lang="en-US" sz="1200" b="0" dirty="0">
                          <a:latin typeface="Amasis MT Pro Black" panose="02040A04050005020304" pitchFamily="18" charset="0"/>
                          <a:cs typeface="Aharoni" panose="02010803020104030203" pitchFamily="2" charset="-79"/>
                        </a:rPr>
                        <a:t>Hadoop</a:t>
                      </a:r>
                      <a:r>
                        <a:rPr lang="he-IL" sz="1200" b="0" dirty="0">
                          <a:latin typeface="Amasis MT Pro Black" panose="02040A04050005020304" pitchFamily="18" charset="0"/>
                          <a:cs typeface="Aharoni" panose="02010803020104030203" pitchFamily="2" charset="-79"/>
                        </a:rPr>
                        <a:t> שצריכה להתממשק עם כלים ופלטפורמות חיצוניות שונות לצרכים מסוימים. </a:t>
                      </a:r>
                    </a:p>
                  </a:txBody>
                  <a:tcPr/>
                </a:tc>
                <a:extLst>
                  <a:ext uri="{0D108BD9-81ED-4DB2-BD59-A6C34878D82A}">
                    <a16:rowId xmlns:a16="http://schemas.microsoft.com/office/drawing/2014/main" val="2338977096"/>
                  </a:ext>
                </a:extLst>
              </a:tr>
            </a:tbl>
          </a:graphicData>
        </a:graphic>
      </p:graphicFrame>
    </p:spTree>
    <p:extLst>
      <p:ext uri="{BB962C8B-B14F-4D97-AF65-F5344CB8AC3E}">
        <p14:creationId xmlns:p14="http://schemas.microsoft.com/office/powerpoint/2010/main" val="155986515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787F111-D886-3CF8-2790-50559437DE51}"/>
            </a:ext>
          </a:extLst>
        </p:cNvPr>
        <p:cNvGrpSpPr/>
        <p:nvPr/>
      </p:nvGrpSpPr>
      <p:grpSpPr>
        <a:xfrm>
          <a:off x="0" y="0"/>
          <a:ext cx="0" cy="0"/>
          <a:chOff x="0" y="0"/>
          <a:chExt cx="0" cy="0"/>
        </a:xfrm>
      </p:grpSpPr>
      <p:sp>
        <p:nvSpPr>
          <p:cNvPr id="5" name="כותרת 1">
            <a:extLst>
              <a:ext uri="{FF2B5EF4-FFF2-40B4-BE49-F238E27FC236}">
                <a16:creationId xmlns:a16="http://schemas.microsoft.com/office/drawing/2014/main" id="{107267C3-B316-BC89-25D2-729B3A69B7B9}"/>
              </a:ext>
            </a:extLst>
          </p:cNvPr>
          <p:cNvSpPr>
            <a:spLocks noGrp="1"/>
          </p:cNvSpPr>
          <p:nvPr>
            <p:ph type="title"/>
          </p:nvPr>
        </p:nvSpPr>
        <p:spPr>
          <a:xfrm>
            <a:off x="1744394" y="17127"/>
            <a:ext cx="10063295" cy="1400530"/>
          </a:xfrm>
        </p:spPr>
        <p:txBody>
          <a:bodyPr/>
          <a:lstStyle/>
          <a:p>
            <a:pPr algn="r"/>
            <a:r>
              <a:rPr lang="he-IL" sz="2800" b="1" dirty="0"/>
              <a:t>בניית </a:t>
            </a:r>
            <a:r>
              <a:rPr lang="en-US" sz="2800" b="1" dirty="0"/>
              <a:t>Recommender System</a:t>
            </a:r>
            <a:r>
              <a:rPr lang="he-IL" sz="2800" b="1" dirty="0"/>
              <a:t> – דירוג משתמשים עבור </a:t>
            </a:r>
            <a:r>
              <a:rPr lang="en-US" sz="2800" b="1" dirty="0"/>
              <a:t>10k</a:t>
            </a:r>
            <a:r>
              <a:rPr lang="he-IL" sz="2800" b="1" dirty="0"/>
              <a:t> ספרים</a:t>
            </a:r>
            <a:br>
              <a:rPr lang="he-IL" sz="2800" dirty="0"/>
            </a:br>
            <a:r>
              <a:rPr lang="en-US" sz="2800" b="1" dirty="0"/>
              <a:t> </a:t>
            </a:r>
            <a:endParaRPr lang="he-IL" sz="2800" b="1" dirty="0"/>
          </a:p>
        </p:txBody>
      </p:sp>
      <p:pic>
        <p:nvPicPr>
          <p:cNvPr id="4" name="תמונה 3">
            <a:extLst>
              <a:ext uri="{FF2B5EF4-FFF2-40B4-BE49-F238E27FC236}">
                <a16:creationId xmlns:a16="http://schemas.microsoft.com/office/drawing/2014/main" id="{22879960-82B0-AA68-7D3E-61B749FA257D}"/>
              </a:ext>
            </a:extLst>
          </p:cNvPr>
          <p:cNvPicPr>
            <a:picLocks noChangeAspect="1"/>
          </p:cNvPicPr>
          <p:nvPr/>
        </p:nvPicPr>
        <p:blipFill rotWithShape="1">
          <a:blip r:embed="rId2"/>
          <a:srcRect l="25846" t="45126" r="55000" b="15675"/>
          <a:stretch/>
        </p:blipFill>
        <p:spPr>
          <a:xfrm>
            <a:off x="2354200" y="717392"/>
            <a:ext cx="9453489" cy="5440343"/>
          </a:xfrm>
          <a:prstGeom prst="rect">
            <a:avLst/>
          </a:prstGeom>
        </p:spPr>
      </p:pic>
    </p:spTree>
    <p:extLst>
      <p:ext uri="{BB962C8B-B14F-4D97-AF65-F5344CB8AC3E}">
        <p14:creationId xmlns:p14="http://schemas.microsoft.com/office/powerpoint/2010/main" val="168366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E6A144-C65F-D39C-C3C2-3C76AA328DFF}"/>
              </a:ext>
            </a:extLst>
          </p:cNvPr>
          <p:cNvSpPr>
            <a:spLocks noGrp="1"/>
          </p:cNvSpPr>
          <p:nvPr>
            <p:ph type="title"/>
          </p:nvPr>
        </p:nvSpPr>
        <p:spPr>
          <a:xfrm>
            <a:off x="2673694" y="167752"/>
            <a:ext cx="9404723" cy="1400530"/>
          </a:xfrm>
        </p:spPr>
        <p:txBody>
          <a:bodyPr/>
          <a:lstStyle/>
          <a:p>
            <a:pPr algn="r"/>
            <a:r>
              <a:rPr lang="en-US" b="1" dirty="0"/>
              <a:t>Spark EcoSystem</a:t>
            </a:r>
            <a:r>
              <a:rPr lang="he-IL" b="1" dirty="0"/>
              <a:t> </a:t>
            </a:r>
          </a:p>
        </p:txBody>
      </p:sp>
      <p:pic>
        <p:nvPicPr>
          <p:cNvPr id="4" name="Picture 4" descr="A Beginner's Guide to Apache Spark | by Dilyan Kovachev | Towards Data  Science">
            <a:extLst>
              <a:ext uri="{FF2B5EF4-FFF2-40B4-BE49-F238E27FC236}">
                <a16:creationId xmlns:a16="http://schemas.microsoft.com/office/drawing/2014/main" id="{BB4CCD2F-272F-AE93-EDA4-40B9CC33EF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58" t="3231" r="8981" b="2667"/>
          <a:stretch/>
        </p:blipFill>
        <p:spPr bwMode="auto">
          <a:xfrm>
            <a:off x="571475" y="1364566"/>
            <a:ext cx="11357113" cy="5047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847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5E3EB-EDA2-FE37-AFD4-9775839ED46F}"/>
              </a:ext>
            </a:extLst>
          </p:cNvPr>
          <p:cNvSpPr>
            <a:spLocks noGrp="1"/>
          </p:cNvSpPr>
          <p:nvPr>
            <p:ph type="title"/>
          </p:nvPr>
        </p:nvSpPr>
        <p:spPr>
          <a:xfrm>
            <a:off x="2673694" y="53009"/>
            <a:ext cx="9404723" cy="1400530"/>
          </a:xfrm>
        </p:spPr>
        <p:txBody>
          <a:bodyPr/>
          <a:lstStyle/>
          <a:p>
            <a:pPr algn="r"/>
            <a:r>
              <a:rPr lang="he-IL" b="1" dirty="0"/>
              <a:t>פירוט ה-</a:t>
            </a:r>
            <a:r>
              <a:rPr lang="en-US" b="1" dirty="0"/>
              <a:t>EcoSystem</a:t>
            </a:r>
            <a:r>
              <a:rPr lang="he-IL" b="1" dirty="0"/>
              <a:t> </a:t>
            </a:r>
          </a:p>
        </p:txBody>
      </p:sp>
      <p:sp>
        <p:nvSpPr>
          <p:cNvPr id="3" name="מציין מיקום תוכן 2">
            <a:extLst>
              <a:ext uri="{FF2B5EF4-FFF2-40B4-BE49-F238E27FC236}">
                <a16:creationId xmlns:a16="http://schemas.microsoft.com/office/drawing/2014/main" id="{AF356B30-1FE7-2042-AF71-3BE321D8AC7D}"/>
              </a:ext>
            </a:extLst>
          </p:cNvPr>
          <p:cNvSpPr>
            <a:spLocks noGrp="1"/>
          </p:cNvSpPr>
          <p:nvPr>
            <p:ph idx="1"/>
          </p:nvPr>
        </p:nvSpPr>
        <p:spPr>
          <a:xfrm>
            <a:off x="212035" y="1655353"/>
            <a:ext cx="11333855" cy="4195481"/>
          </a:xfrm>
        </p:spPr>
        <p:txBody>
          <a:bodyPr>
            <a:normAutofit fontScale="92500" lnSpcReduction="20000"/>
          </a:bodyPr>
          <a:lstStyle/>
          <a:p>
            <a:pPr>
              <a:buFont typeface="Wingdings" panose="05000000000000000000" pitchFamily="2" charset="2"/>
              <a:buChar char="v"/>
            </a:pPr>
            <a:r>
              <a:rPr lang="he-IL" b="1" u="sng" dirty="0">
                <a:latin typeface="Amasis MT Pro Black" panose="02040A04050005020304" pitchFamily="18" charset="0"/>
              </a:rPr>
              <a:t>שפות</a:t>
            </a:r>
            <a:r>
              <a:rPr lang="he-IL" dirty="0">
                <a:latin typeface="Amasis MT Pro Black" panose="02040A04050005020304" pitchFamily="18" charset="0"/>
              </a:rPr>
              <a:t>: </a:t>
            </a:r>
          </a:p>
          <a:p>
            <a:pPr marL="0" indent="0">
              <a:buNone/>
            </a:pPr>
            <a:r>
              <a:rPr lang="he-IL" dirty="0">
                <a:latin typeface="Amasis MT Pro Black" panose="02040A04050005020304" pitchFamily="18" charset="0"/>
              </a:rPr>
              <a:t>     כבר בקטגוריה זו מבינים ש-</a:t>
            </a:r>
            <a:r>
              <a:rPr lang="en-US" dirty="0">
                <a:latin typeface="Amasis MT Pro Black" panose="02040A04050005020304" pitchFamily="18" charset="0"/>
              </a:rPr>
              <a:t>spark</a:t>
            </a:r>
            <a:r>
              <a:rPr lang="he-IL" dirty="0">
                <a:latin typeface="Amasis MT Pro Black" panose="02040A04050005020304" pitchFamily="18" charset="0"/>
              </a:rPr>
              <a:t> מגוונת לשימוש ומכילה כמה שפות: </a:t>
            </a:r>
            <a:r>
              <a:rPr lang="en-US" dirty="0">
                <a:solidFill>
                  <a:srgbClr val="FFFF00"/>
                </a:solidFill>
                <a:latin typeface="Amasis MT Pro Black" panose="02040A04050005020304" pitchFamily="18" charset="0"/>
              </a:rPr>
              <a:t>java</a:t>
            </a:r>
            <a:r>
              <a:rPr lang="en-US" dirty="0">
                <a:latin typeface="Amasis MT Pro Black" panose="02040A04050005020304" pitchFamily="18" charset="0"/>
              </a:rPr>
              <a:t> , </a:t>
            </a:r>
            <a:r>
              <a:rPr lang="en-US" dirty="0">
                <a:solidFill>
                  <a:srgbClr val="FFFF00"/>
                </a:solidFill>
                <a:latin typeface="Amasis MT Pro Black" panose="02040A04050005020304" pitchFamily="18" charset="0"/>
              </a:rPr>
              <a:t>R</a:t>
            </a:r>
            <a:r>
              <a:rPr lang="en-US" dirty="0">
                <a:latin typeface="Amasis MT Pro Black" panose="02040A04050005020304" pitchFamily="18" charset="0"/>
              </a:rPr>
              <a:t> , </a:t>
            </a:r>
            <a:r>
              <a:rPr lang="en-US" dirty="0">
                <a:solidFill>
                  <a:srgbClr val="FFFF00"/>
                </a:solidFill>
                <a:latin typeface="Amasis MT Pro Black" panose="02040A04050005020304" pitchFamily="18" charset="0"/>
              </a:rPr>
              <a:t>python</a:t>
            </a:r>
            <a:r>
              <a:rPr lang="en-US" dirty="0">
                <a:latin typeface="Amasis MT Pro Black" panose="02040A04050005020304" pitchFamily="18" charset="0"/>
              </a:rPr>
              <a:t> ,</a:t>
            </a:r>
            <a:r>
              <a:rPr lang="en-US" dirty="0">
                <a:solidFill>
                  <a:srgbClr val="FFFF00"/>
                </a:solidFill>
                <a:latin typeface="Amasis MT Pro Black" panose="02040A04050005020304" pitchFamily="18" charset="0"/>
              </a:rPr>
              <a:t>scala</a:t>
            </a:r>
            <a:r>
              <a:rPr lang="he-IL" dirty="0">
                <a:latin typeface="Amasis MT Pro Black" panose="02040A04050005020304" pitchFamily="18" charset="0"/>
              </a:rPr>
              <a:t> .</a:t>
            </a:r>
          </a:p>
          <a:p>
            <a:pPr marL="0" indent="0">
              <a:buNone/>
            </a:pPr>
            <a:r>
              <a:rPr lang="he-IL" dirty="0">
                <a:latin typeface="Amasis MT Pro Black" panose="02040A04050005020304" pitchFamily="18" charset="0"/>
              </a:rPr>
              <a:t>     חשוב לציין ש-</a:t>
            </a:r>
            <a:r>
              <a:rPr lang="en-US" dirty="0">
                <a:latin typeface="Amasis MT Pro Black" panose="02040A04050005020304" pitchFamily="18" charset="0"/>
              </a:rPr>
              <a:t>spark</a:t>
            </a:r>
            <a:r>
              <a:rPr lang="he-IL" dirty="0">
                <a:latin typeface="Amasis MT Pro Black" panose="02040A04050005020304" pitchFamily="18" charset="0"/>
              </a:rPr>
              <a:t> נכתבה בשפת </a:t>
            </a:r>
            <a:r>
              <a:rPr lang="en-US" dirty="0">
                <a:latin typeface="Amasis MT Pro Black" panose="02040A04050005020304" pitchFamily="18" charset="0"/>
              </a:rPr>
              <a:t>Scala</a:t>
            </a:r>
            <a:r>
              <a:rPr lang="he-IL" dirty="0">
                <a:latin typeface="Amasis MT Pro Black" panose="02040A04050005020304" pitchFamily="18" charset="0"/>
              </a:rPr>
              <a:t> . הבחירה ב-</a:t>
            </a:r>
            <a:r>
              <a:rPr lang="en-US" dirty="0">
                <a:latin typeface="Amasis MT Pro Black" panose="02040A04050005020304" pitchFamily="18" charset="0"/>
              </a:rPr>
              <a:t>Scala</a:t>
            </a:r>
            <a:r>
              <a:rPr lang="he-IL" dirty="0">
                <a:latin typeface="Amasis MT Pro Black" panose="02040A04050005020304" pitchFamily="18" charset="0"/>
              </a:rPr>
              <a:t> כשפה הראשית של </a:t>
            </a:r>
            <a:r>
              <a:rPr lang="en-US" dirty="0">
                <a:latin typeface="Amasis MT Pro Black" panose="02040A04050005020304" pitchFamily="18" charset="0"/>
              </a:rPr>
              <a:t>spark</a:t>
            </a:r>
            <a:r>
              <a:rPr lang="he-IL" dirty="0">
                <a:latin typeface="Amasis MT Pro Black" panose="02040A04050005020304" pitchFamily="18" charset="0"/>
              </a:rPr>
              <a:t> הייתה החלטה אסטרטגית </a:t>
            </a:r>
          </a:p>
          <a:p>
            <a:pPr marL="0" indent="0">
              <a:buNone/>
            </a:pPr>
            <a:r>
              <a:rPr lang="he-IL" dirty="0">
                <a:latin typeface="Amasis MT Pro Black" panose="02040A04050005020304" pitchFamily="18" charset="0"/>
              </a:rPr>
              <a:t>     על מנת להבטיח שהשפה תהיה אקספרסיבית , בעלת ביצועים טובים ועובדת בצורה חלקה עם </a:t>
            </a:r>
            <a:r>
              <a:rPr lang="en-US" dirty="0">
                <a:solidFill>
                  <a:srgbClr val="FFFF00"/>
                </a:solidFill>
                <a:latin typeface="Amasis MT Pro Black" panose="02040A04050005020304" pitchFamily="18" charset="0"/>
              </a:rPr>
              <a:t>JVM</a:t>
            </a:r>
            <a:r>
              <a:rPr lang="he-IL" dirty="0">
                <a:latin typeface="Amasis MT Pro Black" panose="02040A04050005020304" pitchFamily="18" charset="0"/>
              </a:rPr>
              <a:t> .</a:t>
            </a:r>
          </a:p>
          <a:p>
            <a:pPr marL="0" indent="0">
              <a:buNone/>
            </a:pPr>
            <a:endParaRPr lang="he-IL" dirty="0">
              <a:latin typeface="Amasis MT Pro Black" panose="02040A04050005020304" pitchFamily="18" charset="0"/>
            </a:endParaRPr>
          </a:p>
          <a:p>
            <a:pPr>
              <a:buFont typeface="Wingdings" panose="05000000000000000000" pitchFamily="2" charset="2"/>
              <a:buChar char="v"/>
            </a:pPr>
            <a:r>
              <a:rPr lang="he-IL" b="1" u="sng" dirty="0">
                <a:latin typeface="Amasis MT Pro Black" panose="02040A04050005020304" pitchFamily="18" charset="0"/>
              </a:rPr>
              <a:t>ספריות</a:t>
            </a:r>
            <a:r>
              <a:rPr lang="he-IL" dirty="0">
                <a:latin typeface="Amasis MT Pro Black" panose="02040A04050005020304" pitchFamily="18" charset="0"/>
              </a:rPr>
              <a:t> :</a:t>
            </a:r>
          </a:p>
          <a:p>
            <a:pPr marL="0" indent="0">
              <a:buNone/>
            </a:pPr>
            <a:r>
              <a:rPr lang="en-US" dirty="0">
                <a:solidFill>
                  <a:srgbClr val="FFFF00"/>
                </a:solidFill>
                <a:latin typeface="Amasis MT Pro Black" panose="02040A04050005020304" pitchFamily="18" charset="0"/>
              </a:rPr>
              <a:t>sparkSQL    </a:t>
            </a:r>
            <a:r>
              <a:rPr lang="he-IL" dirty="0">
                <a:latin typeface="Amasis MT Pro Black" panose="02040A04050005020304" pitchFamily="18" charset="0"/>
              </a:rPr>
              <a:t> -תומך בשאילתות אינטראקטיביות לביצוע טרנספורמציות ופעולות על נתונים המשתלב היטב עם </a:t>
            </a:r>
            <a:r>
              <a:rPr lang="en-US" dirty="0">
                <a:latin typeface="Amasis MT Pro Black" panose="02040A04050005020304" pitchFamily="18" charset="0"/>
              </a:rPr>
              <a:t>DataFrame</a:t>
            </a:r>
            <a:r>
              <a:rPr lang="he-IL" dirty="0">
                <a:latin typeface="Amasis MT Pro Black" panose="02040A04050005020304" pitchFamily="18" charset="0"/>
              </a:rPr>
              <a:t> .</a:t>
            </a:r>
          </a:p>
          <a:p>
            <a:pPr marL="0" indent="0">
              <a:buNone/>
            </a:pPr>
            <a:r>
              <a:rPr lang="he-IL" dirty="0">
                <a:latin typeface="Amasis MT Pro Black" panose="02040A04050005020304" pitchFamily="18" charset="0"/>
              </a:rPr>
              <a:t> </a:t>
            </a:r>
            <a:r>
              <a:rPr lang="en-US" dirty="0">
                <a:latin typeface="Amasis MT Pro Black" panose="02040A04050005020304" pitchFamily="18" charset="0"/>
              </a:rPr>
              <a:t>- </a:t>
            </a:r>
            <a:r>
              <a:rPr lang="en-US" dirty="0">
                <a:solidFill>
                  <a:srgbClr val="FFFF00"/>
                </a:solidFill>
                <a:latin typeface="Amasis MT Pro Black" panose="02040A04050005020304" pitchFamily="18" charset="0"/>
              </a:rPr>
              <a:t>MLlib</a:t>
            </a:r>
            <a:r>
              <a:rPr lang="en-US" dirty="0">
                <a:latin typeface="Amasis MT Pro Black" panose="02040A04050005020304" pitchFamily="18" charset="0"/>
              </a:rPr>
              <a:t>    </a:t>
            </a:r>
            <a:r>
              <a:rPr lang="he-IL" dirty="0">
                <a:latin typeface="Amasis MT Pro Black" panose="02040A04050005020304" pitchFamily="18" charset="0"/>
              </a:rPr>
              <a:t> היא ספריית למידת המכונה של </a:t>
            </a:r>
            <a:r>
              <a:rPr lang="en-US" dirty="0">
                <a:latin typeface="Amasis MT Pro Black" panose="02040A04050005020304" pitchFamily="18" charset="0"/>
              </a:rPr>
              <a:t>spark</a:t>
            </a:r>
            <a:r>
              <a:rPr lang="he-IL" dirty="0">
                <a:latin typeface="Amasis MT Pro Black" panose="02040A04050005020304" pitchFamily="18" charset="0"/>
              </a:rPr>
              <a:t> , המכילה אלגוריתמי סיווג, רגרסיה, קלאסטרינג .</a:t>
            </a:r>
          </a:p>
          <a:p>
            <a:pPr marL="0" indent="0">
              <a:buNone/>
            </a:pPr>
            <a:r>
              <a:rPr lang="he-IL" dirty="0">
                <a:latin typeface="Amasis MT Pro Black" panose="02040A04050005020304" pitchFamily="18" charset="0"/>
              </a:rPr>
              <a:t>     תומך בנוסף ב-</a:t>
            </a:r>
            <a:r>
              <a:rPr lang="en-US" dirty="0">
                <a:latin typeface="Amasis MT Pro Black" panose="02040A04050005020304" pitchFamily="18" charset="0"/>
              </a:rPr>
              <a:t>pipelines</a:t>
            </a:r>
            <a:r>
              <a:rPr lang="he-IL" dirty="0">
                <a:latin typeface="Amasis MT Pro Black" panose="02040A04050005020304" pitchFamily="18" charset="0"/>
              </a:rPr>
              <a:t> , חיזוי תוצאות , מודלים סטטיסטיים , אלגברה ליניארית ועוד רבים.</a:t>
            </a:r>
          </a:p>
          <a:p>
            <a:pPr marL="0" indent="0">
              <a:buNone/>
            </a:pPr>
            <a:r>
              <a:rPr lang="he-IL" dirty="0">
                <a:latin typeface="Amasis MT Pro Black" panose="02040A04050005020304" pitchFamily="18" charset="0"/>
              </a:rPr>
              <a:t>     </a:t>
            </a:r>
            <a:r>
              <a:rPr lang="en-US" dirty="0">
                <a:solidFill>
                  <a:srgbClr val="FFFF00"/>
                </a:solidFill>
                <a:latin typeface="Amasis MT Pro Black" panose="02040A04050005020304" pitchFamily="18" charset="0"/>
              </a:rPr>
              <a:t>Streaming</a:t>
            </a:r>
            <a:r>
              <a:rPr lang="he-IL" dirty="0">
                <a:latin typeface="Amasis MT Pro Black" panose="02040A04050005020304" pitchFamily="18" charset="0"/>
              </a:rPr>
              <a:t> – עיבוד נתונים בזמן אמת.</a:t>
            </a:r>
          </a:p>
          <a:p>
            <a:pPr marL="0" indent="0">
              <a:buNone/>
            </a:pPr>
            <a:r>
              <a:rPr lang="he-IL" dirty="0">
                <a:latin typeface="Amasis MT Pro Black" panose="02040A04050005020304" pitchFamily="18" charset="0"/>
              </a:rPr>
              <a:t>     </a:t>
            </a:r>
            <a:r>
              <a:rPr lang="en-US" dirty="0">
                <a:solidFill>
                  <a:srgbClr val="FFFF00"/>
                </a:solidFill>
                <a:latin typeface="Amasis MT Pro Black" panose="02040A04050005020304" pitchFamily="18" charset="0"/>
              </a:rPr>
              <a:t>GraphX</a:t>
            </a:r>
            <a:r>
              <a:rPr lang="he-IL" dirty="0">
                <a:latin typeface="Amasis MT Pro Black" panose="02040A04050005020304" pitchFamily="18" charset="0"/>
              </a:rPr>
              <a:t> – מסגרת מבוזרת לעיבוד גרפים באופן מהיר ויעיל. </a:t>
            </a:r>
          </a:p>
          <a:p>
            <a:pPr marL="0" indent="0">
              <a:buNone/>
            </a:pPr>
            <a:endParaRPr lang="he-IL" dirty="0"/>
          </a:p>
          <a:p>
            <a:pPr marL="0" indent="0">
              <a:buNone/>
            </a:pPr>
            <a:endParaRPr lang="he-IL" dirty="0"/>
          </a:p>
        </p:txBody>
      </p:sp>
    </p:spTree>
    <p:extLst>
      <p:ext uri="{BB962C8B-B14F-4D97-AF65-F5344CB8AC3E}">
        <p14:creationId xmlns:p14="http://schemas.microsoft.com/office/powerpoint/2010/main" val="971840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5E3EB-EDA2-FE37-AFD4-9775839ED46F}"/>
              </a:ext>
            </a:extLst>
          </p:cNvPr>
          <p:cNvSpPr>
            <a:spLocks noGrp="1"/>
          </p:cNvSpPr>
          <p:nvPr>
            <p:ph type="title"/>
          </p:nvPr>
        </p:nvSpPr>
        <p:spPr>
          <a:xfrm>
            <a:off x="2575242" y="68405"/>
            <a:ext cx="9404723" cy="1400530"/>
          </a:xfrm>
        </p:spPr>
        <p:txBody>
          <a:bodyPr/>
          <a:lstStyle/>
          <a:p>
            <a:pPr algn="r"/>
            <a:r>
              <a:rPr lang="he-IL" b="1" dirty="0"/>
              <a:t>פירוט ה-</a:t>
            </a:r>
            <a:r>
              <a:rPr lang="en-US" b="1" dirty="0"/>
              <a:t>EcoSystem</a:t>
            </a:r>
            <a:r>
              <a:rPr lang="he-IL" b="1" dirty="0"/>
              <a:t> </a:t>
            </a:r>
          </a:p>
        </p:txBody>
      </p:sp>
      <p:sp>
        <p:nvSpPr>
          <p:cNvPr id="3" name="מציין מיקום תוכן 2">
            <a:extLst>
              <a:ext uri="{FF2B5EF4-FFF2-40B4-BE49-F238E27FC236}">
                <a16:creationId xmlns:a16="http://schemas.microsoft.com/office/drawing/2014/main" id="{AF356B30-1FE7-2042-AF71-3BE321D8AC7D}"/>
              </a:ext>
            </a:extLst>
          </p:cNvPr>
          <p:cNvSpPr>
            <a:spLocks noGrp="1"/>
          </p:cNvSpPr>
          <p:nvPr>
            <p:ph idx="1"/>
          </p:nvPr>
        </p:nvSpPr>
        <p:spPr>
          <a:xfrm>
            <a:off x="429072" y="1063487"/>
            <a:ext cx="11550893" cy="5023743"/>
          </a:xfrm>
        </p:spPr>
        <p:txBody>
          <a:bodyPr>
            <a:noAutofit/>
          </a:bodyPr>
          <a:lstStyle/>
          <a:p>
            <a:pPr>
              <a:buFont typeface="Wingdings" panose="05000000000000000000" pitchFamily="2" charset="2"/>
              <a:buChar char="v"/>
            </a:pPr>
            <a:r>
              <a:rPr lang="he-IL" sz="1800" b="1" u="sng" dirty="0">
                <a:latin typeface="Amasis MT Pro Black" panose="02040A04050005020304" pitchFamily="18" charset="0"/>
              </a:rPr>
              <a:t>מנוע</a:t>
            </a:r>
            <a:r>
              <a:rPr lang="he-IL" sz="1800" dirty="0">
                <a:latin typeface="Amasis MT Pro Black" panose="02040A04050005020304" pitchFamily="18" charset="0"/>
              </a:rPr>
              <a:t>: </a:t>
            </a:r>
            <a:r>
              <a:rPr lang="en-US" sz="1800" dirty="0">
                <a:solidFill>
                  <a:srgbClr val="FFFF00"/>
                </a:solidFill>
                <a:latin typeface="Amasis MT Pro Black" panose="02040A04050005020304" pitchFamily="18" charset="0"/>
              </a:rPr>
              <a:t>SparkCore</a:t>
            </a:r>
            <a:r>
              <a:rPr lang="he-IL" sz="1800" dirty="0">
                <a:latin typeface="Amasis MT Pro Black" panose="02040A04050005020304" pitchFamily="18" charset="0"/>
              </a:rPr>
              <a:t> הוא מנוע הביצוע העיקרי עבור פלטפורמת ספארק שעליו בנויה כל הפונקציונליות. הוא מספק ביצוע משימות מבוזרות, תזמון משימות במקביל, ופונקציות קלט</a:t>
            </a:r>
            <a:r>
              <a:rPr lang="en-US" sz="1800" dirty="0">
                <a:latin typeface="Amasis MT Pro Black" panose="02040A04050005020304" pitchFamily="18" charset="0"/>
              </a:rPr>
              <a:t>/</a:t>
            </a:r>
            <a:r>
              <a:rPr lang="he-IL" sz="1800" dirty="0">
                <a:latin typeface="Amasis MT Pro Black" panose="02040A04050005020304" pitchFamily="18" charset="0"/>
              </a:rPr>
              <a:t>פלט בסיסיות. ספארק משתמש במבנה נתונים שנקרא </a:t>
            </a:r>
            <a:r>
              <a:rPr lang="en-US" sz="1800" dirty="0">
                <a:solidFill>
                  <a:srgbClr val="FFFF00"/>
                </a:solidFill>
                <a:latin typeface="Amasis MT Pro Black" panose="02040A04050005020304" pitchFamily="18" charset="0"/>
              </a:rPr>
              <a:t>RDD</a:t>
            </a:r>
            <a:r>
              <a:rPr lang="he-IL" sz="1800" dirty="0">
                <a:latin typeface="Amasis MT Pro Black" panose="02040A04050005020304" pitchFamily="18" charset="0"/>
              </a:rPr>
              <a:t> שהוא אוסף לוגי של נתונים המחולקים למחיצות בין מכונות. </a:t>
            </a:r>
          </a:p>
          <a:p>
            <a:pPr>
              <a:buFont typeface="Wingdings" panose="05000000000000000000" pitchFamily="2" charset="2"/>
              <a:buChar char="v"/>
            </a:pPr>
            <a:r>
              <a:rPr lang="he-IL" sz="1800" b="1" u="sng" dirty="0">
                <a:latin typeface="Amasis MT Pro Black" panose="02040A04050005020304" pitchFamily="18" charset="0"/>
              </a:rPr>
              <a:t>ניהול אשכולות</a:t>
            </a:r>
            <a:r>
              <a:rPr lang="he-IL" sz="1800" b="1" dirty="0">
                <a:latin typeface="Amasis MT Pro Black" panose="02040A04050005020304" pitchFamily="18" charset="0"/>
              </a:rPr>
              <a:t>: </a:t>
            </a:r>
            <a:r>
              <a:rPr lang="he-IL" sz="1800" dirty="0">
                <a:latin typeface="Amasis MT Pro Black" panose="02040A04050005020304" pitchFamily="18" charset="0"/>
              </a:rPr>
              <a:t>הוא רכיב מחשוב מבוזר שאחראי על ניהול ותיאום משאבים על פני אשכול של מכונות. הוא ממלא תפקיד מכריע בביצוע יישומים מבוזרים על ידי הקצאת משאבים, תזמון משימות והבטחת ניצול יעיל של משאבי המחשוב בתוך האשכול. </a:t>
            </a:r>
            <a:r>
              <a:rPr lang="en-US" sz="1800" dirty="0">
                <a:latin typeface="Amasis MT Pro Black" panose="02040A04050005020304" pitchFamily="18" charset="0"/>
              </a:rPr>
              <a:t>Spark</a:t>
            </a:r>
            <a:r>
              <a:rPr lang="he-IL" sz="1800" dirty="0">
                <a:latin typeface="Amasis MT Pro Black" panose="02040A04050005020304" pitchFamily="18" charset="0"/>
              </a:rPr>
              <a:t> אינו בנוי בתוכו לניהול אשכולות של יותר מ-</a:t>
            </a:r>
            <a:r>
              <a:rPr lang="en-US" sz="1800" dirty="0">
                <a:latin typeface="Amasis MT Pro Black" panose="02040A04050005020304" pitchFamily="18" charset="0"/>
              </a:rPr>
              <a:t>cluster</a:t>
            </a:r>
            <a:r>
              <a:rPr lang="he-IL" sz="1800" dirty="0">
                <a:latin typeface="Amasis MT Pro Black" panose="02040A04050005020304" pitchFamily="18" charset="0"/>
              </a:rPr>
              <a:t> יחיד, אבל הוא מתוכנן להתממשק עם מנהלי קלאסטרים חיצוניים למטרה זו .ל-</a:t>
            </a:r>
            <a:r>
              <a:rPr lang="en-US" sz="1800" dirty="0">
                <a:latin typeface="Amasis MT Pro Black" panose="02040A04050005020304" pitchFamily="18" charset="0"/>
              </a:rPr>
              <a:t>spark</a:t>
            </a:r>
            <a:r>
              <a:rPr lang="he-IL" sz="1800" dirty="0">
                <a:latin typeface="Amasis MT Pro Black" panose="02040A04050005020304" pitchFamily="18" charset="0"/>
              </a:rPr>
              <a:t> יש ניהול אשכולות שמוגדר </a:t>
            </a:r>
            <a:r>
              <a:rPr lang="en-US" sz="1800" dirty="0">
                <a:solidFill>
                  <a:srgbClr val="FFFF00"/>
                </a:solidFill>
                <a:latin typeface="Amasis MT Pro Black" panose="02040A04050005020304" pitchFamily="18" charset="0"/>
              </a:rPr>
              <a:t>standalone</a:t>
            </a:r>
            <a:r>
              <a:rPr lang="he-IL" sz="1800" dirty="0">
                <a:latin typeface="Amasis MT Pro Black" panose="02040A04050005020304" pitchFamily="18" charset="0"/>
              </a:rPr>
              <a:t> המתאים לעבוד עם </a:t>
            </a:r>
            <a:r>
              <a:rPr lang="en-US" sz="1800" dirty="0">
                <a:latin typeface="Amasis MT Pro Black" panose="02040A04050005020304" pitchFamily="18" charset="0"/>
              </a:rPr>
              <a:t>cluster</a:t>
            </a:r>
            <a:r>
              <a:rPr lang="he-IL" sz="1800" dirty="0">
                <a:latin typeface="Amasis MT Pro Black" panose="02040A04050005020304" pitchFamily="18" charset="0"/>
              </a:rPr>
              <a:t> אחד שניתן לחבר אליו כמה צמתים. ברגע ש-</a:t>
            </a:r>
            <a:r>
              <a:rPr lang="en-US" sz="1800" dirty="0">
                <a:latin typeface="Amasis MT Pro Black" panose="02040A04050005020304" pitchFamily="18" charset="0"/>
              </a:rPr>
              <a:t>spark</a:t>
            </a:r>
            <a:r>
              <a:rPr lang="he-IL" sz="1800" dirty="0">
                <a:latin typeface="Amasis MT Pro Black" panose="02040A04050005020304" pitchFamily="18" charset="0"/>
              </a:rPr>
              <a:t> רץ על מוד של </a:t>
            </a:r>
            <a:r>
              <a:rPr lang="en-US" sz="1800" dirty="0">
                <a:latin typeface="Amasis MT Pro Black" panose="02040A04050005020304" pitchFamily="18" charset="0"/>
              </a:rPr>
              <a:t>standalone</a:t>
            </a:r>
            <a:r>
              <a:rPr lang="he-IL" sz="1800" dirty="0">
                <a:latin typeface="Amasis MT Pro Black" panose="02040A04050005020304" pitchFamily="18" charset="0"/>
              </a:rPr>
              <a:t> , ניהול האשכולות משתמש במשאבי הזיכרון והמעבד המקומיים של אותה מכונה שמריצה אותו. בדרך כלל משתמשים בניהול אשכולות זה לטסטינג, פיתוח או למשימות עיבוד קטנות. ניהול האשכולות החיצוניים ש-</a:t>
            </a:r>
            <a:r>
              <a:rPr lang="en-US" sz="1800" dirty="0">
                <a:latin typeface="Amasis MT Pro Black" panose="02040A04050005020304" pitchFamily="18" charset="0"/>
              </a:rPr>
              <a:t>spark</a:t>
            </a:r>
            <a:r>
              <a:rPr lang="he-IL" sz="1800" dirty="0">
                <a:latin typeface="Amasis MT Pro Black" panose="02040A04050005020304" pitchFamily="18" charset="0"/>
              </a:rPr>
              <a:t> מתממשק איתם הם : </a:t>
            </a:r>
            <a:r>
              <a:rPr lang="en-US" sz="1800" dirty="0">
                <a:solidFill>
                  <a:srgbClr val="FFFF00"/>
                </a:solidFill>
                <a:latin typeface="Amasis MT Pro Black" panose="02040A04050005020304" pitchFamily="18" charset="0"/>
              </a:rPr>
              <a:t>Yarn</a:t>
            </a:r>
            <a:r>
              <a:rPr lang="en-US" sz="1800" dirty="0">
                <a:latin typeface="Amasis MT Pro Black" panose="02040A04050005020304" pitchFamily="18" charset="0"/>
              </a:rPr>
              <a:t> , </a:t>
            </a:r>
            <a:r>
              <a:rPr lang="en-US" sz="1800" dirty="0">
                <a:solidFill>
                  <a:srgbClr val="FFFF00"/>
                </a:solidFill>
                <a:latin typeface="Amasis MT Pro Black" panose="02040A04050005020304" pitchFamily="18" charset="0"/>
              </a:rPr>
              <a:t>Mesos</a:t>
            </a:r>
            <a:r>
              <a:rPr lang="en-US" sz="1800" dirty="0">
                <a:latin typeface="Amasis MT Pro Black" panose="02040A04050005020304" pitchFamily="18" charset="0"/>
              </a:rPr>
              <a:t> ,</a:t>
            </a:r>
            <a:r>
              <a:rPr lang="en-US" sz="1800" dirty="0">
                <a:solidFill>
                  <a:srgbClr val="FFFF00"/>
                </a:solidFill>
                <a:latin typeface="Amasis MT Pro Black" panose="02040A04050005020304" pitchFamily="18" charset="0"/>
              </a:rPr>
              <a:t>Kubernetes</a:t>
            </a:r>
            <a:r>
              <a:rPr lang="en-US" sz="1800" dirty="0">
                <a:latin typeface="Amasis MT Pro Black" panose="02040A04050005020304" pitchFamily="18" charset="0"/>
              </a:rPr>
              <a:t> </a:t>
            </a:r>
            <a:r>
              <a:rPr lang="he-IL" sz="1800" dirty="0">
                <a:latin typeface="Amasis MT Pro Black" panose="02040A04050005020304" pitchFamily="18" charset="0"/>
              </a:rPr>
              <a:t> המתאימים לניהול של מספר אשכולות כך שלכל אשכול יש מספר צמתים</a:t>
            </a:r>
            <a:r>
              <a:rPr lang="en-US" sz="1800" dirty="0">
                <a:latin typeface="Amasis MT Pro Black" panose="02040A04050005020304" pitchFamily="18" charset="0"/>
              </a:rPr>
              <a:t>/</a:t>
            </a:r>
            <a:r>
              <a:rPr lang="he-IL" sz="1800" dirty="0">
                <a:latin typeface="Amasis MT Pro Black" panose="02040A04050005020304" pitchFamily="18" charset="0"/>
              </a:rPr>
              <a:t>מכונות.</a:t>
            </a:r>
          </a:p>
          <a:p>
            <a:pPr>
              <a:buFont typeface="Wingdings" panose="05000000000000000000" pitchFamily="2" charset="2"/>
              <a:buChar char="v"/>
            </a:pPr>
            <a:r>
              <a:rPr lang="he-IL" sz="1800" b="1" u="sng" dirty="0">
                <a:latin typeface="Amasis MT Pro Black" panose="02040A04050005020304" pitchFamily="18" charset="0"/>
              </a:rPr>
              <a:t>אחסון</a:t>
            </a:r>
            <a:r>
              <a:rPr lang="he-IL" sz="1800" dirty="0">
                <a:latin typeface="Amasis MT Pro Black" panose="02040A04050005020304" pitchFamily="18" charset="0"/>
              </a:rPr>
              <a:t> – </a:t>
            </a:r>
            <a:r>
              <a:rPr lang="en-US" sz="1800" dirty="0">
                <a:solidFill>
                  <a:srgbClr val="FFC000"/>
                </a:solidFill>
                <a:latin typeface="Amasis MT Pro Black" panose="02040A04050005020304" pitchFamily="18" charset="0"/>
              </a:rPr>
              <a:t>HDFS</a:t>
            </a:r>
            <a:r>
              <a:rPr lang="he-IL" sz="1800" dirty="0">
                <a:latin typeface="Amasis MT Pro Black" panose="02040A04050005020304" pitchFamily="18" charset="0"/>
              </a:rPr>
              <a:t> היא מערכת הקבצים הראשית של </a:t>
            </a:r>
            <a:r>
              <a:rPr lang="en-US" sz="1800" dirty="0">
                <a:solidFill>
                  <a:srgbClr val="FFFF00"/>
                </a:solidFill>
                <a:latin typeface="Amasis MT Pro Black" panose="02040A04050005020304" pitchFamily="18" charset="0"/>
              </a:rPr>
              <a:t>hadoop</a:t>
            </a:r>
            <a:r>
              <a:rPr lang="he-IL" sz="1800" dirty="0">
                <a:latin typeface="Amasis MT Pro Black" panose="02040A04050005020304" pitchFamily="18" charset="0"/>
              </a:rPr>
              <a:t> לאחסון נתונים באופן מבוזר. אם נבחר להשתמש ב-</a:t>
            </a:r>
            <a:r>
              <a:rPr lang="en-US" sz="1800" dirty="0">
                <a:latin typeface="Amasis MT Pro Black" panose="02040A04050005020304" pitchFamily="18" charset="0"/>
              </a:rPr>
              <a:t>HDFS</a:t>
            </a:r>
            <a:r>
              <a:rPr lang="he-IL" sz="1800" dirty="0">
                <a:latin typeface="Amasis MT Pro Black" panose="02040A04050005020304" pitchFamily="18" charset="0"/>
              </a:rPr>
              <a:t> כמקור אחסון אז ככל הנראה נרצה לבחור ב-</a:t>
            </a:r>
            <a:r>
              <a:rPr lang="en-US" sz="1800" dirty="0">
                <a:latin typeface="Amasis MT Pro Black" panose="02040A04050005020304" pitchFamily="18" charset="0"/>
              </a:rPr>
              <a:t>yarn</a:t>
            </a:r>
            <a:r>
              <a:rPr lang="he-IL" sz="1800" dirty="0">
                <a:latin typeface="Amasis MT Pro Black" panose="02040A04050005020304" pitchFamily="18" charset="0"/>
              </a:rPr>
              <a:t> כמנהל אשכולות כיוון ש-</a:t>
            </a:r>
            <a:r>
              <a:rPr lang="en-US" sz="1800" dirty="0">
                <a:latin typeface="Amasis MT Pro Black" panose="02040A04050005020304" pitchFamily="18" charset="0"/>
              </a:rPr>
              <a:t>yarn</a:t>
            </a:r>
            <a:r>
              <a:rPr lang="he-IL" sz="1800" dirty="0">
                <a:latin typeface="Amasis MT Pro Black" panose="02040A04050005020304" pitchFamily="18" charset="0"/>
              </a:rPr>
              <a:t> בנוי מעל </a:t>
            </a:r>
            <a:r>
              <a:rPr lang="en-US" sz="1800" dirty="0">
                <a:latin typeface="Amasis MT Pro Black" panose="02040A04050005020304" pitchFamily="18" charset="0"/>
              </a:rPr>
              <a:t>hadoop</a:t>
            </a:r>
            <a:r>
              <a:rPr lang="he-IL" sz="1800" dirty="0">
                <a:latin typeface="Amasis MT Pro Black" panose="02040A04050005020304" pitchFamily="18" charset="0"/>
              </a:rPr>
              <a:t> , אך אין זה מחייב. </a:t>
            </a:r>
            <a:r>
              <a:rPr lang="en-US" sz="1800" dirty="0">
                <a:latin typeface="Amasis MT Pro Black" panose="02040A04050005020304" pitchFamily="18" charset="0"/>
              </a:rPr>
              <a:t>Spark</a:t>
            </a:r>
            <a:r>
              <a:rPr lang="he-IL" sz="1800" dirty="0">
                <a:latin typeface="Amasis MT Pro Black" panose="02040A04050005020304" pitchFamily="18" charset="0"/>
              </a:rPr>
              <a:t> מגוונת ומעוצבת בצורה גמישה להתממשקות עם מגוון כלי אחסון וניהול אשכולות.</a:t>
            </a:r>
            <a:r>
              <a:rPr lang="en-US" sz="1800" dirty="0">
                <a:latin typeface="Amasis MT Pro Black" panose="02040A04050005020304" pitchFamily="18" charset="0"/>
              </a:rPr>
              <a:t>Spark </a:t>
            </a:r>
            <a:r>
              <a:rPr lang="he-IL" sz="1800" dirty="0">
                <a:latin typeface="Amasis MT Pro Black" panose="02040A04050005020304" pitchFamily="18" charset="0"/>
              </a:rPr>
              <a:t> יכולה לקבל איחסוני ענן כמו: </a:t>
            </a:r>
            <a:r>
              <a:rPr lang="en-US" sz="1800" dirty="0">
                <a:solidFill>
                  <a:srgbClr val="FFFF00"/>
                </a:solidFill>
                <a:latin typeface="Amasis MT Pro Black" panose="02040A04050005020304" pitchFamily="18" charset="0"/>
              </a:rPr>
              <a:t>amazon s3 </a:t>
            </a:r>
            <a:r>
              <a:rPr lang="en-US" sz="1800" dirty="0">
                <a:latin typeface="Amasis MT Pro Black" panose="02040A04050005020304" pitchFamily="18" charset="0"/>
              </a:rPr>
              <a:t>, </a:t>
            </a:r>
            <a:r>
              <a:rPr lang="en-US" sz="1800" dirty="0">
                <a:solidFill>
                  <a:srgbClr val="FFFF00"/>
                </a:solidFill>
                <a:latin typeface="Amasis MT Pro Black" panose="02040A04050005020304" pitchFamily="18" charset="0"/>
              </a:rPr>
              <a:t>azure lake storage</a:t>
            </a:r>
            <a:r>
              <a:rPr lang="he-IL" sz="1800" dirty="0">
                <a:latin typeface="Amasis MT Pro Black" panose="02040A04050005020304" pitchFamily="18" charset="0"/>
              </a:rPr>
              <a:t>, </a:t>
            </a:r>
            <a:r>
              <a:rPr lang="en-US" sz="1800" dirty="0">
                <a:solidFill>
                  <a:srgbClr val="FFFF00"/>
                </a:solidFill>
                <a:latin typeface="Amasis MT Pro Black" panose="02040A04050005020304" pitchFamily="18" charset="0"/>
              </a:rPr>
              <a:t>google cloud</a:t>
            </a:r>
            <a:r>
              <a:rPr lang="he-IL" sz="1800" dirty="0">
                <a:solidFill>
                  <a:srgbClr val="FFFF00"/>
                </a:solidFill>
                <a:latin typeface="Amasis MT Pro Black" panose="02040A04050005020304" pitchFamily="18" charset="0"/>
              </a:rPr>
              <a:t> </a:t>
            </a:r>
            <a:r>
              <a:rPr lang="he-IL" sz="1800" dirty="0">
                <a:latin typeface="Amasis MT Pro Black" panose="02040A04050005020304" pitchFamily="18" charset="0"/>
              </a:rPr>
              <a:t>שהם טובים לשימוש </a:t>
            </a:r>
            <a:r>
              <a:rPr lang="en-US" sz="1800" dirty="0">
                <a:latin typeface="Amasis MT Pro Black" panose="02040A04050005020304" pitchFamily="18" charset="0"/>
              </a:rPr>
              <a:t>spark</a:t>
            </a:r>
            <a:r>
              <a:rPr lang="he-IL" sz="1800" dirty="0">
                <a:latin typeface="Amasis MT Pro Black" panose="02040A04050005020304" pitchFamily="18" charset="0"/>
              </a:rPr>
              <a:t> בקריאה</a:t>
            </a:r>
            <a:r>
              <a:rPr lang="en-US" sz="1800" dirty="0">
                <a:latin typeface="Amasis MT Pro Black" panose="02040A04050005020304" pitchFamily="18" charset="0"/>
              </a:rPr>
              <a:t>/</a:t>
            </a:r>
            <a:r>
              <a:rPr lang="he-IL" sz="1800" dirty="0">
                <a:latin typeface="Amasis MT Pro Black" panose="02040A04050005020304" pitchFamily="18" charset="0"/>
              </a:rPr>
              <a:t>כתיבה ובאחזור מידע. גם כלי אחסון תחת קטגוריית </a:t>
            </a:r>
            <a:r>
              <a:rPr lang="en-US" sz="1800" dirty="0">
                <a:latin typeface="Amasis MT Pro Black" panose="02040A04050005020304" pitchFamily="18" charset="0"/>
              </a:rPr>
              <a:t>NoSqL</a:t>
            </a:r>
            <a:r>
              <a:rPr lang="he-IL" sz="1800" dirty="0">
                <a:latin typeface="Amasis MT Pro Black" panose="02040A04050005020304" pitchFamily="18" charset="0"/>
              </a:rPr>
              <a:t> כמו </a:t>
            </a:r>
            <a:r>
              <a:rPr lang="en-US" sz="1800" dirty="0">
                <a:solidFill>
                  <a:srgbClr val="FFFF00"/>
                </a:solidFill>
                <a:latin typeface="Amasis MT Pro Black" panose="02040A04050005020304" pitchFamily="18" charset="0"/>
              </a:rPr>
              <a:t>Hbase</a:t>
            </a:r>
            <a:r>
              <a:rPr lang="en-US" sz="1800" dirty="0">
                <a:latin typeface="Amasis MT Pro Black" panose="02040A04050005020304" pitchFamily="18" charset="0"/>
              </a:rPr>
              <a:t>. </a:t>
            </a:r>
            <a:r>
              <a:rPr lang="en-US" sz="1800" dirty="0">
                <a:solidFill>
                  <a:srgbClr val="FFFF00"/>
                </a:solidFill>
                <a:latin typeface="Amasis MT Pro Black" panose="02040A04050005020304" pitchFamily="18" charset="0"/>
              </a:rPr>
              <a:t>Cassandra</a:t>
            </a:r>
            <a:r>
              <a:rPr lang="en-US" sz="1800" dirty="0">
                <a:latin typeface="Amasis MT Pro Black" panose="02040A04050005020304" pitchFamily="18" charset="0"/>
              </a:rPr>
              <a:t>,</a:t>
            </a:r>
            <a:r>
              <a:rPr lang="en-US" sz="1800" dirty="0">
                <a:solidFill>
                  <a:srgbClr val="FFFF00"/>
                </a:solidFill>
                <a:latin typeface="Amasis MT Pro Black" panose="02040A04050005020304" pitchFamily="18" charset="0"/>
              </a:rPr>
              <a:t> mongoDB</a:t>
            </a:r>
            <a:r>
              <a:rPr lang="he-IL" sz="1800" dirty="0">
                <a:solidFill>
                  <a:srgbClr val="FFFF00"/>
                </a:solidFill>
                <a:latin typeface="Amasis MT Pro Black" panose="02040A04050005020304" pitchFamily="18" charset="0"/>
              </a:rPr>
              <a:t> </a:t>
            </a:r>
            <a:r>
              <a:rPr lang="he-IL" sz="1800" dirty="0">
                <a:latin typeface="Amasis MT Pro Black" panose="02040A04050005020304" pitchFamily="18" charset="0"/>
              </a:rPr>
              <a:t>מהווים מקור אחסון ל-</a:t>
            </a:r>
            <a:r>
              <a:rPr lang="en-US" sz="1800" dirty="0">
                <a:latin typeface="Amasis MT Pro Black" panose="02040A04050005020304" pitchFamily="18" charset="0"/>
              </a:rPr>
              <a:t>spark</a:t>
            </a:r>
            <a:r>
              <a:rPr lang="he-IL" sz="1800" dirty="0">
                <a:latin typeface="Amasis MT Pro Black" panose="02040A04050005020304" pitchFamily="18" charset="0"/>
              </a:rPr>
              <a:t>. גם כלי אחסון של מסדי נתונים רלציוניים כמו </a:t>
            </a:r>
            <a:r>
              <a:rPr lang="en-US" sz="1800" dirty="0">
                <a:solidFill>
                  <a:srgbClr val="FFC000"/>
                </a:solidFill>
                <a:latin typeface="Amasis MT Pro Black" panose="02040A04050005020304" pitchFamily="18" charset="0"/>
              </a:rPr>
              <a:t>MySQL</a:t>
            </a:r>
            <a:r>
              <a:rPr lang="he-IL" sz="1800" dirty="0">
                <a:latin typeface="Amasis MT Pro Black" panose="02040A04050005020304" pitchFamily="18" charset="0"/>
              </a:rPr>
              <a:t> , </a:t>
            </a:r>
            <a:r>
              <a:rPr lang="en-US" sz="1800" dirty="0">
                <a:solidFill>
                  <a:srgbClr val="FFC000"/>
                </a:solidFill>
                <a:latin typeface="Amasis MT Pro Black" panose="02040A04050005020304" pitchFamily="18" charset="0"/>
              </a:rPr>
              <a:t>PostgreSQL</a:t>
            </a:r>
            <a:r>
              <a:rPr lang="he-IL" sz="1800" dirty="0">
                <a:latin typeface="Amasis MT Pro Black" panose="02040A04050005020304" pitchFamily="18" charset="0"/>
              </a:rPr>
              <a:t> וכמובן שגם ניתן להשתמש בקבצי </a:t>
            </a:r>
            <a:r>
              <a:rPr lang="en-US" sz="1800" dirty="0">
                <a:solidFill>
                  <a:srgbClr val="FFC000"/>
                </a:solidFill>
                <a:latin typeface="Amasis MT Pro Black" panose="02040A04050005020304" pitchFamily="18" charset="0"/>
              </a:rPr>
              <a:t>csv</a:t>
            </a:r>
            <a:r>
              <a:rPr lang="he-IL" sz="1800" dirty="0">
                <a:latin typeface="Amasis MT Pro Black" panose="02040A04050005020304" pitchFamily="18" charset="0"/>
              </a:rPr>
              <a:t>, קבצי טקסט , קבצים בינאריים , </a:t>
            </a:r>
            <a:r>
              <a:rPr lang="en-US" sz="1800" dirty="0">
                <a:solidFill>
                  <a:srgbClr val="FFC000"/>
                </a:solidFill>
                <a:latin typeface="Amasis MT Pro Black" panose="02040A04050005020304" pitchFamily="18" charset="0"/>
              </a:rPr>
              <a:t>JSON</a:t>
            </a:r>
            <a:r>
              <a:rPr lang="he-IL" sz="1800" dirty="0">
                <a:latin typeface="Amasis MT Pro Black" panose="02040A04050005020304" pitchFamily="18" charset="0"/>
              </a:rPr>
              <a:t>, </a:t>
            </a:r>
            <a:r>
              <a:rPr lang="en-US" sz="1800" dirty="0">
                <a:solidFill>
                  <a:srgbClr val="FFC000"/>
                </a:solidFill>
                <a:latin typeface="Amasis MT Pro Black" panose="02040A04050005020304" pitchFamily="18" charset="0"/>
              </a:rPr>
              <a:t>XML</a:t>
            </a:r>
            <a:r>
              <a:rPr lang="he-IL" sz="1800" dirty="0">
                <a:latin typeface="Amasis MT Pro Black" panose="02040A04050005020304" pitchFamily="18" charset="0"/>
              </a:rPr>
              <a:t> , </a:t>
            </a:r>
            <a:r>
              <a:rPr lang="en-US" sz="1800" dirty="0">
                <a:solidFill>
                  <a:srgbClr val="FFC000"/>
                </a:solidFill>
                <a:latin typeface="Amasis MT Pro Black" panose="02040A04050005020304" pitchFamily="18" charset="0"/>
              </a:rPr>
              <a:t>Parquet</a:t>
            </a:r>
            <a:r>
              <a:rPr lang="he-IL" sz="1800" dirty="0">
                <a:latin typeface="Amasis MT Pro Black" panose="02040A04050005020304" pitchFamily="18" charset="0"/>
              </a:rPr>
              <a:t>, </a:t>
            </a:r>
            <a:r>
              <a:rPr lang="en-US" sz="1800" dirty="0">
                <a:latin typeface="Amasis MT Pro Black" panose="02040A04050005020304" pitchFamily="18" charset="0"/>
              </a:rPr>
              <a:t> </a:t>
            </a:r>
            <a:r>
              <a:rPr lang="en-US" sz="1800" dirty="0">
                <a:solidFill>
                  <a:srgbClr val="FFC000"/>
                </a:solidFill>
                <a:latin typeface="Amasis MT Pro Black" panose="02040A04050005020304" pitchFamily="18" charset="0"/>
              </a:rPr>
              <a:t>Avro</a:t>
            </a:r>
            <a:r>
              <a:rPr lang="he-IL" sz="1800" dirty="0">
                <a:latin typeface="Amasis MT Pro Black" panose="02040A04050005020304" pitchFamily="18" charset="0"/>
              </a:rPr>
              <a:t> לקריאת הקבצים וביצוע מניפולציות וניתוח עליהם. דבר זה מוכיח כמה </a:t>
            </a:r>
            <a:r>
              <a:rPr lang="en-US" sz="1800" dirty="0">
                <a:latin typeface="Amasis MT Pro Black" panose="02040A04050005020304" pitchFamily="18" charset="0"/>
              </a:rPr>
              <a:t>spark</a:t>
            </a:r>
            <a:r>
              <a:rPr lang="he-IL" sz="1800" dirty="0">
                <a:latin typeface="Amasis MT Pro Black" panose="02040A04050005020304" pitchFamily="18" charset="0"/>
              </a:rPr>
              <a:t> בנויה להתממשק עם כלי אחסון וניהול אשכולות בצורה מגוונת ורחבה. </a:t>
            </a:r>
          </a:p>
        </p:txBody>
      </p:sp>
    </p:spTree>
    <p:extLst>
      <p:ext uri="{BB962C8B-B14F-4D97-AF65-F5344CB8AC3E}">
        <p14:creationId xmlns:p14="http://schemas.microsoft.com/office/powerpoint/2010/main" val="1459995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5E3EB-EDA2-FE37-AFD4-9775839ED46F}"/>
              </a:ext>
            </a:extLst>
          </p:cNvPr>
          <p:cNvSpPr>
            <a:spLocks noGrp="1"/>
          </p:cNvSpPr>
          <p:nvPr>
            <p:ph type="title"/>
          </p:nvPr>
        </p:nvSpPr>
        <p:spPr>
          <a:xfrm>
            <a:off x="2575242" y="68405"/>
            <a:ext cx="9404723" cy="1400530"/>
          </a:xfrm>
        </p:spPr>
        <p:txBody>
          <a:bodyPr/>
          <a:lstStyle/>
          <a:p>
            <a:pPr algn="r"/>
            <a:r>
              <a:rPr lang="he-IL" b="1" dirty="0"/>
              <a:t>התממשקות למערכות חיצוניות מרובות</a:t>
            </a:r>
          </a:p>
        </p:txBody>
      </p:sp>
      <p:pic>
        <p:nvPicPr>
          <p:cNvPr id="7170" name="Picture 2" descr="largest open source apache spark image">
            <a:extLst>
              <a:ext uri="{FF2B5EF4-FFF2-40B4-BE49-F238E27FC236}">
                <a16:creationId xmlns:a16="http://schemas.microsoft.com/office/drawing/2014/main" id="{C5F5702F-5A82-531D-41A6-DE3BFB679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28" y="976752"/>
            <a:ext cx="10685737" cy="5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551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BFC277-5B9D-0D8A-12E3-5155BAF5897D}"/>
              </a:ext>
            </a:extLst>
          </p:cNvPr>
          <p:cNvSpPr>
            <a:spLocks noGrp="1"/>
          </p:cNvSpPr>
          <p:nvPr>
            <p:ph type="title"/>
          </p:nvPr>
        </p:nvSpPr>
        <p:spPr>
          <a:xfrm>
            <a:off x="2141167" y="505727"/>
            <a:ext cx="9404723" cy="1400530"/>
          </a:xfrm>
        </p:spPr>
        <p:txBody>
          <a:bodyPr/>
          <a:lstStyle/>
          <a:p>
            <a:pPr algn="r"/>
            <a:r>
              <a:rPr lang="he-IL" b="1" dirty="0"/>
              <a:t>האבסטרקציות ב-</a:t>
            </a:r>
            <a:r>
              <a:rPr lang="en-US" b="1" dirty="0"/>
              <a:t>Spark</a:t>
            </a:r>
            <a:r>
              <a:rPr lang="he-IL" b="1" dirty="0"/>
              <a:t> - </a:t>
            </a:r>
            <a:r>
              <a:rPr lang="en-US" b="1" dirty="0"/>
              <a:t>RDD</a:t>
            </a:r>
            <a:endParaRPr lang="he-IL" b="1" dirty="0"/>
          </a:p>
        </p:txBody>
      </p:sp>
      <p:sp>
        <p:nvSpPr>
          <p:cNvPr id="3" name="מציין מיקום תוכן 2">
            <a:extLst>
              <a:ext uri="{FF2B5EF4-FFF2-40B4-BE49-F238E27FC236}">
                <a16:creationId xmlns:a16="http://schemas.microsoft.com/office/drawing/2014/main" id="{35A9A7CD-A9B7-E525-8305-FA2948AE69B0}"/>
              </a:ext>
            </a:extLst>
          </p:cNvPr>
          <p:cNvSpPr>
            <a:spLocks noGrp="1"/>
          </p:cNvSpPr>
          <p:nvPr>
            <p:ph idx="1"/>
          </p:nvPr>
        </p:nvSpPr>
        <p:spPr>
          <a:xfrm>
            <a:off x="1371600" y="1331259"/>
            <a:ext cx="10174290" cy="4195481"/>
          </a:xfrm>
        </p:spPr>
        <p:txBody>
          <a:bodyPr>
            <a:normAutofit/>
          </a:bodyPr>
          <a:lstStyle/>
          <a:p>
            <a:pPr marL="0" indent="0">
              <a:buNone/>
            </a:pPr>
            <a:endParaRPr lang="en-US" dirty="0">
              <a:latin typeface="Amasis MT Pro Black" panose="02040A04050005020304" pitchFamily="18" charset="0"/>
            </a:endParaRPr>
          </a:p>
          <a:p>
            <a:pPr marL="0" indent="0">
              <a:buNone/>
            </a:pPr>
            <a:r>
              <a:rPr lang="en-US" b="1" u="sng" dirty="0">
                <a:solidFill>
                  <a:srgbClr val="FFFF00"/>
                </a:solidFill>
                <a:latin typeface="Amasis MT Pro Black" panose="02040A04050005020304" pitchFamily="18" charset="0"/>
              </a:rPr>
              <a:t> RDD</a:t>
            </a:r>
            <a:r>
              <a:rPr lang="he-IL" b="1" u="sng" dirty="0">
                <a:solidFill>
                  <a:srgbClr val="FFFF00"/>
                </a:solidFill>
                <a:latin typeface="Amasis MT Pro Black" panose="02040A04050005020304" pitchFamily="18" charset="0"/>
              </a:rPr>
              <a:t>- </a:t>
            </a:r>
            <a:r>
              <a:rPr lang="en-US" b="1" u="sng" dirty="0">
                <a:solidFill>
                  <a:srgbClr val="FFFF00"/>
                </a:solidFill>
                <a:latin typeface="Amasis MT Pro Black" panose="02040A04050005020304" pitchFamily="18" charset="0"/>
              </a:rPr>
              <a:t>Resilient Distributed Dataset</a:t>
            </a:r>
            <a:r>
              <a:rPr lang="he-IL" b="1" u="sng" dirty="0">
                <a:solidFill>
                  <a:srgbClr val="FFFF00"/>
                </a:solidFill>
                <a:latin typeface="Amasis MT Pro Black" panose="02040A04050005020304" pitchFamily="18" charset="0"/>
              </a:rPr>
              <a:t> </a:t>
            </a:r>
            <a:r>
              <a:rPr lang="he-IL" dirty="0">
                <a:solidFill>
                  <a:srgbClr val="FFFF00"/>
                </a:solidFill>
                <a:latin typeface="Amasis MT Pro Black" panose="02040A04050005020304" pitchFamily="18" charset="0"/>
              </a:rPr>
              <a:t>:</a:t>
            </a:r>
          </a:p>
          <a:p>
            <a:pPr marL="0" indent="0">
              <a:buNone/>
            </a:pPr>
            <a:r>
              <a:rPr lang="he-IL" sz="2000" dirty="0">
                <a:latin typeface="Amasis MT Pro Black" panose="02040A04050005020304" pitchFamily="18" charset="0"/>
              </a:rPr>
              <a:t>הוא ה-</a:t>
            </a:r>
            <a:r>
              <a:rPr lang="en-US" sz="2000" dirty="0">
                <a:latin typeface="Amasis MT Pro Black" panose="02040A04050005020304" pitchFamily="18" charset="0"/>
              </a:rPr>
              <a:t>API</a:t>
            </a:r>
            <a:r>
              <a:rPr lang="he-IL" sz="2000" dirty="0">
                <a:latin typeface="Amasis MT Pro Black" panose="02040A04050005020304" pitchFamily="18" charset="0"/>
              </a:rPr>
              <a:t> הראשי של ספארק מאז הקמתו. משמש כאבסטרקציה הראשית של </a:t>
            </a:r>
            <a:r>
              <a:rPr lang="en-US" sz="2000" dirty="0">
                <a:latin typeface="Amasis MT Pro Black" panose="02040A04050005020304" pitchFamily="18" charset="0"/>
              </a:rPr>
              <a:t>Spark</a:t>
            </a:r>
            <a:r>
              <a:rPr lang="he-IL" sz="2000" dirty="0">
                <a:latin typeface="Amasis MT Pro Black" panose="02040A04050005020304" pitchFamily="18" charset="0"/>
              </a:rPr>
              <a:t> .</a:t>
            </a:r>
          </a:p>
          <a:p>
            <a:pPr marL="0" indent="0">
              <a:buNone/>
            </a:pPr>
            <a:r>
              <a:rPr lang="en-US" sz="2000" dirty="0">
                <a:latin typeface="Amasis MT Pro Black" panose="02040A04050005020304" pitchFamily="18" charset="0"/>
              </a:rPr>
              <a:t>RDD</a:t>
            </a:r>
            <a:r>
              <a:rPr lang="he-IL" sz="2000" dirty="0">
                <a:latin typeface="Amasis MT Pro Black" panose="02040A04050005020304" pitchFamily="18" charset="0"/>
              </a:rPr>
              <a:t> הוא אוסף של נתונים מבוזרים, המחולקים על פני מחיצות </a:t>
            </a:r>
            <a:r>
              <a:rPr lang="en-US" sz="2000" dirty="0">
                <a:latin typeface="Amasis MT Pro Black" panose="02040A04050005020304" pitchFamily="18" charset="0"/>
              </a:rPr>
              <a:t>(partitions)</a:t>
            </a:r>
            <a:r>
              <a:rPr lang="he-IL" sz="2000" dirty="0">
                <a:latin typeface="Amasis MT Pro Black" panose="02040A04050005020304" pitchFamily="18" charset="0"/>
              </a:rPr>
              <a:t> במקביל.</a:t>
            </a:r>
          </a:p>
          <a:p>
            <a:pPr marL="0" indent="0">
              <a:buNone/>
            </a:pPr>
            <a:r>
              <a:rPr lang="en-US" sz="2000" dirty="0">
                <a:latin typeface="Amasis MT Pro Black" panose="02040A04050005020304" pitchFamily="18" charset="0"/>
              </a:rPr>
              <a:t>RDDs</a:t>
            </a:r>
            <a:r>
              <a:rPr lang="he-IL" sz="2000" dirty="0">
                <a:latin typeface="Amasis MT Pro Black" panose="02040A04050005020304" pitchFamily="18" charset="0"/>
              </a:rPr>
              <a:t> עמידים לתקלות </a:t>
            </a:r>
            <a:r>
              <a:rPr lang="en-US" sz="2000" dirty="0">
                <a:latin typeface="Amasis MT Pro Black" panose="02040A04050005020304" pitchFamily="18" charset="0"/>
              </a:rPr>
              <a:t>(fault-tolerant)</a:t>
            </a:r>
            <a:r>
              <a:rPr lang="he-IL" sz="2000" dirty="0">
                <a:latin typeface="Amasis MT Pro Black" panose="02040A04050005020304" pitchFamily="18" charset="0"/>
              </a:rPr>
              <a:t> במקרה שאחד מהצמתים כושל , הוא מסוגל לבצע את החישובים מחדש ללא קריסה כללית של המערכת. </a:t>
            </a:r>
            <a:r>
              <a:rPr lang="en-US" sz="2000" dirty="0">
                <a:latin typeface="Amasis MT Pro Black" panose="02040A04050005020304" pitchFamily="18" charset="0"/>
              </a:rPr>
              <a:t>RDDs</a:t>
            </a:r>
            <a:r>
              <a:rPr lang="he-IL" sz="2000" dirty="0">
                <a:latin typeface="Amasis MT Pro Black" panose="02040A04050005020304" pitchFamily="18" charset="0"/>
              </a:rPr>
              <a:t> מאופיינים בכך שהם בלתי ניתנים לשינוי </a:t>
            </a:r>
            <a:r>
              <a:rPr lang="en-US" sz="2000" dirty="0">
                <a:latin typeface="Amasis MT Pro Black" panose="02040A04050005020304" pitchFamily="18" charset="0"/>
              </a:rPr>
              <a:t>(Immutable)</a:t>
            </a:r>
            <a:r>
              <a:rPr lang="he-IL" sz="2000" dirty="0">
                <a:latin typeface="Amasis MT Pro Black" panose="02040A04050005020304" pitchFamily="18" charset="0"/>
              </a:rPr>
              <a:t>. </a:t>
            </a:r>
          </a:p>
          <a:p>
            <a:pPr marL="0" indent="0">
              <a:buNone/>
            </a:pPr>
            <a:r>
              <a:rPr lang="he-IL" sz="2000" dirty="0">
                <a:latin typeface="Amasis MT Pro Black" panose="02040A04050005020304" pitchFamily="18" charset="0"/>
              </a:rPr>
              <a:t>ברגע שמבצעים טרנספורמציה כמו </a:t>
            </a:r>
            <a:r>
              <a:rPr lang="en-US" sz="2000" dirty="0">
                <a:latin typeface="Amasis MT Pro Black" panose="02040A04050005020304" pitchFamily="18" charset="0"/>
              </a:rPr>
              <a:t>map, reduceByKey , union</a:t>
            </a:r>
            <a:r>
              <a:rPr lang="he-IL" sz="2000" dirty="0">
                <a:latin typeface="Amasis MT Pro Black" panose="02040A04050005020304" pitchFamily="18" charset="0"/>
              </a:rPr>
              <a:t> וכו' ...נוצר </a:t>
            </a:r>
            <a:r>
              <a:rPr lang="en-US" sz="2000" dirty="0">
                <a:latin typeface="Amasis MT Pro Black" panose="02040A04050005020304" pitchFamily="18" charset="0"/>
              </a:rPr>
              <a:t>RDD</a:t>
            </a:r>
            <a:r>
              <a:rPr lang="he-IL" sz="2000" dirty="0">
                <a:latin typeface="Amasis MT Pro Black" panose="02040A04050005020304" pitchFamily="18" charset="0"/>
              </a:rPr>
              <a:t> חדש כך שה-</a:t>
            </a:r>
            <a:r>
              <a:rPr lang="en-US" sz="2000" dirty="0">
                <a:latin typeface="Amasis MT Pro Black" panose="02040A04050005020304" pitchFamily="18" charset="0"/>
              </a:rPr>
              <a:t>RDD</a:t>
            </a:r>
            <a:r>
              <a:rPr lang="he-IL" sz="2000" dirty="0">
                <a:latin typeface="Amasis MT Pro Black" panose="02040A04050005020304" pitchFamily="18" charset="0"/>
              </a:rPr>
              <a:t> הקודם מצביע על ה-</a:t>
            </a:r>
            <a:r>
              <a:rPr lang="en-US" sz="2000" dirty="0">
                <a:latin typeface="Amasis MT Pro Black" panose="02040A04050005020304" pitchFamily="18" charset="0"/>
              </a:rPr>
              <a:t>RDD</a:t>
            </a:r>
            <a:r>
              <a:rPr lang="he-IL" sz="2000" dirty="0">
                <a:latin typeface="Amasis MT Pro Black" panose="02040A04050005020304" pitchFamily="18" charset="0"/>
              </a:rPr>
              <a:t> החדש. הפשטה כזאת נקראת </a:t>
            </a:r>
            <a:r>
              <a:rPr lang="en-US" sz="2000" dirty="0">
                <a:latin typeface="Amasis MT Pro Black" panose="02040A04050005020304" pitchFamily="18" charset="0"/>
              </a:rPr>
              <a:t>DAG</a:t>
            </a:r>
            <a:r>
              <a:rPr lang="he-IL" sz="2000" dirty="0">
                <a:latin typeface="Amasis MT Pro Black" panose="02040A04050005020304" pitchFamily="18" charset="0"/>
              </a:rPr>
              <a:t> – גרף מכוון ללא מעגלים. רק ברגע שיש פעולת </a:t>
            </a:r>
            <a:r>
              <a:rPr lang="en-US" sz="2000" dirty="0">
                <a:latin typeface="Amasis MT Pro Black" panose="02040A04050005020304" pitchFamily="18" charset="0"/>
              </a:rPr>
              <a:t>Action</a:t>
            </a:r>
            <a:r>
              <a:rPr lang="he-IL" sz="2000" dirty="0">
                <a:latin typeface="Amasis MT Pro Black" panose="02040A04050005020304" pitchFamily="18" charset="0"/>
              </a:rPr>
              <a:t> כמו </a:t>
            </a:r>
            <a:r>
              <a:rPr lang="en-US" sz="2000" dirty="0">
                <a:latin typeface="Amasis MT Pro Black" panose="02040A04050005020304" pitchFamily="18" charset="0"/>
              </a:rPr>
              <a:t>collect, saveAsTextFile</a:t>
            </a:r>
            <a:r>
              <a:rPr lang="he-IL" sz="2000" dirty="0">
                <a:latin typeface="Amasis MT Pro Black" panose="02040A04050005020304" pitchFamily="18" charset="0"/>
              </a:rPr>
              <a:t> וכו'...הוא מחפש במסלול ה-</a:t>
            </a:r>
            <a:r>
              <a:rPr lang="en-US" sz="2000" dirty="0">
                <a:latin typeface="Amasis MT Pro Black" panose="02040A04050005020304" pitchFamily="18" charset="0"/>
              </a:rPr>
              <a:t>DAG</a:t>
            </a:r>
            <a:r>
              <a:rPr lang="he-IL" sz="2000" dirty="0">
                <a:latin typeface="Amasis MT Pro Black" panose="02040A04050005020304" pitchFamily="18" charset="0"/>
              </a:rPr>
              <a:t> את ה-</a:t>
            </a:r>
            <a:r>
              <a:rPr lang="en-US" sz="2000" dirty="0">
                <a:latin typeface="Amasis MT Pro Black" panose="02040A04050005020304" pitchFamily="18" charset="0"/>
              </a:rPr>
              <a:t>RDDs</a:t>
            </a:r>
            <a:r>
              <a:rPr lang="he-IL" sz="2000" dirty="0">
                <a:latin typeface="Amasis MT Pro Black" panose="02040A04050005020304" pitchFamily="18" charset="0"/>
              </a:rPr>
              <a:t> הרלוונטיים בהתאם לפעולה , מבצע את המשימות הדרושות במקביל ומחזיר ערך ל-</a:t>
            </a:r>
            <a:r>
              <a:rPr lang="en-US" sz="2000" dirty="0">
                <a:latin typeface="Amasis MT Pro Black" panose="02040A04050005020304" pitchFamily="18" charset="0"/>
              </a:rPr>
              <a:t>driver program</a:t>
            </a:r>
            <a:r>
              <a:rPr lang="he-IL" sz="2000" dirty="0">
                <a:latin typeface="Amasis MT Pro Black" panose="02040A04050005020304" pitchFamily="18" charset="0"/>
              </a:rPr>
              <a:t> או כותב מידע למערכת אחסון חיצונית כלשהי.</a:t>
            </a:r>
          </a:p>
          <a:p>
            <a:pPr marL="0" indent="0">
              <a:buNone/>
            </a:pPr>
            <a:endParaRPr lang="he-IL" dirty="0"/>
          </a:p>
        </p:txBody>
      </p:sp>
    </p:spTree>
    <p:extLst>
      <p:ext uri="{BB962C8B-B14F-4D97-AF65-F5344CB8AC3E}">
        <p14:creationId xmlns:p14="http://schemas.microsoft.com/office/powerpoint/2010/main" val="3845283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BFC277-5B9D-0D8A-12E3-5155BAF5897D}"/>
              </a:ext>
            </a:extLst>
          </p:cNvPr>
          <p:cNvSpPr>
            <a:spLocks noGrp="1"/>
          </p:cNvSpPr>
          <p:nvPr>
            <p:ph type="title"/>
          </p:nvPr>
        </p:nvSpPr>
        <p:spPr>
          <a:xfrm>
            <a:off x="2239641" y="308779"/>
            <a:ext cx="9404723" cy="1400530"/>
          </a:xfrm>
        </p:spPr>
        <p:txBody>
          <a:bodyPr/>
          <a:lstStyle/>
          <a:p>
            <a:pPr algn="r"/>
            <a:r>
              <a:rPr lang="he-IL" b="1" dirty="0"/>
              <a:t>תרשים ה-</a:t>
            </a:r>
            <a:r>
              <a:rPr lang="en-US" b="1" dirty="0"/>
              <a:t>RDD</a:t>
            </a:r>
            <a:r>
              <a:rPr lang="he-IL" b="1" dirty="0"/>
              <a:t> </a:t>
            </a:r>
          </a:p>
        </p:txBody>
      </p:sp>
      <p:pic>
        <p:nvPicPr>
          <p:cNvPr id="7" name="Picture 2">
            <a:extLst>
              <a:ext uri="{FF2B5EF4-FFF2-40B4-BE49-F238E27FC236}">
                <a16:creationId xmlns:a16="http://schemas.microsoft.com/office/drawing/2014/main" id="{BD9DA22C-F68A-D2E4-3C2D-D69A51A82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853" y="1519312"/>
            <a:ext cx="10257184" cy="4557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74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2B3051-B87A-814C-48BA-830E7F7A7B41}"/>
              </a:ext>
            </a:extLst>
          </p:cNvPr>
          <p:cNvSpPr>
            <a:spLocks noGrp="1"/>
          </p:cNvSpPr>
          <p:nvPr>
            <p:ph type="title"/>
          </p:nvPr>
        </p:nvSpPr>
        <p:spPr>
          <a:xfrm>
            <a:off x="2508591" y="165652"/>
            <a:ext cx="9404723" cy="1400530"/>
          </a:xfrm>
        </p:spPr>
        <p:txBody>
          <a:bodyPr/>
          <a:lstStyle/>
          <a:p>
            <a:pPr algn="r"/>
            <a:r>
              <a:rPr lang="he-IL" b="1" dirty="0"/>
              <a:t>מאפייני ה-</a:t>
            </a:r>
            <a:r>
              <a:rPr lang="en-US" b="1" dirty="0"/>
              <a:t>RDDs</a:t>
            </a:r>
            <a:endParaRPr lang="he-IL" b="1" dirty="0"/>
          </a:p>
        </p:txBody>
      </p:sp>
      <p:sp>
        <p:nvSpPr>
          <p:cNvPr id="3" name="מציין מיקום תוכן 2">
            <a:extLst>
              <a:ext uri="{FF2B5EF4-FFF2-40B4-BE49-F238E27FC236}">
                <a16:creationId xmlns:a16="http://schemas.microsoft.com/office/drawing/2014/main" id="{465AE5E3-B730-21F1-F49C-AC7CDE81DCA7}"/>
              </a:ext>
            </a:extLst>
          </p:cNvPr>
          <p:cNvSpPr>
            <a:spLocks noGrp="1"/>
          </p:cNvSpPr>
          <p:nvPr>
            <p:ph idx="1"/>
          </p:nvPr>
        </p:nvSpPr>
        <p:spPr>
          <a:xfrm>
            <a:off x="1227356" y="1197571"/>
            <a:ext cx="10685958" cy="5157152"/>
          </a:xfrm>
        </p:spPr>
        <p:txBody>
          <a:bodyPr>
            <a:normAutofit/>
          </a:bodyPr>
          <a:lstStyle/>
          <a:p>
            <a:pPr marL="0" indent="0">
              <a:buNone/>
            </a:pPr>
            <a:endParaRPr lang="he-IL" dirty="0">
              <a:latin typeface="Amasis MT Pro Black" panose="02040A04050005020304" pitchFamily="18" charset="0"/>
            </a:endParaRPr>
          </a:p>
          <a:p>
            <a:pPr marL="457200" indent="-457200">
              <a:buFont typeface="+mj-lt"/>
              <a:buAutoNum type="arabicPeriod"/>
            </a:pPr>
            <a:r>
              <a:rPr lang="en-US" dirty="0">
                <a:solidFill>
                  <a:srgbClr val="FFFF00"/>
                </a:solidFill>
                <a:latin typeface="Amasis MT Pro Black" panose="02040A04050005020304" pitchFamily="18" charset="0"/>
              </a:rPr>
              <a:t>Distributed</a:t>
            </a:r>
            <a:r>
              <a:rPr lang="he-IL" dirty="0">
                <a:latin typeface="Amasis MT Pro Black" panose="02040A04050005020304" pitchFamily="18" charset="0"/>
              </a:rPr>
              <a:t> – </a:t>
            </a:r>
            <a:r>
              <a:rPr lang="en-US" dirty="0">
                <a:latin typeface="Amasis MT Pro Black" panose="02040A04050005020304" pitchFamily="18" charset="0"/>
              </a:rPr>
              <a:t>RDDs</a:t>
            </a:r>
            <a:r>
              <a:rPr lang="he-IL" dirty="0">
                <a:latin typeface="Amasis MT Pro Black" panose="02040A04050005020304" pitchFamily="18" charset="0"/>
              </a:rPr>
              <a:t> מבוזרים על פני מספר מחיצות באשכול ומאפשרים עיבוד של נתונים במקביל . כל מחיצה של </a:t>
            </a:r>
            <a:r>
              <a:rPr lang="en-US" dirty="0">
                <a:latin typeface="Amasis MT Pro Black" panose="02040A04050005020304" pitchFamily="18" charset="0"/>
              </a:rPr>
              <a:t>RDD</a:t>
            </a:r>
            <a:r>
              <a:rPr lang="he-IL" dirty="0">
                <a:latin typeface="Amasis MT Pro Black" panose="02040A04050005020304" pitchFamily="18" charset="0"/>
              </a:rPr>
              <a:t> מעובדת באופן עצמאי בצמתים שונים.</a:t>
            </a:r>
          </a:p>
          <a:p>
            <a:pPr marL="457200" indent="-457200">
              <a:buFont typeface="+mj-lt"/>
              <a:buAutoNum type="arabicPeriod"/>
            </a:pPr>
            <a:r>
              <a:rPr lang="en-US" dirty="0">
                <a:solidFill>
                  <a:srgbClr val="FFFF00"/>
                </a:solidFill>
                <a:latin typeface="Amasis MT Pro Black" panose="02040A04050005020304" pitchFamily="18" charset="0"/>
              </a:rPr>
              <a:t>Resilient</a:t>
            </a:r>
            <a:r>
              <a:rPr lang="he-IL" dirty="0">
                <a:latin typeface="Amasis MT Pro Black" panose="02040A04050005020304" pitchFamily="18" charset="0"/>
              </a:rPr>
              <a:t> – </a:t>
            </a:r>
            <a:r>
              <a:rPr lang="en-US" dirty="0">
                <a:latin typeface="Amasis MT Pro Black" panose="02040A04050005020304" pitchFamily="18" charset="0"/>
              </a:rPr>
              <a:t>RDDs</a:t>
            </a:r>
            <a:r>
              <a:rPr lang="he-IL" dirty="0">
                <a:latin typeface="Amasis MT Pro Black" panose="02040A04050005020304" pitchFamily="18" charset="0"/>
              </a:rPr>
              <a:t> הם </a:t>
            </a:r>
            <a:r>
              <a:rPr lang="en-US" dirty="0">
                <a:latin typeface="Amasis MT Pro Black" panose="02040A04050005020304" pitchFamily="18" charset="0"/>
              </a:rPr>
              <a:t>fault-tolerant</a:t>
            </a:r>
            <a:r>
              <a:rPr lang="he-IL" dirty="0">
                <a:latin typeface="Amasis MT Pro Black" panose="02040A04050005020304" pitchFamily="18" charset="0"/>
              </a:rPr>
              <a:t> , כלומר עמידים לכישלון . כאשר אחד הצמתים כושל יש לו יכולת התאוששות . יכולת ההתאוששות הזאת מתבטאת בכך שהוא מארגן לעצמו רצף של טרנספורמציות במסלול ה-</a:t>
            </a:r>
            <a:r>
              <a:rPr lang="en-US" dirty="0">
                <a:latin typeface="Amasis MT Pro Black" panose="02040A04050005020304" pitchFamily="18" charset="0"/>
              </a:rPr>
              <a:t>DAG</a:t>
            </a:r>
            <a:r>
              <a:rPr lang="he-IL" dirty="0">
                <a:latin typeface="Amasis MT Pro Black" panose="02040A04050005020304" pitchFamily="18" charset="0"/>
              </a:rPr>
              <a:t> ובכך יודע לגשת אליהם במסלול ולבצע חישובים מחדש.</a:t>
            </a:r>
          </a:p>
          <a:p>
            <a:pPr marL="457200" indent="-457200">
              <a:buFont typeface="+mj-lt"/>
              <a:buAutoNum type="arabicPeriod"/>
            </a:pPr>
            <a:r>
              <a:rPr lang="en-US" dirty="0">
                <a:solidFill>
                  <a:srgbClr val="FFFF00"/>
                </a:solidFill>
                <a:latin typeface="Amasis MT Pro Black" panose="02040A04050005020304" pitchFamily="18" charset="0"/>
              </a:rPr>
              <a:t>Immutable</a:t>
            </a:r>
            <a:r>
              <a:rPr lang="he-IL" dirty="0">
                <a:latin typeface="Amasis MT Pro Black" panose="02040A04050005020304" pitchFamily="18" charset="0"/>
              </a:rPr>
              <a:t> – ברגע שיצרת </a:t>
            </a:r>
            <a:r>
              <a:rPr lang="en-US" dirty="0">
                <a:latin typeface="Amasis MT Pro Black" panose="02040A04050005020304" pitchFamily="18" charset="0"/>
              </a:rPr>
              <a:t>RDD</a:t>
            </a:r>
            <a:r>
              <a:rPr lang="he-IL" dirty="0">
                <a:latin typeface="Amasis MT Pro Black" panose="02040A04050005020304" pitchFamily="18" charset="0"/>
              </a:rPr>
              <a:t> לא תוכל לשנות אותו . תוכל לבצע עליו טרנספורמציות אך ה-</a:t>
            </a:r>
            <a:r>
              <a:rPr lang="en-US" dirty="0">
                <a:latin typeface="Amasis MT Pro Black" panose="02040A04050005020304" pitchFamily="18" charset="0"/>
              </a:rPr>
              <a:t>RDD</a:t>
            </a:r>
            <a:r>
              <a:rPr lang="he-IL" dirty="0">
                <a:latin typeface="Amasis MT Pro Black" panose="02040A04050005020304" pitchFamily="18" charset="0"/>
              </a:rPr>
              <a:t> המקורי שיצרת לעולם לא ישתנה. בכל טרנספורמציה שתבצע ייוצר </a:t>
            </a:r>
            <a:r>
              <a:rPr lang="en-US" dirty="0">
                <a:latin typeface="Amasis MT Pro Black" panose="02040A04050005020304" pitchFamily="18" charset="0"/>
              </a:rPr>
              <a:t>RDD</a:t>
            </a:r>
            <a:r>
              <a:rPr lang="he-IL" dirty="0">
                <a:latin typeface="Amasis MT Pro Black" panose="02040A04050005020304" pitchFamily="18" charset="0"/>
              </a:rPr>
              <a:t> חדש שיתווסף למסלול ה-</a:t>
            </a:r>
            <a:r>
              <a:rPr lang="en-US" dirty="0">
                <a:latin typeface="Amasis MT Pro Black" panose="02040A04050005020304" pitchFamily="18" charset="0"/>
              </a:rPr>
              <a:t>DAG</a:t>
            </a:r>
            <a:r>
              <a:rPr lang="he-IL" dirty="0">
                <a:latin typeface="Amasis MT Pro Black" panose="02040A04050005020304" pitchFamily="18" charset="0"/>
              </a:rPr>
              <a:t>.</a:t>
            </a:r>
          </a:p>
          <a:p>
            <a:pPr marL="457200" indent="-457200">
              <a:buFont typeface="+mj-lt"/>
              <a:buAutoNum type="arabicPeriod"/>
            </a:pPr>
            <a:r>
              <a:rPr lang="en-US" dirty="0">
                <a:solidFill>
                  <a:srgbClr val="FFFF00"/>
                </a:solidFill>
                <a:latin typeface="Amasis MT Pro Black" panose="02040A04050005020304" pitchFamily="18" charset="0"/>
              </a:rPr>
              <a:t>Lazy Evaluation</a:t>
            </a:r>
            <a:r>
              <a:rPr lang="he-IL" dirty="0">
                <a:solidFill>
                  <a:srgbClr val="00B0F0"/>
                </a:solidFill>
                <a:latin typeface="Amasis MT Pro Black" panose="02040A04050005020304" pitchFamily="18" charset="0"/>
              </a:rPr>
              <a:t> </a:t>
            </a:r>
            <a:r>
              <a:rPr lang="he-IL" dirty="0">
                <a:latin typeface="Amasis MT Pro Black" panose="02040A04050005020304" pitchFamily="18" charset="0"/>
              </a:rPr>
              <a:t>– טרנספורמציות על </a:t>
            </a:r>
            <a:r>
              <a:rPr lang="en-US" dirty="0">
                <a:latin typeface="Amasis MT Pro Black" panose="02040A04050005020304" pitchFamily="18" charset="0"/>
              </a:rPr>
              <a:t>RDD</a:t>
            </a:r>
            <a:r>
              <a:rPr lang="he-IL" dirty="0">
                <a:latin typeface="Amasis MT Pro Black" panose="02040A04050005020304" pitchFamily="18" charset="0"/>
              </a:rPr>
              <a:t> מבצעים הערכה עצלה. העיבוד יתבצע רק ברגע שיבוצע </a:t>
            </a:r>
            <a:r>
              <a:rPr lang="en-US" dirty="0">
                <a:latin typeface="Amasis MT Pro Black" panose="02040A04050005020304" pitchFamily="18" charset="0"/>
              </a:rPr>
              <a:t> </a:t>
            </a:r>
            <a:r>
              <a:rPr lang="he-IL" dirty="0">
                <a:latin typeface="Amasis MT Pro Black" panose="02040A04050005020304" pitchFamily="18" charset="0"/>
              </a:rPr>
              <a:t>  </a:t>
            </a:r>
            <a:r>
              <a:rPr lang="en-US" dirty="0">
                <a:latin typeface="Amasis MT Pro Black" panose="02040A04050005020304" pitchFamily="18" charset="0"/>
              </a:rPr>
              <a:t>  Action</a:t>
            </a:r>
            <a:r>
              <a:rPr lang="he-IL" dirty="0">
                <a:latin typeface="Amasis MT Pro Black" panose="02040A04050005020304" pitchFamily="18" charset="0"/>
              </a:rPr>
              <a:t> . ה-</a:t>
            </a:r>
            <a:r>
              <a:rPr lang="en-US" dirty="0">
                <a:latin typeface="Amasis MT Pro Black" panose="02040A04050005020304" pitchFamily="18" charset="0"/>
              </a:rPr>
              <a:t>Action</a:t>
            </a:r>
            <a:r>
              <a:rPr lang="he-IL" dirty="0">
                <a:latin typeface="Amasis MT Pro Black" panose="02040A04050005020304" pitchFamily="18" charset="0"/>
              </a:rPr>
              <a:t> הוא הטריגר שמפעיל את ה-</a:t>
            </a:r>
            <a:r>
              <a:rPr lang="en-US" dirty="0">
                <a:latin typeface="Amasis MT Pro Black" panose="02040A04050005020304" pitchFamily="18" charset="0"/>
              </a:rPr>
              <a:t>RDD</a:t>
            </a:r>
            <a:r>
              <a:rPr lang="he-IL" dirty="0">
                <a:latin typeface="Amasis MT Pro Black" panose="02040A04050005020304" pitchFamily="18" charset="0"/>
              </a:rPr>
              <a:t> כדי לבצע משימות ולהוציא אותם לפועל.</a:t>
            </a:r>
          </a:p>
          <a:p>
            <a:pPr marL="457200" indent="-457200">
              <a:buFont typeface="+mj-lt"/>
              <a:buAutoNum type="arabicPeriod"/>
            </a:pPr>
            <a:r>
              <a:rPr lang="en-US" dirty="0">
                <a:solidFill>
                  <a:srgbClr val="FFFF00"/>
                </a:solidFill>
                <a:latin typeface="Amasis MT Pro Black" panose="02040A04050005020304" pitchFamily="18" charset="0"/>
              </a:rPr>
              <a:t>In memory</a:t>
            </a:r>
            <a:r>
              <a:rPr lang="he-IL" dirty="0">
                <a:solidFill>
                  <a:srgbClr val="00B0F0"/>
                </a:solidFill>
                <a:latin typeface="Amasis MT Pro Black" panose="02040A04050005020304" pitchFamily="18" charset="0"/>
              </a:rPr>
              <a:t> </a:t>
            </a:r>
            <a:r>
              <a:rPr lang="he-IL" dirty="0">
                <a:latin typeface="Amasis MT Pro Black" panose="02040A04050005020304" pitchFamily="18" charset="0"/>
              </a:rPr>
              <a:t>– אחד היתרונות העצומים של </a:t>
            </a:r>
            <a:r>
              <a:rPr lang="en-US" dirty="0">
                <a:latin typeface="Amasis MT Pro Black" panose="02040A04050005020304" pitchFamily="18" charset="0"/>
              </a:rPr>
              <a:t>Spark</a:t>
            </a:r>
            <a:r>
              <a:rPr lang="he-IL" dirty="0">
                <a:latin typeface="Amasis MT Pro Black" panose="02040A04050005020304" pitchFamily="18" charset="0"/>
              </a:rPr>
              <a:t> הוא העובדה שיש לו היכולת לבצע עיבוד בזיכרון על ידי כך שהוא שומר ערכי ביניים בזיכרון וחוסך את הצורך בקריאה וכתיבה מהדיסק.</a:t>
            </a:r>
          </a:p>
        </p:txBody>
      </p:sp>
    </p:spTree>
    <p:extLst>
      <p:ext uri="{BB962C8B-B14F-4D97-AF65-F5344CB8AC3E}">
        <p14:creationId xmlns:p14="http://schemas.microsoft.com/office/powerpoint/2010/main" val="346377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4" descr="ערימת מגזינים על שולחן">
            <a:extLst>
              <a:ext uri="{FF2B5EF4-FFF2-40B4-BE49-F238E27FC236}">
                <a16:creationId xmlns:a16="http://schemas.microsoft.com/office/drawing/2014/main" id="{51F89769-9080-F195-3CE5-07D73E63C3B2}"/>
              </a:ext>
            </a:extLst>
          </p:cNvPr>
          <p:cNvPicPr>
            <a:picLocks noChangeAspect="1"/>
          </p:cNvPicPr>
          <p:nvPr/>
        </p:nvPicPr>
        <p:blipFill rotWithShape="1">
          <a:blip r:embed="rId2">
            <a:duotone>
              <a:prstClr val="black"/>
              <a:schemeClr val="accent3">
                <a:tint val="45000"/>
                <a:satMod val="400000"/>
              </a:schemeClr>
            </a:duotone>
            <a:alphaModFix amt="26000"/>
          </a:blip>
          <a:srcRect l="9091" t="23391"/>
          <a:stretch/>
        </p:blipFill>
        <p:spPr>
          <a:xfrm>
            <a:off x="20" y="49140"/>
            <a:ext cx="12191980" cy="6857990"/>
          </a:xfrm>
          <a:prstGeom prst="rect">
            <a:avLst/>
          </a:prstGeom>
          <a:solidFill>
            <a:schemeClr val="bg2">
              <a:lumMod val="75000"/>
            </a:schemeClr>
          </a:solidFill>
          <a:ln>
            <a:noFill/>
          </a:ln>
        </p:spPr>
      </p:pic>
      <p:sp>
        <p:nvSpPr>
          <p:cNvPr id="4" name="תיבת טקסט 3">
            <a:extLst>
              <a:ext uri="{FF2B5EF4-FFF2-40B4-BE49-F238E27FC236}">
                <a16:creationId xmlns:a16="http://schemas.microsoft.com/office/drawing/2014/main" id="{6ADBF1A1-A8BD-E7EE-3D7E-4E3A9FE2AD7A}"/>
              </a:ext>
            </a:extLst>
          </p:cNvPr>
          <p:cNvSpPr txBox="1"/>
          <p:nvPr/>
        </p:nvSpPr>
        <p:spPr>
          <a:xfrm>
            <a:off x="7119981" y="-151942"/>
            <a:ext cx="4959477" cy="7017306"/>
          </a:xfrm>
          <a:prstGeom prst="rect">
            <a:avLst/>
          </a:prstGeom>
          <a:noFill/>
        </p:spPr>
        <p:txBody>
          <a:bodyPr wrap="square" rtlCol="1">
            <a:spAutoFit/>
          </a:bodyPr>
          <a:lstStyle/>
          <a:p>
            <a:r>
              <a:rPr lang="he-IL" sz="1500" b="1" dirty="0">
                <a:latin typeface="Aptos ExtraBold" panose="020B0004020202020204" pitchFamily="34" charset="0"/>
              </a:rPr>
              <a:t>          </a:t>
            </a:r>
          </a:p>
          <a:p>
            <a:pPr marL="285750" indent="-285750">
              <a:buFont typeface="Wingdings" panose="05000000000000000000" pitchFamily="2" charset="2"/>
              <a:buChar char="q"/>
            </a:pPr>
            <a:r>
              <a:rPr lang="he-IL" sz="1500" b="1" dirty="0">
                <a:solidFill>
                  <a:schemeClr val="bg1"/>
                </a:solidFill>
                <a:latin typeface="Aptos ExtraBold" panose="020B0004020202020204" pitchFamily="34" charset="0"/>
              </a:rPr>
              <a:t> </a:t>
            </a:r>
            <a:r>
              <a:rPr lang="en-US" b="1" dirty="0">
                <a:solidFill>
                  <a:schemeClr val="bg1"/>
                </a:solidFill>
                <a:latin typeface="Amasis MT Pro Black" panose="02040A04050005020304" pitchFamily="18" charset="0"/>
                <a:hlinkClick r:id="rId3" action="ppaction://hlinksldjump">
                  <a:extLst>
                    <a:ext uri="{A12FA001-AC4F-418D-AE19-62706E023703}">
                      <ahyp:hlinkClr xmlns:ahyp="http://schemas.microsoft.com/office/drawing/2018/hyperlinkcolor" val="tx"/>
                    </a:ext>
                  </a:extLst>
                </a:hlinkClick>
              </a:rPr>
              <a:t>DataFrame</a:t>
            </a:r>
            <a:r>
              <a:rPr lang="he-IL" sz="1500" b="1" dirty="0">
                <a:latin typeface="Aptos ExtraBold" panose="020B0004020202020204" pitchFamily="34" charset="0"/>
              </a:rPr>
              <a:t>-------------------------------------74</a:t>
            </a:r>
          </a:p>
          <a:p>
            <a:r>
              <a:rPr lang="he-IL" sz="1500" b="1" dirty="0">
                <a:latin typeface="Aptos ExtraBold" panose="020B0004020202020204" pitchFamily="34" charset="0"/>
              </a:rPr>
              <a:t>           </a:t>
            </a:r>
            <a:r>
              <a:rPr lang="he-IL" sz="1500" b="1" dirty="0">
                <a:latin typeface="Aptos ExtraBold" panose="020B0004020202020204" pitchFamily="34" charset="0"/>
                <a:hlinkClick r:id="rId4" action="ppaction://hlinksldjump">
                  <a:extLst>
                    <a:ext uri="{A12FA001-AC4F-418D-AE19-62706E023703}">
                      <ahyp:hlinkClr xmlns:ahyp="http://schemas.microsoft.com/office/drawing/2018/hyperlinkcolor" val="tx"/>
                    </a:ext>
                  </a:extLst>
                </a:hlinkClick>
              </a:rPr>
              <a:t>הגדרה ויתרונות</a:t>
            </a:r>
            <a:r>
              <a:rPr lang="he-IL" sz="1500" b="1" dirty="0">
                <a:latin typeface="Aptos ExtraBold" panose="020B0004020202020204" pitchFamily="34" charset="0"/>
              </a:rPr>
              <a:t>----------------------------------75</a:t>
            </a:r>
          </a:p>
          <a:p>
            <a:r>
              <a:rPr lang="he-IL" sz="1500" b="1" dirty="0">
                <a:latin typeface="Aptos ExtraBold" panose="020B0004020202020204" pitchFamily="34" charset="0"/>
              </a:rPr>
              <a:t>           </a:t>
            </a:r>
            <a:r>
              <a:rPr lang="he-IL" sz="1500" b="1" dirty="0">
                <a:latin typeface="Aptos ExtraBold" panose="020B0004020202020204" pitchFamily="34" charset="0"/>
                <a:hlinkClick r:id="rId5" action="ppaction://hlinksldjump">
                  <a:extLst>
                    <a:ext uri="{A12FA001-AC4F-418D-AE19-62706E023703}">
                      <ahyp:hlinkClr xmlns:ahyp="http://schemas.microsoft.com/office/drawing/2018/hyperlinkcolor" val="tx"/>
                    </a:ext>
                  </a:extLst>
                </a:hlinkClick>
              </a:rPr>
              <a:t>מקורות נתונים ליצירת </a:t>
            </a:r>
            <a:r>
              <a:rPr lang="en-US" sz="1500" b="1" dirty="0">
                <a:latin typeface="Aptos ExtraBold" panose="020B0004020202020204" pitchFamily="34" charset="0"/>
                <a:hlinkClick r:id="rId5" action="ppaction://hlinksldjump">
                  <a:extLst>
                    <a:ext uri="{A12FA001-AC4F-418D-AE19-62706E023703}">
                      <ahyp:hlinkClr xmlns:ahyp="http://schemas.microsoft.com/office/drawing/2018/hyperlinkcolor" val="tx"/>
                    </a:ext>
                  </a:extLst>
                </a:hlinkClick>
              </a:rPr>
              <a:t>DF</a:t>
            </a:r>
            <a:r>
              <a:rPr lang="he-IL" sz="1500" b="1" dirty="0">
                <a:latin typeface="Aptos ExtraBold" panose="020B0004020202020204" pitchFamily="34" charset="0"/>
              </a:rPr>
              <a:t>----------------------76</a:t>
            </a:r>
          </a:p>
          <a:p>
            <a:r>
              <a:rPr lang="he-IL" sz="1500" b="1" dirty="0">
                <a:latin typeface="Aptos ExtraBold" panose="020B0004020202020204" pitchFamily="34" charset="0"/>
              </a:rPr>
              <a:t>           </a:t>
            </a:r>
            <a:r>
              <a:rPr lang="he-IL" sz="1500" b="1" dirty="0">
                <a:latin typeface="Aptos ExtraBold" panose="020B0004020202020204" pitchFamily="34" charset="0"/>
                <a:hlinkClick r:id="rId6" action="ppaction://hlinksldjump">
                  <a:extLst>
                    <a:ext uri="{A12FA001-AC4F-418D-AE19-62706E023703}">
                      <ahyp:hlinkClr xmlns:ahyp="http://schemas.microsoft.com/office/drawing/2018/hyperlinkcolor" val="tx"/>
                    </a:ext>
                  </a:extLst>
                </a:hlinkClick>
              </a:rPr>
              <a:t>ביצועי </a:t>
            </a:r>
            <a:r>
              <a:rPr lang="en-US" sz="1500" b="1" dirty="0">
                <a:latin typeface="Aptos ExtraBold" panose="020B0004020202020204" pitchFamily="34" charset="0"/>
                <a:hlinkClick r:id="rId6" action="ppaction://hlinksldjump">
                  <a:extLst>
                    <a:ext uri="{A12FA001-AC4F-418D-AE19-62706E023703}">
                      <ahyp:hlinkClr xmlns:ahyp="http://schemas.microsoft.com/office/drawing/2018/hyperlinkcolor" val="tx"/>
                    </a:ext>
                  </a:extLst>
                </a:hlinkClick>
              </a:rPr>
              <a:t>DF</a:t>
            </a:r>
            <a:r>
              <a:rPr lang="he-IL" sz="1500" b="1" dirty="0">
                <a:latin typeface="Aptos ExtraBold" panose="020B0004020202020204" pitchFamily="34" charset="0"/>
                <a:hlinkClick r:id="rId6" action="ppaction://hlinksldjump">
                  <a:extLst>
                    <a:ext uri="{A12FA001-AC4F-418D-AE19-62706E023703}">
                      <ahyp:hlinkClr xmlns:ahyp="http://schemas.microsoft.com/office/drawing/2018/hyperlinkcolor" val="tx"/>
                    </a:ext>
                  </a:extLst>
                </a:hlinkClick>
              </a:rPr>
              <a:t> לעומת </a:t>
            </a:r>
            <a:r>
              <a:rPr lang="en-US" sz="1500" b="1" dirty="0">
                <a:latin typeface="Aptos ExtraBold" panose="020B0004020202020204" pitchFamily="34" charset="0"/>
                <a:hlinkClick r:id="rId6" action="ppaction://hlinksldjump">
                  <a:extLst>
                    <a:ext uri="{A12FA001-AC4F-418D-AE19-62706E023703}">
                      <ahyp:hlinkClr xmlns:ahyp="http://schemas.microsoft.com/office/drawing/2018/hyperlinkcolor" val="tx"/>
                    </a:ext>
                  </a:extLst>
                </a:hlinkClick>
              </a:rPr>
              <a:t>RDDs</a:t>
            </a:r>
            <a:r>
              <a:rPr lang="he-IL" sz="1500" b="1" dirty="0">
                <a:latin typeface="Aptos ExtraBold" panose="020B0004020202020204" pitchFamily="34" charset="0"/>
              </a:rPr>
              <a:t> -----------------------77</a:t>
            </a:r>
          </a:p>
          <a:p>
            <a:r>
              <a:rPr lang="he-IL" sz="1500" b="1" dirty="0">
                <a:latin typeface="Aptos ExtraBold" panose="020B0004020202020204" pitchFamily="34" charset="0"/>
              </a:rPr>
              <a:t>           </a:t>
            </a:r>
            <a:r>
              <a:rPr lang="he-IL" sz="1500" b="1" dirty="0">
                <a:latin typeface="Aptos ExtraBold" panose="020B0004020202020204" pitchFamily="34" charset="0"/>
                <a:hlinkClick r:id="rId7" action="ppaction://hlinksldjump">
                  <a:extLst>
                    <a:ext uri="{A12FA001-AC4F-418D-AE19-62706E023703}">
                      <ahyp:hlinkClr xmlns:ahyp="http://schemas.microsoft.com/office/drawing/2018/hyperlinkcolor" val="tx"/>
                    </a:ext>
                  </a:extLst>
                </a:hlinkClick>
              </a:rPr>
              <a:t>הבדל בכתיבת </a:t>
            </a:r>
            <a:r>
              <a:rPr lang="en-US" sz="1500" b="1" dirty="0">
                <a:latin typeface="Aptos ExtraBold" panose="020B0004020202020204" pitchFamily="34" charset="0"/>
                <a:hlinkClick r:id="rId7" action="ppaction://hlinksldjump">
                  <a:extLst>
                    <a:ext uri="{A12FA001-AC4F-418D-AE19-62706E023703}">
                      <ahyp:hlinkClr xmlns:ahyp="http://schemas.microsoft.com/office/drawing/2018/hyperlinkcolor" val="tx"/>
                    </a:ext>
                  </a:extLst>
                </a:hlinkClick>
              </a:rPr>
              <a:t>RDD</a:t>
            </a:r>
            <a:r>
              <a:rPr lang="he-IL" sz="1500" b="1" dirty="0">
                <a:latin typeface="Aptos ExtraBold" panose="020B0004020202020204" pitchFamily="34" charset="0"/>
                <a:hlinkClick r:id="rId7" action="ppaction://hlinksldjump">
                  <a:extLst>
                    <a:ext uri="{A12FA001-AC4F-418D-AE19-62706E023703}">
                      <ahyp:hlinkClr xmlns:ahyp="http://schemas.microsoft.com/office/drawing/2018/hyperlinkcolor" val="tx"/>
                    </a:ext>
                  </a:extLst>
                </a:hlinkClick>
              </a:rPr>
              <a:t> , שאילתות ו-</a:t>
            </a:r>
            <a:r>
              <a:rPr lang="en-US" sz="1500" b="1" dirty="0">
                <a:latin typeface="Aptos ExtraBold" panose="020B0004020202020204" pitchFamily="34" charset="0"/>
                <a:hlinkClick r:id="rId7" action="ppaction://hlinksldjump">
                  <a:extLst>
                    <a:ext uri="{A12FA001-AC4F-418D-AE19-62706E023703}">
                      <ahyp:hlinkClr xmlns:ahyp="http://schemas.microsoft.com/office/drawing/2018/hyperlinkcolor" val="tx"/>
                    </a:ext>
                  </a:extLst>
                </a:hlinkClick>
              </a:rPr>
              <a:t>DF</a:t>
            </a:r>
            <a:r>
              <a:rPr lang="he-IL" sz="1500" b="1" dirty="0">
                <a:latin typeface="Aptos ExtraBold" panose="020B0004020202020204" pitchFamily="34" charset="0"/>
              </a:rPr>
              <a:t>---------78</a:t>
            </a:r>
          </a:p>
          <a:p>
            <a:r>
              <a:rPr lang="he-IL" sz="1500" b="1" dirty="0">
                <a:latin typeface="Aptos ExtraBold" panose="020B0004020202020204" pitchFamily="34" charset="0"/>
              </a:rPr>
              <a:t>           </a:t>
            </a:r>
            <a:r>
              <a:rPr lang="he-IL" sz="1500" b="1" dirty="0">
                <a:latin typeface="Aptos ExtraBold" panose="020B0004020202020204" pitchFamily="34" charset="0"/>
                <a:hlinkClick r:id="rId8" action="ppaction://hlinksldjump">
                  <a:extLst>
                    <a:ext uri="{A12FA001-AC4F-418D-AE19-62706E023703}">
                      <ahyp:hlinkClr xmlns:ahyp="http://schemas.microsoft.com/office/drawing/2018/hyperlinkcolor" val="tx"/>
                    </a:ext>
                  </a:extLst>
                </a:hlinkClick>
              </a:rPr>
              <a:t>קריאת קובץ ויצירת </a:t>
            </a:r>
            <a:r>
              <a:rPr lang="en-US" sz="1500" b="1" dirty="0">
                <a:latin typeface="Aptos ExtraBold" panose="020B0004020202020204" pitchFamily="34" charset="0"/>
                <a:hlinkClick r:id="rId8" action="ppaction://hlinksldjump">
                  <a:extLst>
                    <a:ext uri="{A12FA001-AC4F-418D-AE19-62706E023703}">
                      <ahyp:hlinkClr xmlns:ahyp="http://schemas.microsoft.com/office/drawing/2018/hyperlinkcolor" val="tx"/>
                    </a:ext>
                  </a:extLst>
                </a:hlinkClick>
              </a:rPr>
              <a:t>DF</a:t>
            </a:r>
            <a:r>
              <a:rPr lang="he-IL" sz="1500" b="1" dirty="0">
                <a:latin typeface="Aptos ExtraBold" panose="020B0004020202020204" pitchFamily="34" charset="0"/>
              </a:rPr>
              <a:t> -------------------------79</a:t>
            </a:r>
          </a:p>
          <a:p>
            <a:r>
              <a:rPr lang="he-IL" sz="1500" b="1" dirty="0">
                <a:latin typeface="Aptos ExtraBold" panose="020B0004020202020204" pitchFamily="34" charset="0"/>
              </a:rPr>
              <a:t>           </a:t>
            </a:r>
            <a:r>
              <a:rPr lang="he-IL" sz="1500" b="1" dirty="0">
                <a:latin typeface="Aptos ExtraBold" panose="020B0004020202020204" pitchFamily="34" charset="0"/>
                <a:hlinkClick r:id="rId9" action="ppaction://hlinksldjump">
                  <a:extLst>
                    <a:ext uri="{A12FA001-AC4F-418D-AE19-62706E023703}">
                      <ahyp:hlinkClr xmlns:ahyp="http://schemas.microsoft.com/office/drawing/2018/hyperlinkcolor" val="tx"/>
                    </a:ext>
                  </a:extLst>
                </a:hlinkClick>
              </a:rPr>
              <a:t>אפשרויות נחוצות בקריאת הנתונים</a:t>
            </a:r>
            <a:r>
              <a:rPr lang="he-IL" sz="1500" b="1" dirty="0">
                <a:latin typeface="Aptos ExtraBold" panose="020B0004020202020204" pitchFamily="34" charset="0"/>
              </a:rPr>
              <a:t>-------80-81</a:t>
            </a:r>
          </a:p>
          <a:p>
            <a:r>
              <a:rPr lang="he-IL" sz="1500" b="1" dirty="0">
                <a:latin typeface="Aptos ExtraBold" panose="020B0004020202020204" pitchFamily="34" charset="0"/>
              </a:rPr>
              <a:t>           </a:t>
            </a:r>
            <a:r>
              <a:rPr lang="en-US" sz="1500" b="1" dirty="0">
                <a:latin typeface="Aptos ExtraBold" panose="020B0004020202020204" pitchFamily="34" charset="0"/>
                <a:hlinkClick r:id="rId10" action="ppaction://hlinksldjump">
                  <a:extLst>
                    <a:ext uri="{A12FA001-AC4F-418D-AE19-62706E023703}">
                      <ahyp:hlinkClr xmlns:ahyp="http://schemas.microsoft.com/office/drawing/2018/hyperlinkcolor" val="tx"/>
                    </a:ext>
                  </a:extLst>
                </a:hlinkClick>
              </a:rPr>
              <a:t>columns , dtypes, head</a:t>
            </a:r>
            <a:r>
              <a:rPr lang="he-IL" sz="1500" b="1" dirty="0">
                <a:latin typeface="Aptos ExtraBold" panose="020B0004020202020204" pitchFamily="34" charset="0"/>
                <a:hlinkClick r:id="rId10" action="ppaction://hlinksldjump">
                  <a:extLst>
                    <a:ext uri="{A12FA001-AC4F-418D-AE19-62706E023703}">
                      <ahyp:hlinkClr xmlns:ahyp="http://schemas.microsoft.com/office/drawing/2018/hyperlinkcolor" val="tx"/>
                    </a:ext>
                  </a:extLst>
                </a:hlinkClick>
              </a:rPr>
              <a:t> </a:t>
            </a:r>
            <a:r>
              <a:rPr lang="he-IL" sz="1500" b="1" dirty="0">
                <a:latin typeface="Aptos ExtraBold" panose="020B0004020202020204" pitchFamily="34" charset="0"/>
              </a:rPr>
              <a:t>------------------- 82</a:t>
            </a:r>
          </a:p>
          <a:p>
            <a:r>
              <a:rPr lang="he-IL" sz="1500" b="1" dirty="0">
                <a:latin typeface="Aptos ExtraBold" panose="020B0004020202020204" pitchFamily="34" charset="0"/>
              </a:rPr>
              <a:t>           </a:t>
            </a:r>
            <a:r>
              <a:rPr lang="he-IL" sz="1500" b="1" dirty="0">
                <a:latin typeface="Aptos ExtraBold" panose="020B0004020202020204" pitchFamily="34" charset="0"/>
                <a:hlinkClick r:id="rId11" action="ppaction://hlinksldjump">
                  <a:extLst>
                    <a:ext uri="{A12FA001-AC4F-418D-AE19-62706E023703}">
                      <ahyp:hlinkClr xmlns:ahyp="http://schemas.microsoft.com/office/drawing/2018/hyperlinkcolor" val="tx"/>
                    </a:ext>
                  </a:extLst>
                </a:hlinkClick>
              </a:rPr>
              <a:t>הוספה והסרה של עמודות</a:t>
            </a:r>
            <a:r>
              <a:rPr lang="he-IL" sz="1500" b="1" dirty="0">
                <a:latin typeface="Aptos ExtraBold" panose="020B0004020202020204" pitchFamily="34" charset="0"/>
              </a:rPr>
              <a:t>----------------------83</a:t>
            </a:r>
          </a:p>
          <a:p>
            <a:r>
              <a:rPr lang="he-IL" sz="1500" b="1" dirty="0">
                <a:latin typeface="Aptos ExtraBold" panose="020B0004020202020204" pitchFamily="34" charset="0"/>
              </a:rPr>
              <a:t>           </a:t>
            </a:r>
            <a:r>
              <a:rPr lang="en-US" sz="1500" b="1" dirty="0">
                <a:latin typeface="Aptos ExtraBold" panose="020B0004020202020204" pitchFamily="34" charset="0"/>
                <a:hlinkClick r:id="rId12" action="ppaction://hlinksldjump">
                  <a:extLst>
                    <a:ext uri="{A12FA001-AC4F-418D-AE19-62706E023703}">
                      <ahyp:hlinkClr xmlns:ahyp="http://schemas.microsoft.com/office/drawing/2018/hyperlinkcolor" val="tx"/>
                    </a:ext>
                  </a:extLst>
                </a:hlinkClick>
              </a:rPr>
              <a:t>when &amp; otherwise</a:t>
            </a:r>
            <a:r>
              <a:rPr lang="he-IL" sz="1500" b="1" dirty="0">
                <a:latin typeface="Aptos ExtraBold" panose="020B0004020202020204" pitchFamily="34" charset="0"/>
                <a:hlinkClick r:id="rId12" action="ppaction://hlinksldjump">
                  <a:extLst>
                    <a:ext uri="{A12FA001-AC4F-418D-AE19-62706E023703}">
                      <ahyp:hlinkClr xmlns:ahyp="http://schemas.microsoft.com/office/drawing/2018/hyperlinkcolor" val="tx"/>
                    </a:ext>
                  </a:extLst>
                </a:hlinkClick>
              </a:rPr>
              <a:t> </a:t>
            </a:r>
            <a:r>
              <a:rPr lang="he-IL" sz="1500" b="1" dirty="0">
                <a:latin typeface="Aptos ExtraBold" panose="020B0004020202020204" pitchFamily="34" charset="0"/>
              </a:rPr>
              <a:t>--------------------------- 84</a:t>
            </a:r>
          </a:p>
          <a:p>
            <a:r>
              <a:rPr lang="he-IL" sz="1500" b="1" dirty="0">
                <a:latin typeface="Aptos ExtraBold" panose="020B0004020202020204" pitchFamily="34" charset="0"/>
              </a:rPr>
              <a:t>           </a:t>
            </a:r>
            <a:r>
              <a:rPr lang="he-IL" sz="1500" b="1" dirty="0">
                <a:latin typeface="Aptos ExtraBold" panose="020B0004020202020204" pitchFamily="34" charset="0"/>
                <a:hlinkClick r:id="rId13" action="ppaction://hlinksldjump">
                  <a:extLst>
                    <a:ext uri="{A12FA001-AC4F-418D-AE19-62706E023703}">
                      <ahyp:hlinkClr xmlns:ahyp="http://schemas.microsoft.com/office/drawing/2018/hyperlinkcolor" val="tx"/>
                    </a:ext>
                  </a:extLst>
                </a:hlinkClick>
              </a:rPr>
              <a:t>המרה לטבלת </a:t>
            </a:r>
            <a:r>
              <a:rPr lang="en-US" sz="1500" b="1" dirty="0">
                <a:latin typeface="Aptos ExtraBold" panose="020B0004020202020204" pitchFamily="34" charset="0"/>
                <a:hlinkClick r:id="rId13" action="ppaction://hlinksldjump">
                  <a:extLst>
                    <a:ext uri="{A12FA001-AC4F-418D-AE19-62706E023703}">
                      <ahyp:hlinkClr xmlns:ahyp="http://schemas.microsoft.com/office/drawing/2018/hyperlinkcolor" val="tx"/>
                    </a:ext>
                  </a:extLst>
                </a:hlinkClick>
              </a:rPr>
              <a:t>SQL</a:t>
            </a:r>
            <a:r>
              <a:rPr lang="he-IL" sz="1500" b="1" dirty="0">
                <a:latin typeface="Aptos ExtraBold" panose="020B0004020202020204" pitchFamily="34" charset="0"/>
                <a:hlinkClick r:id="rId13" action="ppaction://hlinksldjump">
                  <a:extLst>
                    <a:ext uri="{A12FA001-AC4F-418D-AE19-62706E023703}">
                      <ahyp:hlinkClr xmlns:ahyp="http://schemas.microsoft.com/office/drawing/2018/hyperlinkcolor" val="tx"/>
                    </a:ext>
                  </a:extLst>
                </a:hlinkClick>
              </a:rPr>
              <a:t> זמנית</a:t>
            </a:r>
            <a:r>
              <a:rPr lang="he-IL" sz="1500" b="1" dirty="0">
                <a:latin typeface="Aptos ExtraBold" panose="020B0004020202020204" pitchFamily="34" charset="0"/>
              </a:rPr>
              <a:t>----------------------85</a:t>
            </a:r>
          </a:p>
          <a:p>
            <a:r>
              <a:rPr lang="he-IL" sz="1500" b="1" dirty="0">
                <a:latin typeface="Aptos ExtraBold" panose="020B0004020202020204" pitchFamily="34" charset="0"/>
              </a:rPr>
              <a:t>           </a:t>
            </a:r>
            <a:r>
              <a:rPr lang="he-IL" sz="1500" b="1" dirty="0">
                <a:latin typeface="Aptos ExtraBold" panose="020B0004020202020204" pitchFamily="34" charset="0"/>
                <a:hlinkClick r:id="rId14" action="ppaction://hlinksldjump">
                  <a:extLst>
                    <a:ext uri="{A12FA001-AC4F-418D-AE19-62706E023703}">
                      <ahyp:hlinkClr xmlns:ahyp="http://schemas.microsoft.com/office/drawing/2018/hyperlinkcolor" val="tx"/>
                    </a:ext>
                  </a:extLst>
                </a:hlinkClick>
              </a:rPr>
              <a:t>המרה ל-</a:t>
            </a:r>
            <a:r>
              <a:rPr lang="en-US" sz="1500" b="1" dirty="0">
                <a:latin typeface="Aptos ExtraBold" panose="020B0004020202020204" pitchFamily="34" charset="0"/>
                <a:hlinkClick r:id="rId14" action="ppaction://hlinksldjump">
                  <a:extLst>
                    <a:ext uri="{A12FA001-AC4F-418D-AE19-62706E023703}">
                      <ahyp:hlinkClr xmlns:ahyp="http://schemas.microsoft.com/office/drawing/2018/hyperlinkcolor" val="tx"/>
                    </a:ext>
                  </a:extLst>
                </a:hlinkClick>
              </a:rPr>
              <a:t>Pandas</a:t>
            </a:r>
            <a:r>
              <a:rPr lang="he-IL" sz="1500" b="1" dirty="0">
                <a:latin typeface="Aptos ExtraBold" panose="020B0004020202020204" pitchFamily="34" charset="0"/>
                <a:hlinkClick r:id="rId14" action="ppaction://hlinksldjump">
                  <a:extLst>
                    <a:ext uri="{A12FA001-AC4F-418D-AE19-62706E023703}">
                      <ahyp:hlinkClr xmlns:ahyp="http://schemas.microsoft.com/office/drawing/2018/hyperlinkcolor" val="tx"/>
                    </a:ext>
                  </a:extLst>
                </a:hlinkClick>
              </a:rPr>
              <a:t> ו-</a:t>
            </a:r>
            <a:r>
              <a:rPr lang="en-US" sz="1500" b="1" dirty="0">
                <a:latin typeface="Aptos ExtraBold" panose="020B0004020202020204" pitchFamily="34" charset="0"/>
                <a:hlinkClick r:id="rId14" action="ppaction://hlinksldjump">
                  <a:extLst>
                    <a:ext uri="{A12FA001-AC4F-418D-AE19-62706E023703}">
                      <ahyp:hlinkClr xmlns:ahyp="http://schemas.microsoft.com/office/drawing/2018/hyperlinkcolor" val="tx"/>
                    </a:ext>
                  </a:extLst>
                </a:hlinkClick>
              </a:rPr>
              <a:t>RDD</a:t>
            </a:r>
            <a:r>
              <a:rPr lang="he-IL" sz="1500" b="1" dirty="0">
                <a:latin typeface="Aptos ExtraBold" panose="020B0004020202020204" pitchFamily="34" charset="0"/>
              </a:rPr>
              <a:t>------------------------86</a:t>
            </a:r>
          </a:p>
          <a:p>
            <a:r>
              <a:rPr lang="he-IL" sz="1500" b="1" dirty="0">
                <a:latin typeface="Aptos ExtraBold" panose="020B0004020202020204" pitchFamily="34" charset="0"/>
              </a:rPr>
              <a:t>           </a:t>
            </a:r>
            <a:r>
              <a:rPr lang="he-IL" sz="1500" b="1" dirty="0">
                <a:latin typeface="Aptos ExtraBold" panose="020B0004020202020204" pitchFamily="34" charset="0"/>
                <a:hlinkClick r:id="rId15" action="ppaction://hlinksldjump">
                  <a:extLst>
                    <a:ext uri="{A12FA001-AC4F-418D-AE19-62706E023703}">
                      <ahyp:hlinkClr xmlns:ahyp="http://schemas.microsoft.com/office/drawing/2018/hyperlinkcolor" val="tx"/>
                    </a:ext>
                  </a:extLst>
                </a:hlinkClick>
              </a:rPr>
              <a:t>היתרונות בהמרות </a:t>
            </a:r>
            <a:r>
              <a:rPr lang="he-IL" sz="1500" b="1" dirty="0">
                <a:latin typeface="Aptos ExtraBold" panose="020B0004020202020204" pitchFamily="34" charset="0"/>
              </a:rPr>
              <a:t>------------------------------ 87</a:t>
            </a:r>
          </a:p>
          <a:p>
            <a:r>
              <a:rPr lang="he-IL" sz="1500" b="1" dirty="0">
                <a:latin typeface="Aptos ExtraBold" panose="020B0004020202020204" pitchFamily="34" charset="0"/>
              </a:rPr>
              <a:t>           </a:t>
            </a:r>
            <a:r>
              <a:rPr lang="he-IL" sz="1500" b="1" dirty="0">
                <a:latin typeface="Aptos ExtraBold" panose="020B0004020202020204" pitchFamily="34" charset="0"/>
                <a:hlinkClick r:id="rId16" action="ppaction://hlinksldjump">
                  <a:extLst>
                    <a:ext uri="{A12FA001-AC4F-418D-AE19-62706E023703}">
                      <ahyp:hlinkClr xmlns:ahyp="http://schemas.microsoft.com/office/drawing/2018/hyperlinkcolor" val="tx"/>
                    </a:ext>
                  </a:extLst>
                </a:hlinkClick>
              </a:rPr>
              <a:t>התמודדות עם נתונים משוכפלים</a:t>
            </a:r>
            <a:r>
              <a:rPr lang="he-IL" sz="1500" b="1" dirty="0">
                <a:latin typeface="Aptos ExtraBold" panose="020B0004020202020204" pitchFamily="34" charset="0"/>
              </a:rPr>
              <a:t>—--------88-89</a:t>
            </a:r>
          </a:p>
          <a:p>
            <a:r>
              <a:rPr lang="he-IL" sz="1500" b="1" dirty="0">
                <a:latin typeface="Aptos ExtraBold" panose="020B0004020202020204" pitchFamily="34" charset="0"/>
              </a:rPr>
              <a:t>           </a:t>
            </a:r>
            <a:r>
              <a:rPr lang="he-IL" sz="1500" b="1" dirty="0">
                <a:latin typeface="Aptos ExtraBold" panose="020B0004020202020204" pitchFamily="34" charset="0"/>
                <a:hlinkClick r:id="rId17" action="ppaction://hlinksldjump">
                  <a:extLst>
                    <a:ext uri="{A12FA001-AC4F-418D-AE19-62706E023703}">
                      <ahyp:hlinkClr xmlns:ahyp="http://schemas.microsoft.com/office/drawing/2018/hyperlinkcolor" val="tx"/>
                    </a:ext>
                  </a:extLst>
                </a:hlinkClick>
              </a:rPr>
              <a:t>התמודדות עם </a:t>
            </a:r>
            <a:r>
              <a:rPr lang="en-US" sz="1500" b="1" dirty="0">
                <a:latin typeface="Aptos ExtraBold" panose="020B0004020202020204" pitchFamily="34" charset="0"/>
                <a:hlinkClick r:id="rId17" action="ppaction://hlinksldjump">
                  <a:extLst>
                    <a:ext uri="{A12FA001-AC4F-418D-AE19-62706E023703}">
                      <ahyp:hlinkClr xmlns:ahyp="http://schemas.microsoft.com/office/drawing/2018/hyperlinkcolor" val="tx"/>
                    </a:ext>
                  </a:extLst>
                </a:hlinkClick>
              </a:rPr>
              <a:t>NULL</a:t>
            </a:r>
            <a:r>
              <a:rPr lang="he-IL" sz="1500" b="1" dirty="0">
                <a:latin typeface="Aptos ExtraBold" panose="020B0004020202020204" pitchFamily="34" charset="0"/>
              </a:rPr>
              <a:t>------------------------90-93</a:t>
            </a:r>
          </a:p>
          <a:p>
            <a:r>
              <a:rPr lang="he-IL" sz="1500" b="1" dirty="0">
                <a:latin typeface="Aptos ExtraBold" panose="020B0004020202020204" pitchFamily="34" charset="0"/>
              </a:rPr>
              <a:t>           </a:t>
            </a:r>
            <a:r>
              <a:rPr lang="en-US" sz="1500" b="1" dirty="0">
                <a:latin typeface="Aptos ExtraBold" panose="020B0004020202020204" pitchFamily="34" charset="0"/>
                <a:hlinkClick r:id="rId18" action="ppaction://hlinksldjump">
                  <a:extLst>
                    <a:ext uri="{A12FA001-AC4F-418D-AE19-62706E023703}">
                      <ahyp:hlinkClr xmlns:ahyp="http://schemas.microsoft.com/office/drawing/2018/hyperlinkcolor" val="tx"/>
                    </a:ext>
                  </a:extLst>
                </a:hlinkClick>
              </a:rPr>
              <a:t>Imputer</a:t>
            </a:r>
            <a:r>
              <a:rPr lang="he-IL" sz="1500" b="1" dirty="0">
                <a:latin typeface="Aptos ExtraBold" panose="020B0004020202020204" pitchFamily="34" charset="0"/>
              </a:rPr>
              <a:t> ------------------------------------------94</a:t>
            </a:r>
          </a:p>
          <a:p>
            <a:r>
              <a:rPr lang="he-IL" sz="1500" b="1" dirty="0">
                <a:latin typeface="Aptos ExtraBold" panose="020B0004020202020204" pitchFamily="34" charset="0"/>
              </a:rPr>
              <a:t>           </a:t>
            </a:r>
            <a:r>
              <a:rPr lang="en-US" sz="1500" b="1" dirty="0">
                <a:latin typeface="Aptos ExtraBold" panose="020B0004020202020204" pitchFamily="34" charset="0"/>
                <a:hlinkClick r:id="rId19" action="ppaction://hlinksldjump">
                  <a:extLst>
                    <a:ext uri="{A12FA001-AC4F-418D-AE19-62706E023703}">
                      <ahyp:hlinkClr xmlns:ahyp="http://schemas.microsoft.com/office/drawing/2018/hyperlinkcolor" val="tx"/>
                    </a:ext>
                  </a:extLst>
                </a:hlinkClick>
              </a:rPr>
              <a:t>Filter &amp; Where</a:t>
            </a:r>
            <a:r>
              <a:rPr lang="he-IL" sz="1500" b="1" dirty="0">
                <a:latin typeface="Aptos ExtraBold" panose="020B0004020202020204" pitchFamily="34" charset="0"/>
                <a:hlinkClick r:id="rId19" action="ppaction://hlinksldjump">
                  <a:extLst>
                    <a:ext uri="{A12FA001-AC4F-418D-AE19-62706E023703}">
                      <ahyp:hlinkClr xmlns:ahyp="http://schemas.microsoft.com/office/drawing/2018/hyperlinkcolor" val="tx"/>
                    </a:ext>
                  </a:extLst>
                </a:hlinkClick>
              </a:rPr>
              <a:t> </a:t>
            </a:r>
            <a:r>
              <a:rPr lang="he-IL" sz="1500" b="1" dirty="0">
                <a:latin typeface="Aptos ExtraBold" panose="020B0004020202020204" pitchFamily="34" charset="0"/>
              </a:rPr>
              <a:t>---------------------------------95</a:t>
            </a:r>
          </a:p>
          <a:p>
            <a:r>
              <a:rPr lang="he-IL" sz="1500" b="1" dirty="0">
                <a:latin typeface="Aptos ExtraBold" panose="020B0004020202020204" pitchFamily="34" charset="0"/>
              </a:rPr>
              <a:t>           </a:t>
            </a:r>
            <a:r>
              <a:rPr lang="he-IL" sz="1500" b="1" dirty="0">
                <a:latin typeface="Aptos ExtraBold" panose="020B0004020202020204" pitchFamily="34" charset="0"/>
                <a:hlinkClick r:id="rId20" action="ppaction://hlinksldjump">
                  <a:extLst>
                    <a:ext uri="{A12FA001-AC4F-418D-AE19-62706E023703}">
                      <ahyp:hlinkClr xmlns:ahyp="http://schemas.microsoft.com/office/drawing/2018/hyperlinkcolor" val="tx"/>
                    </a:ext>
                  </a:extLst>
                </a:hlinkClick>
              </a:rPr>
              <a:t>קיבוץ אלמנטים</a:t>
            </a:r>
            <a:r>
              <a:rPr lang="he-IL" sz="1500" b="1" dirty="0">
                <a:latin typeface="Aptos ExtraBold" panose="020B0004020202020204" pitchFamily="34" charset="0"/>
              </a:rPr>
              <a:t> -----------------------------------96</a:t>
            </a:r>
          </a:p>
          <a:p>
            <a:r>
              <a:rPr lang="he-IL" sz="1500" b="1" dirty="0">
                <a:latin typeface="Aptos ExtraBold" panose="020B0004020202020204" pitchFamily="34" charset="0"/>
              </a:rPr>
              <a:t>           </a:t>
            </a:r>
            <a:r>
              <a:rPr lang="he-IL" sz="1500" b="1" dirty="0">
                <a:latin typeface="Aptos ExtraBold" panose="020B0004020202020204" pitchFamily="34" charset="0"/>
                <a:hlinkClick r:id="rId21" action="ppaction://hlinksldjump">
                  <a:extLst>
                    <a:ext uri="{A12FA001-AC4F-418D-AE19-62706E023703}">
                      <ahyp:hlinkClr xmlns:ahyp="http://schemas.microsoft.com/office/drawing/2018/hyperlinkcolor" val="tx"/>
                    </a:ext>
                  </a:extLst>
                </a:hlinkClick>
              </a:rPr>
              <a:t>פונקציית </a:t>
            </a:r>
            <a:r>
              <a:rPr lang="en-US" sz="1500" b="1" dirty="0">
                <a:latin typeface="Aptos ExtraBold" panose="020B0004020202020204" pitchFamily="34" charset="0"/>
                <a:hlinkClick r:id="rId21" action="ppaction://hlinksldjump">
                  <a:extLst>
                    <a:ext uri="{A12FA001-AC4F-418D-AE19-62706E023703}">
                      <ahyp:hlinkClr xmlns:ahyp="http://schemas.microsoft.com/office/drawing/2018/hyperlinkcolor" val="tx"/>
                    </a:ext>
                  </a:extLst>
                </a:hlinkClick>
              </a:rPr>
              <a:t>expr</a:t>
            </a:r>
            <a:r>
              <a:rPr lang="he-IL" sz="1500" b="1" dirty="0">
                <a:latin typeface="Aptos ExtraBold" panose="020B0004020202020204" pitchFamily="34" charset="0"/>
              </a:rPr>
              <a:t> -------------------------------97-98</a:t>
            </a:r>
          </a:p>
          <a:p>
            <a:r>
              <a:rPr lang="he-IL" sz="1500" b="1" dirty="0">
                <a:latin typeface="Aptos ExtraBold" panose="020B0004020202020204" pitchFamily="34" charset="0"/>
              </a:rPr>
              <a:t>           </a:t>
            </a:r>
            <a:r>
              <a:rPr lang="en-US" sz="1500" b="1" dirty="0">
                <a:latin typeface="Aptos ExtraBold" panose="020B0004020202020204" pitchFamily="34" charset="0"/>
                <a:hlinkClick r:id="rId22" action="ppaction://hlinksldjump">
                  <a:extLst>
                    <a:ext uri="{A12FA001-AC4F-418D-AE19-62706E023703}">
                      <ahyp:hlinkClr xmlns:ahyp="http://schemas.microsoft.com/office/drawing/2018/hyperlinkcolor" val="tx"/>
                    </a:ext>
                  </a:extLst>
                </a:hlinkClick>
              </a:rPr>
              <a:t>Join</a:t>
            </a:r>
            <a:r>
              <a:rPr lang="he-IL" sz="1500" b="1" dirty="0">
                <a:latin typeface="Aptos ExtraBold" panose="020B0004020202020204" pitchFamily="34" charset="0"/>
              </a:rPr>
              <a:t> ------------------------------------------------99</a:t>
            </a:r>
          </a:p>
          <a:p>
            <a:r>
              <a:rPr lang="he-IL" sz="1500" b="1" dirty="0">
                <a:latin typeface="Aptos ExtraBold" panose="020B0004020202020204" pitchFamily="34" charset="0"/>
              </a:rPr>
              <a:t>           </a:t>
            </a:r>
            <a:r>
              <a:rPr lang="en-US" sz="1500" b="1" dirty="0">
                <a:latin typeface="Aptos ExtraBold" panose="020B0004020202020204" pitchFamily="34" charset="0"/>
                <a:hlinkClick r:id="rId23" action="ppaction://hlinksldjump">
                  <a:extLst>
                    <a:ext uri="{A12FA001-AC4F-418D-AE19-62706E023703}">
                      <ahyp:hlinkClr xmlns:ahyp="http://schemas.microsoft.com/office/drawing/2018/hyperlinkcolor" val="tx"/>
                    </a:ext>
                  </a:extLst>
                </a:hlinkClick>
              </a:rPr>
              <a:t>Partition by</a:t>
            </a:r>
            <a:r>
              <a:rPr lang="he-IL" sz="1500" b="1" dirty="0">
                <a:latin typeface="Aptos ExtraBold" panose="020B0004020202020204" pitchFamily="34" charset="0"/>
                <a:hlinkClick r:id="rId23" action="ppaction://hlinksldjump">
                  <a:extLst>
                    <a:ext uri="{A12FA001-AC4F-418D-AE19-62706E023703}">
                      <ahyp:hlinkClr xmlns:ahyp="http://schemas.microsoft.com/office/drawing/2018/hyperlinkcolor" val="tx"/>
                    </a:ext>
                  </a:extLst>
                </a:hlinkClick>
              </a:rPr>
              <a:t> </a:t>
            </a:r>
            <a:r>
              <a:rPr lang="he-IL" sz="1500" b="1" dirty="0">
                <a:latin typeface="Aptos ExtraBold" panose="020B0004020202020204" pitchFamily="34" charset="0"/>
              </a:rPr>
              <a:t>------------------------------------100</a:t>
            </a:r>
          </a:p>
          <a:p>
            <a:r>
              <a:rPr lang="he-IL" sz="1500" b="1" dirty="0">
                <a:latin typeface="Aptos ExtraBold" panose="020B0004020202020204" pitchFamily="34" charset="0"/>
              </a:rPr>
              <a:t>           </a:t>
            </a:r>
            <a:r>
              <a:rPr lang="he-IL" sz="1500" b="1" dirty="0">
                <a:latin typeface="Aptos ExtraBold" panose="020B0004020202020204" pitchFamily="34" charset="0"/>
                <a:hlinkClick r:id="rId24" action="ppaction://hlinksldjump">
                  <a:extLst>
                    <a:ext uri="{A12FA001-AC4F-418D-AE19-62706E023703}">
                      <ahyp:hlinkClr xmlns:ahyp="http://schemas.microsoft.com/office/drawing/2018/hyperlinkcolor" val="tx"/>
                    </a:ext>
                  </a:extLst>
                </a:hlinkClick>
              </a:rPr>
              <a:t>יצירה ידנית של סכמות </a:t>
            </a:r>
            <a:r>
              <a:rPr lang="he-IL" sz="1500" b="1" dirty="0">
                <a:latin typeface="Aptos ExtraBold" panose="020B0004020202020204" pitchFamily="34" charset="0"/>
              </a:rPr>
              <a:t>------------------------ 101</a:t>
            </a:r>
          </a:p>
          <a:p>
            <a:r>
              <a:rPr lang="he-IL" sz="1500" b="1" dirty="0">
                <a:latin typeface="Aptos ExtraBold" panose="020B0004020202020204" pitchFamily="34" charset="0"/>
              </a:rPr>
              <a:t>           </a:t>
            </a:r>
            <a:r>
              <a:rPr lang="he-IL" sz="1500" b="1" dirty="0">
                <a:latin typeface="Aptos ExtraBold" panose="020B0004020202020204" pitchFamily="34" charset="0"/>
                <a:hlinkClick r:id="rId25" action="ppaction://hlinksldjump">
                  <a:extLst>
                    <a:ext uri="{A12FA001-AC4F-418D-AE19-62706E023703}">
                      <ahyp:hlinkClr xmlns:ahyp="http://schemas.microsoft.com/office/drawing/2018/hyperlinkcolor" val="tx"/>
                    </a:ext>
                  </a:extLst>
                </a:hlinkClick>
              </a:rPr>
              <a:t>טיפוסי מבנים פופולאריים </a:t>
            </a:r>
            <a:r>
              <a:rPr lang="he-IL" sz="1500" b="1" dirty="0">
                <a:latin typeface="Aptos ExtraBold" panose="020B0004020202020204" pitchFamily="34" charset="0"/>
              </a:rPr>
              <a:t>----------------------102</a:t>
            </a:r>
          </a:p>
          <a:p>
            <a:r>
              <a:rPr lang="he-IL" sz="1500" b="1" dirty="0">
                <a:latin typeface="Aptos ExtraBold" panose="020B0004020202020204" pitchFamily="34" charset="0"/>
              </a:rPr>
              <a:t>           </a:t>
            </a:r>
            <a:r>
              <a:rPr lang="he-IL" sz="1500" b="1" dirty="0">
                <a:latin typeface="Aptos ExtraBold" panose="020B0004020202020204" pitchFamily="34" charset="0"/>
                <a:hlinkClick r:id="rId26" action="ppaction://hlinksldjump">
                  <a:extLst>
                    <a:ext uri="{A12FA001-AC4F-418D-AE19-62706E023703}">
                      <ahyp:hlinkClr xmlns:ahyp="http://schemas.microsoft.com/office/drawing/2018/hyperlinkcolor" val="tx"/>
                    </a:ext>
                  </a:extLst>
                </a:hlinkClick>
              </a:rPr>
              <a:t>מבנה מקונן </a:t>
            </a:r>
            <a:r>
              <a:rPr lang="he-IL" sz="1500" b="1" dirty="0">
                <a:latin typeface="Aptos ExtraBold" panose="020B0004020202020204" pitchFamily="34" charset="0"/>
              </a:rPr>
              <a:t>--------------------------------------103</a:t>
            </a:r>
          </a:p>
          <a:p>
            <a:r>
              <a:rPr lang="he-IL" sz="1500" b="1" dirty="0">
                <a:latin typeface="Aptos ExtraBold" panose="020B0004020202020204" pitchFamily="34" charset="0"/>
              </a:rPr>
              <a:t>           </a:t>
            </a:r>
            <a:r>
              <a:rPr lang="en-US" sz="1500" b="1" dirty="0">
                <a:latin typeface="Aptos ExtraBold" panose="020B0004020202020204" pitchFamily="34" charset="0"/>
                <a:hlinkClick r:id="rId27" action="ppaction://hlinksldjump">
                  <a:extLst>
                    <a:ext uri="{A12FA001-AC4F-418D-AE19-62706E023703}">
                      <ahyp:hlinkClr xmlns:ahyp="http://schemas.microsoft.com/office/drawing/2018/hyperlinkcolor" val="tx"/>
                    </a:ext>
                  </a:extLst>
                </a:hlinkClick>
              </a:rPr>
              <a:t>ArrayType</a:t>
            </a:r>
            <a:r>
              <a:rPr lang="he-IL" sz="1500" b="1" dirty="0">
                <a:latin typeface="Aptos ExtraBold" panose="020B0004020202020204" pitchFamily="34" charset="0"/>
              </a:rPr>
              <a:t> --------------------------------------104</a:t>
            </a:r>
          </a:p>
          <a:p>
            <a:r>
              <a:rPr lang="he-IL" sz="1500" b="1" dirty="0">
                <a:latin typeface="Aptos ExtraBold" panose="020B0004020202020204" pitchFamily="34" charset="0"/>
              </a:rPr>
              <a:t>           </a:t>
            </a:r>
            <a:r>
              <a:rPr lang="en-US" sz="1500" b="1" dirty="0">
                <a:latin typeface="Aptos ExtraBold" panose="020B0004020202020204" pitchFamily="34" charset="0"/>
                <a:hlinkClick r:id="rId28" action="ppaction://hlinksldjump">
                  <a:extLst>
                    <a:ext uri="{A12FA001-AC4F-418D-AE19-62706E023703}">
                      <ahyp:hlinkClr xmlns:ahyp="http://schemas.microsoft.com/office/drawing/2018/hyperlinkcolor" val="tx"/>
                    </a:ext>
                  </a:extLst>
                </a:hlinkClick>
              </a:rPr>
              <a:t>MapType</a:t>
            </a:r>
            <a:r>
              <a:rPr lang="he-IL" sz="1500" b="1" dirty="0">
                <a:latin typeface="Aptos ExtraBold" panose="020B0004020202020204" pitchFamily="34" charset="0"/>
              </a:rPr>
              <a:t> --------------------------------------- 105</a:t>
            </a:r>
          </a:p>
          <a:p>
            <a:r>
              <a:rPr lang="he-IL" sz="1500" b="1" dirty="0">
                <a:latin typeface="Aptos ExtraBold" panose="020B0004020202020204" pitchFamily="34" charset="0"/>
              </a:rPr>
              <a:t>           </a:t>
            </a:r>
            <a:r>
              <a:rPr lang="he-IL" sz="1500" b="1" dirty="0">
                <a:latin typeface="Aptos ExtraBold" panose="020B0004020202020204" pitchFamily="34" charset="0"/>
                <a:hlinkClick r:id="rId29" action="ppaction://hlinksldjump">
                  <a:extLst>
                    <a:ext uri="{A12FA001-AC4F-418D-AE19-62706E023703}">
                      <ahyp:hlinkClr xmlns:ahyp="http://schemas.microsoft.com/office/drawing/2018/hyperlinkcolor" val="tx"/>
                    </a:ext>
                  </a:extLst>
                </a:hlinkClick>
              </a:rPr>
              <a:t>שילוב של כולם </a:t>
            </a:r>
            <a:r>
              <a:rPr lang="he-IL" sz="1500" b="1" dirty="0">
                <a:latin typeface="Aptos ExtraBold" panose="020B0004020202020204" pitchFamily="34" charset="0"/>
              </a:rPr>
              <a:t>--------------------------------- 106</a:t>
            </a:r>
          </a:p>
          <a:p>
            <a:r>
              <a:rPr lang="he-IL" sz="1500" b="1" dirty="0">
                <a:latin typeface="Aptos ExtraBold" panose="020B0004020202020204" pitchFamily="34" charset="0"/>
              </a:rPr>
              <a:t>           </a:t>
            </a:r>
            <a:r>
              <a:rPr lang="en-US" sz="1500" b="1" dirty="0">
                <a:latin typeface="Aptos ExtraBold" panose="020B0004020202020204" pitchFamily="34" charset="0"/>
                <a:hlinkClick r:id="rId30" action="ppaction://hlinksldjump">
                  <a:extLst>
                    <a:ext uri="{A12FA001-AC4F-418D-AE19-62706E023703}">
                      <ahyp:hlinkClr xmlns:ahyp="http://schemas.microsoft.com/office/drawing/2018/hyperlinkcolor" val="tx"/>
                    </a:ext>
                  </a:extLst>
                </a:hlinkClick>
              </a:rPr>
              <a:t>BinaryType</a:t>
            </a:r>
            <a:r>
              <a:rPr lang="he-IL" sz="1500" b="1" dirty="0">
                <a:latin typeface="Aptos ExtraBold" panose="020B0004020202020204" pitchFamily="34" charset="0"/>
              </a:rPr>
              <a:t> ------------------------------------ 107</a:t>
            </a:r>
          </a:p>
          <a:p>
            <a:r>
              <a:rPr lang="he-IL" sz="1500" b="1" dirty="0">
                <a:latin typeface="Aptos ExtraBold" panose="020B0004020202020204" pitchFamily="34" charset="0"/>
              </a:rPr>
              <a:t>           </a:t>
            </a:r>
            <a:r>
              <a:rPr lang="he-IL" sz="1500" b="1" dirty="0">
                <a:latin typeface="Aptos ExtraBold" panose="020B0004020202020204" pitchFamily="34" charset="0"/>
                <a:hlinkClick r:id="rId31" action="ppaction://hlinksldjump">
                  <a:extLst>
                    <a:ext uri="{A12FA001-AC4F-418D-AE19-62706E023703}">
                      <ahyp:hlinkClr xmlns:ahyp="http://schemas.microsoft.com/office/drawing/2018/hyperlinkcolor" val="tx"/>
                    </a:ext>
                  </a:extLst>
                </a:hlinkClick>
              </a:rPr>
              <a:t>פונקציית </a:t>
            </a:r>
            <a:r>
              <a:rPr lang="en-US" sz="1500" b="1" dirty="0">
                <a:latin typeface="Aptos ExtraBold" panose="020B0004020202020204" pitchFamily="34" charset="0"/>
                <a:hlinkClick r:id="rId31" action="ppaction://hlinksldjump">
                  <a:extLst>
                    <a:ext uri="{A12FA001-AC4F-418D-AE19-62706E023703}">
                      <ahyp:hlinkClr xmlns:ahyp="http://schemas.microsoft.com/office/drawing/2018/hyperlinkcolor" val="tx"/>
                    </a:ext>
                  </a:extLst>
                </a:hlinkClick>
              </a:rPr>
              <a:t>Explode</a:t>
            </a:r>
            <a:r>
              <a:rPr lang="he-IL" sz="1500" b="1" dirty="0">
                <a:latin typeface="Aptos ExtraBold" panose="020B0004020202020204" pitchFamily="34" charset="0"/>
              </a:rPr>
              <a:t>----------------------- 108-109</a:t>
            </a:r>
          </a:p>
        </p:txBody>
      </p:sp>
      <p:sp>
        <p:nvSpPr>
          <p:cNvPr id="8" name="תיבת טקסט 7">
            <a:extLst>
              <a:ext uri="{FF2B5EF4-FFF2-40B4-BE49-F238E27FC236}">
                <a16:creationId xmlns:a16="http://schemas.microsoft.com/office/drawing/2014/main" id="{68C6120C-9572-9C47-400C-D7DBE8F4128A}"/>
              </a:ext>
            </a:extLst>
          </p:cNvPr>
          <p:cNvSpPr txBox="1"/>
          <p:nvPr/>
        </p:nvSpPr>
        <p:spPr>
          <a:xfrm>
            <a:off x="2839173" y="49140"/>
            <a:ext cx="4762136" cy="5816977"/>
          </a:xfrm>
          <a:prstGeom prst="rect">
            <a:avLst/>
          </a:prstGeom>
          <a:noFill/>
        </p:spPr>
        <p:txBody>
          <a:bodyPr wrap="square" rtlCol="1">
            <a:spAutoFit/>
          </a:bodyPr>
          <a:lstStyle/>
          <a:p>
            <a:pPr marL="285750" indent="-285750">
              <a:buFont typeface="Wingdings" panose="05000000000000000000" pitchFamily="2" charset="2"/>
              <a:buChar char="q"/>
            </a:pPr>
            <a:r>
              <a:rPr lang="he-IL" b="1" dirty="0">
                <a:solidFill>
                  <a:schemeClr val="bg1"/>
                </a:solidFill>
                <a:latin typeface="Amasis MT Pro Black" panose="02040A04050005020304" pitchFamily="18" charset="0"/>
                <a:hlinkClick r:id="rId32" action="ppaction://hlinksldjump">
                  <a:extLst>
                    <a:ext uri="{A12FA001-AC4F-418D-AE19-62706E023703}">
                      <ahyp:hlinkClr xmlns:ahyp="http://schemas.microsoft.com/office/drawing/2018/hyperlinkcolor" val="tx"/>
                    </a:ext>
                  </a:extLst>
                </a:hlinkClick>
              </a:rPr>
              <a:t>אופטימיזציות והצעות ייעול</a:t>
            </a:r>
            <a:r>
              <a:rPr lang="he-IL" b="1" dirty="0">
                <a:solidFill>
                  <a:schemeClr val="bg1"/>
                </a:solidFill>
                <a:latin typeface="Amasis MT Pro Black" panose="02040A04050005020304" pitchFamily="18" charset="0"/>
              </a:rPr>
              <a:t> </a:t>
            </a:r>
            <a:r>
              <a:rPr lang="he-IL" sz="1600" b="1" dirty="0">
                <a:solidFill>
                  <a:schemeClr val="bg1"/>
                </a:solidFill>
                <a:latin typeface="Amasis MT Pro Black" panose="02040A04050005020304" pitchFamily="18" charset="0"/>
              </a:rPr>
              <a:t> </a:t>
            </a:r>
            <a:r>
              <a:rPr lang="he-IL" sz="1600" b="1" dirty="0"/>
              <a:t>--- 110</a:t>
            </a:r>
          </a:p>
          <a:p>
            <a:r>
              <a:rPr lang="he-IL" sz="1600" b="1" dirty="0"/>
              <a:t>         </a:t>
            </a:r>
            <a:r>
              <a:rPr lang="en-US" sz="1600" b="1" dirty="0">
                <a:hlinkClick r:id="rId33" action="ppaction://hlinksldjump">
                  <a:extLst>
                    <a:ext uri="{A12FA001-AC4F-418D-AE19-62706E023703}">
                      <ahyp:hlinkClr xmlns:ahyp="http://schemas.microsoft.com/office/drawing/2018/hyperlinkcolor" val="tx"/>
                    </a:ext>
                  </a:extLst>
                </a:hlinkClick>
              </a:rPr>
              <a:t>Cache &amp; Persist</a:t>
            </a:r>
            <a:r>
              <a:rPr lang="he-IL" sz="1600" b="1" dirty="0"/>
              <a:t> --------- 111-112</a:t>
            </a:r>
          </a:p>
          <a:p>
            <a:r>
              <a:rPr lang="he-IL" sz="1600" b="1" dirty="0"/>
              <a:t>         </a:t>
            </a:r>
            <a:r>
              <a:rPr lang="he-IL" sz="1600" b="1" dirty="0">
                <a:hlinkClick r:id="rId34" action="ppaction://hlinksldjump">
                  <a:extLst>
                    <a:ext uri="{A12FA001-AC4F-418D-AE19-62706E023703}">
                      <ahyp:hlinkClr xmlns:ahyp="http://schemas.microsoft.com/office/drawing/2018/hyperlinkcolor" val="tx"/>
                    </a:ext>
                  </a:extLst>
                </a:hlinkClick>
              </a:rPr>
              <a:t>אופטימיזצית </a:t>
            </a:r>
            <a:r>
              <a:rPr lang="en-US" sz="1600" b="1" dirty="0">
                <a:hlinkClick r:id="rId34" action="ppaction://hlinksldjump">
                  <a:extLst>
                    <a:ext uri="{A12FA001-AC4F-418D-AE19-62706E023703}">
                      <ahyp:hlinkClr xmlns:ahyp="http://schemas.microsoft.com/office/drawing/2018/hyperlinkcolor" val="tx"/>
                    </a:ext>
                  </a:extLst>
                </a:hlinkClick>
              </a:rPr>
              <a:t>Join</a:t>
            </a:r>
            <a:r>
              <a:rPr lang="he-IL" sz="1600" b="1" dirty="0">
                <a:hlinkClick r:id="rId34" action="ppaction://hlinksldjump">
                  <a:extLst>
                    <a:ext uri="{A12FA001-AC4F-418D-AE19-62706E023703}">
                      <ahyp:hlinkClr xmlns:ahyp="http://schemas.microsoft.com/office/drawing/2018/hyperlinkcolor" val="tx"/>
                    </a:ext>
                  </a:extLst>
                </a:hlinkClick>
              </a:rPr>
              <a:t> </a:t>
            </a:r>
            <a:r>
              <a:rPr lang="he-IL" sz="1600" b="1" dirty="0"/>
              <a:t>--------- 113-116</a:t>
            </a:r>
          </a:p>
          <a:p>
            <a:r>
              <a:rPr lang="he-IL" sz="1600" b="1" dirty="0"/>
              <a:t>         </a:t>
            </a:r>
            <a:r>
              <a:rPr lang="he-IL" sz="1600" b="1" dirty="0">
                <a:hlinkClick r:id="rId35" action="ppaction://hlinksldjump">
                  <a:extLst>
                    <a:ext uri="{A12FA001-AC4F-418D-AE19-62706E023703}">
                      <ahyp:hlinkClr xmlns:ahyp="http://schemas.microsoft.com/office/drawing/2018/hyperlinkcolor" val="tx"/>
                    </a:ext>
                  </a:extLst>
                </a:hlinkClick>
              </a:rPr>
              <a:t>אופטימיזצית </a:t>
            </a:r>
            <a:r>
              <a:rPr lang="en-US" sz="1600" b="1" dirty="0">
                <a:hlinkClick r:id="rId35" action="ppaction://hlinksldjump">
                  <a:extLst>
                    <a:ext uri="{A12FA001-AC4F-418D-AE19-62706E023703}">
                      <ahyp:hlinkClr xmlns:ahyp="http://schemas.microsoft.com/office/drawing/2018/hyperlinkcolor" val="tx"/>
                    </a:ext>
                  </a:extLst>
                </a:hlinkClick>
              </a:rPr>
              <a:t>CountDistinct</a:t>
            </a:r>
            <a:r>
              <a:rPr lang="he-IL" sz="1600" b="1" dirty="0"/>
              <a:t> –-117</a:t>
            </a:r>
          </a:p>
          <a:p>
            <a:r>
              <a:rPr lang="he-IL" sz="1600" b="1" dirty="0"/>
              <a:t>         </a:t>
            </a:r>
            <a:r>
              <a:rPr lang="en-US" sz="1600" b="1" dirty="0">
                <a:hlinkClick r:id="rId36" action="ppaction://hlinksldjump">
                  <a:extLst>
                    <a:ext uri="{A12FA001-AC4F-418D-AE19-62706E023703}">
                      <ahyp:hlinkClr xmlns:ahyp="http://schemas.microsoft.com/office/drawing/2018/hyperlinkcolor" val="tx"/>
                    </a:ext>
                  </a:extLst>
                </a:hlinkClick>
              </a:rPr>
              <a:t>Accumulators</a:t>
            </a:r>
            <a:r>
              <a:rPr lang="he-IL" sz="1600" b="1" dirty="0"/>
              <a:t> –--------- 118-119</a:t>
            </a:r>
          </a:p>
          <a:p>
            <a:r>
              <a:rPr lang="he-IL" sz="1600" b="1" dirty="0"/>
              <a:t>         </a:t>
            </a:r>
            <a:r>
              <a:rPr lang="he-IL" sz="1600" b="1" dirty="0">
                <a:hlinkClick r:id="rId37" action="ppaction://hlinksldjump">
                  <a:extLst>
                    <a:ext uri="{A12FA001-AC4F-418D-AE19-62706E023703}">
                      <ahyp:hlinkClr xmlns:ahyp="http://schemas.microsoft.com/office/drawing/2018/hyperlinkcolor" val="tx"/>
                    </a:ext>
                  </a:extLst>
                </a:hlinkClick>
              </a:rPr>
              <a:t>צמצום סריקות </a:t>
            </a:r>
            <a:r>
              <a:rPr lang="he-IL" sz="1600" b="1" dirty="0"/>
              <a:t>------------- 120-121</a:t>
            </a:r>
          </a:p>
          <a:p>
            <a:r>
              <a:rPr lang="he-IL" sz="1600" b="1" dirty="0"/>
              <a:t>         </a:t>
            </a:r>
            <a:r>
              <a:rPr lang="he-IL" sz="1600" b="1" dirty="0">
                <a:hlinkClick r:id="rId38" action="ppaction://hlinksldjump">
                  <a:extLst>
                    <a:ext uri="{A12FA001-AC4F-418D-AE19-62706E023703}">
                      <ahyp:hlinkClr xmlns:ahyp="http://schemas.microsoft.com/office/drawing/2018/hyperlinkcolor" val="tx"/>
                    </a:ext>
                  </a:extLst>
                </a:hlinkClick>
              </a:rPr>
              <a:t>ניהול נכון של מחיצות </a:t>
            </a:r>
            <a:r>
              <a:rPr lang="he-IL" sz="1600" b="1" dirty="0"/>
              <a:t>----------- 122</a:t>
            </a:r>
          </a:p>
          <a:p>
            <a:r>
              <a:rPr lang="he-IL" sz="1600" b="1" dirty="0"/>
              <a:t>         </a:t>
            </a:r>
            <a:r>
              <a:rPr lang="he-IL" sz="1600" b="1" dirty="0">
                <a:hlinkClick r:id="rId39" action="ppaction://hlinksldjump">
                  <a:extLst>
                    <a:ext uri="{A12FA001-AC4F-418D-AE19-62706E023703}">
                      <ahyp:hlinkClr xmlns:ahyp="http://schemas.microsoft.com/office/drawing/2018/hyperlinkcolor" val="tx"/>
                    </a:ext>
                  </a:extLst>
                </a:hlinkClick>
              </a:rPr>
              <a:t>הימנעות מ-</a:t>
            </a:r>
            <a:r>
              <a:rPr lang="en-US" sz="1600" b="1" dirty="0">
                <a:hlinkClick r:id="rId39" action="ppaction://hlinksldjump">
                  <a:extLst>
                    <a:ext uri="{A12FA001-AC4F-418D-AE19-62706E023703}">
                      <ahyp:hlinkClr xmlns:ahyp="http://schemas.microsoft.com/office/drawing/2018/hyperlinkcolor" val="tx"/>
                    </a:ext>
                  </a:extLst>
                </a:hlinkClick>
              </a:rPr>
              <a:t>UDF</a:t>
            </a:r>
            <a:r>
              <a:rPr lang="he-IL" sz="1600" b="1" dirty="0"/>
              <a:t> ------------------123</a:t>
            </a:r>
          </a:p>
          <a:p>
            <a:r>
              <a:rPr lang="he-IL" sz="1600" b="1" dirty="0"/>
              <a:t>         </a:t>
            </a:r>
            <a:r>
              <a:rPr lang="he-IL" sz="1600" b="1" dirty="0">
                <a:hlinkClick r:id="rId40" action="ppaction://hlinksldjump">
                  <a:extLst>
                    <a:ext uri="{A12FA001-AC4F-418D-AE19-62706E023703}">
                      <ahyp:hlinkClr xmlns:ahyp="http://schemas.microsoft.com/office/drawing/2018/hyperlinkcolor" val="tx"/>
                    </a:ext>
                  </a:extLst>
                </a:hlinkClick>
              </a:rPr>
              <a:t>הבנת </a:t>
            </a:r>
            <a:r>
              <a:rPr lang="en-US" sz="1600" b="1" dirty="0">
                <a:hlinkClick r:id="rId40" action="ppaction://hlinksldjump">
                  <a:extLst>
                    <a:ext uri="{A12FA001-AC4F-418D-AE19-62706E023703}">
                      <ahyp:hlinkClr xmlns:ahyp="http://schemas.microsoft.com/office/drawing/2018/hyperlinkcolor" val="tx"/>
                    </a:ext>
                  </a:extLst>
                </a:hlinkClick>
              </a:rPr>
              <a:t>SparkUI</a:t>
            </a:r>
            <a:r>
              <a:rPr lang="he-IL" sz="1600" b="1" dirty="0"/>
              <a:t> ------------------ 124</a:t>
            </a:r>
          </a:p>
          <a:p>
            <a:endParaRPr lang="he-IL" sz="1600" b="1" dirty="0"/>
          </a:p>
          <a:p>
            <a:pPr marL="285750" indent="-285750">
              <a:buFont typeface="Wingdings" panose="05000000000000000000" pitchFamily="2" charset="2"/>
              <a:buChar char="q"/>
            </a:pPr>
            <a:r>
              <a:rPr lang="en-US" b="1" dirty="0">
                <a:solidFill>
                  <a:schemeClr val="bg1"/>
                </a:solidFill>
                <a:latin typeface="Amasis MT Pro Black" panose="02040A04050005020304" pitchFamily="18" charset="0"/>
                <a:hlinkClick r:id="rId41" action="ppaction://hlinksldjump">
                  <a:extLst>
                    <a:ext uri="{A12FA001-AC4F-418D-AE19-62706E023703}">
                      <ahyp:hlinkClr xmlns:ahyp="http://schemas.microsoft.com/office/drawing/2018/hyperlinkcolor" val="tx"/>
                    </a:ext>
                  </a:extLst>
                </a:hlinkClick>
              </a:rPr>
              <a:t>Streaming</a:t>
            </a:r>
            <a:r>
              <a:rPr lang="he-IL" sz="1600" b="1" dirty="0"/>
              <a:t> ----------------------- 125</a:t>
            </a:r>
          </a:p>
          <a:p>
            <a:r>
              <a:rPr lang="he-IL" sz="1600" b="1" dirty="0"/>
              <a:t>         </a:t>
            </a:r>
            <a:r>
              <a:rPr lang="he-IL" sz="1600" b="1" dirty="0">
                <a:hlinkClick r:id="rId42" action="ppaction://hlinksldjump">
                  <a:extLst>
                    <a:ext uri="{A12FA001-AC4F-418D-AE19-62706E023703}">
                      <ahyp:hlinkClr xmlns:ahyp="http://schemas.microsoft.com/office/drawing/2018/hyperlinkcolor" val="tx"/>
                    </a:ext>
                  </a:extLst>
                </a:hlinkClick>
              </a:rPr>
              <a:t>מדוע להשתמש ב-</a:t>
            </a:r>
            <a:r>
              <a:rPr lang="en-US" sz="1600" b="1" dirty="0">
                <a:hlinkClick r:id="rId42" action="ppaction://hlinksldjump">
                  <a:extLst>
                    <a:ext uri="{A12FA001-AC4F-418D-AE19-62706E023703}">
                      <ahyp:hlinkClr xmlns:ahyp="http://schemas.microsoft.com/office/drawing/2018/hyperlinkcolor" val="tx"/>
                    </a:ext>
                  </a:extLst>
                </a:hlinkClick>
              </a:rPr>
              <a:t>streaming</a:t>
            </a:r>
            <a:r>
              <a:rPr lang="he-IL" sz="1600" b="1" dirty="0"/>
              <a:t> –126</a:t>
            </a:r>
          </a:p>
          <a:p>
            <a:r>
              <a:rPr lang="he-IL" sz="1600" b="1" dirty="0"/>
              <a:t>         </a:t>
            </a:r>
            <a:r>
              <a:rPr lang="he-IL" sz="1600" b="1" dirty="0">
                <a:hlinkClick r:id="rId43" action="ppaction://hlinksldjump">
                  <a:extLst>
                    <a:ext uri="{A12FA001-AC4F-418D-AE19-62706E023703}">
                      <ahyp:hlinkClr xmlns:ahyp="http://schemas.microsoft.com/office/drawing/2018/hyperlinkcolor" val="tx"/>
                    </a:ext>
                  </a:extLst>
                </a:hlinkClick>
              </a:rPr>
              <a:t>כלי סטרימינג פופולאריים </a:t>
            </a:r>
            <a:r>
              <a:rPr lang="he-IL" sz="1600" b="1" dirty="0"/>
              <a:t>-----–127</a:t>
            </a:r>
          </a:p>
          <a:p>
            <a:r>
              <a:rPr lang="he-IL" sz="1600" b="1" dirty="0"/>
              <a:t>         </a:t>
            </a:r>
            <a:r>
              <a:rPr lang="he-IL" sz="1600" b="1" dirty="0">
                <a:hlinkClick r:id="rId44" action="ppaction://hlinksldjump">
                  <a:extLst>
                    <a:ext uri="{A12FA001-AC4F-418D-AE19-62706E023703}">
                      <ahyp:hlinkClr xmlns:ahyp="http://schemas.microsoft.com/office/drawing/2018/hyperlinkcolor" val="tx"/>
                    </a:ext>
                  </a:extLst>
                </a:hlinkClick>
              </a:rPr>
              <a:t>מהו </a:t>
            </a:r>
            <a:r>
              <a:rPr lang="en-US" sz="1600" b="1" dirty="0">
                <a:hlinkClick r:id="rId44" action="ppaction://hlinksldjump">
                  <a:extLst>
                    <a:ext uri="{A12FA001-AC4F-418D-AE19-62706E023703}">
                      <ahyp:hlinkClr xmlns:ahyp="http://schemas.microsoft.com/office/drawing/2018/hyperlinkcolor" val="tx"/>
                    </a:ext>
                  </a:extLst>
                </a:hlinkClick>
              </a:rPr>
              <a:t>Spark Streaming</a:t>
            </a:r>
            <a:r>
              <a:rPr lang="he-IL" sz="1600" b="1" dirty="0"/>
              <a:t> –-------128</a:t>
            </a:r>
          </a:p>
          <a:p>
            <a:r>
              <a:rPr lang="he-IL" sz="1600" b="1" dirty="0"/>
              <a:t>         </a:t>
            </a:r>
            <a:r>
              <a:rPr lang="he-IL" sz="1600" b="1" dirty="0">
                <a:hlinkClick r:id="rId45" action="ppaction://hlinksldjump">
                  <a:extLst>
                    <a:ext uri="{A12FA001-AC4F-418D-AE19-62706E023703}">
                      <ahyp:hlinkClr xmlns:ahyp="http://schemas.microsoft.com/office/drawing/2018/hyperlinkcolor" val="tx"/>
                    </a:ext>
                  </a:extLst>
                </a:hlinkClick>
              </a:rPr>
              <a:t>מקורות נתונים</a:t>
            </a:r>
            <a:r>
              <a:rPr lang="he-IL" sz="1600" b="1" dirty="0"/>
              <a:t> ------------------- 129</a:t>
            </a:r>
          </a:p>
          <a:p>
            <a:r>
              <a:rPr lang="he-IL" sz="1600" b="1" dirty="0"/>
              <a:t>         </a:t>
            </a:r>
            <a:r>
              <a:rPr lang="en-US" sz="1600" b="1" dirty="0">
                <a:hlinkClick r:id="rId46" action="ppaction://hlinksldjump">
                  <a:extLst>
                    <a:ext uri="{A12FA001-AC4F-418D-AE19-62706E023703}">
                      <ahyp:hlinkClr xmlns:ahyp="http://schemas.microsoft.com/office/drawing/2018/hyperlinkcolor" val="tx"/>
                    </a:ext>
                  </a:extLst>
                </a:hlinkClick>
              </a:rPr>
              <a:t>DStreams</a:t>
            </a:r>
            <a:r>
              <a:rPr lang="he-IL" sz="1600" b="1" dirty="0"/>
              <a:t> ----------------------- 130</a:t>
            </a:r>
          </a:p>
          <a:p>
            <a:r>
              <a:rPr lang="he-IL" sz="1600" b="1" dirty="0"/>
              <a:t>         </a:t>
            </a:r>
            <a:r>
              <a:rPr lang="he-IL" sz="1600" b="1" dirty="0">
                <a:hlinkClick r:id="rId47" action="ppaction://hlinksldjump">
                  <a:extLst>
                    <a:ext uri="{A12FA001-AC4F-418D-AE19-62706E023703}">
                      <ahyp:hlinkClr xmlns:ahyp="http://schemas.microsoft.com/office/drawing/2018/hyperlinkcolor" val="tx"/>
                    </a:ext>
                  </a:extLst>
                </a:hlinkClick>
              </a:rPr>
              <a:t>שטף עבודה ב-</a:t>
            </a:r>
            <a:r>
              <a:rPr lang="en-US" sz="1600" b="1" dirty="0">
                <a:hlinkClick r:id="rId47" action="ppaction://hlinksldjump">
                  <a:extLst>
                    <a:ext uri="{A12FA001-AC4F-418D-AE19-62706E023703}">
                      <ahyp:hlinkClr xmlns:ahyp="http://schemas.microsoft.com/office/drawing/2018/hyperlinkcolor" val="tx"/>
                    </a:ext>
                  </a:extLst>
                </a:hlinkClick>
              </a:rPr>
              <a:t> streaming</a:t>
            </a:r>
            <a:r>
              <a:rPr lang="he-IL" sz="1600" b="1" dirty="0"/>
              <a:t>-----131</a:t>
            </a:r>
          </a:p>
          <a:p>
            <a:r>
              <a:rPr lang="he-IL" sz="1600" b="1" dirty="0"/>
              <a:t>         </a:t>
            </a:r>
            <a:r>
              <a:rPr lang="en-US" sz="1600" b="1" dirty="0">
                <a:hlinkClick r:id="rId48" action="ppaction://hlinksldjump">
                  <a:extLst>
                    <a:ext uri="{A12FA001-AC4F-418D-AE19-62706E023703}">
                      <ahyp:hlinkClr xmlns:ahyp="http://schemas.microsoft.com/office/drawing/2018/hyperlinkcolor" val="tx"/>
                    </a:ext>
                  </a:extLst>
                </a:hlinkClick>
              </a:rPr>
              <a:t>Windowed Stream</a:t>
            </a:r>
            <a:r>
              <a:rPr lang="he-IL" sz="1600" b="1" dirty="0"/>
              <a:t>------132-133</a:t>
            </a:r>
          </a:p>
          <a:p>
            <a:r>
              <a:rPr lang="he-IL" sz="1600" b="1" dirty="0"/>
              <a:t>         </a:t>
            </a:r>
            <a:r>
              <a:rPr lang="he-IL" sz="1600" b="1" dirty="0">
                <a:hlinkClick r:id="rId49" action="ppaction://hlinksldjump">
                  <a:extLst>
                    <a:ext uri="{A12FA001-AC4F-418D-AE19-62706E023703}">
                      <ahyp:hlinkClr xmlns:ahyp="http://schemas.microsoft.com/office/drawing/2018/hyperlinkcolor" val="tx"/>
                    </a:ext>
                  </a:extLst>
                </a:hlinkClick>
              </a:rPr>
              <a:t>טרנספורמציות </a:t>
            </a:r>
            <a:r>
              <a:rPr lang="en-US" sz="1600" b="1" dirty="0">
                <a:hlinkClick r:id="rId49" action="ppaction://hlinksldjump">
                  <a:extLst>
                    <a:ext uri="{A12FA001-AC4F-418D-AE19-62706E023703}">
                      <ahyp:hlinkClr xmlns:ahyp="http://schemas.microsoft.com/office/drawing/2018/hyperlinkcolor" val="tx"/>
                    </a:ext>
                  </a:extLst>
                </a:hlinkClick>
              </a:rPr>
              <a:t>Window</a:t>
            </a:r>
            <a:r>
              <a:rPr lang="he-IL" sz="1600" b="1" dirty="0"/>
              <a:t>--------134</a:t>
            </a:r>
          </a:p>
          <a:p>
            <a:r>
              <a:rPr lang="he-IL" sz="1600" b="1" dirty="0"/>
              <a:t>         </a:t>
            </a:r>
            <a:r>
              <a:rPr lang="en-US" sz="1600" b="1" dirty="0">
                <a:hlinkClick r:id="rId50" action="ppaction://hlinksldjump">
                  <a:extLst>
                    <a:ext uri="{A12FA001-AC4F-418D-AE19-62706E023703}">
                      <ahyp:hlinkClr xmlns:ahyp="http://schemas.microsoft.com/office/drawing/2018/hyperlinkcolor" val="tx"/>
                    </a:ext>
                  </a:extLst>
                </a:hlinkClick>
              </a:rPr>
              <a:t>Actions</a:t>
            </a:r>
            <a:r>
              <a:rPr lang="he-IL" sz="1600" b="1" dirty="0"/>
              <a:t> -------------------------- 135 </a:t>
            </a:r>
          </a:p>
          <a:p>
            <a:r>
              <a:rPr lang="he-IL" sz="1600" b="1" dirty="0"/>
              <a:t>         </a:t>
            </a:r>
            <a:r>
              <a:rPr lang="en-US" sz="1600" b="1" dirty="0">
                <a:hlinkClick r:id="rId51" action="ppaction://hlinksldjump">
                  <a:extLst>
                    <a:ext uri="{A12FA001-AC4F-418D-AE19-62706E023703}">
                      <ahyp:hlinkClr xmlns:ahyp="http://schemas.microsoft.com/office/drawing/2018/hyperlinkcolor" val="tx"/>
                    </a:ext>
                  </a:extLst>
                </a:hlinkClick>
              </a:rPr>
              <a:t>Checkpoints</a:t>
            </a:r>
            <a:r>
              <a:rPr lang="he-IL" sz="1600" b="1" dirty="0"/>
              <a:t> -------------------136</a:t>
            </a:r>
          </a:p>
          <a:p>
            <a:r>
              <a:rPr lang="he-IL" sz="1600" b="1" dirty="0"/>
              <a:t>         </a:t>
            </a:r>
            <a:r>
              <a:rPr lang="en-US" sz="1600" b="1" dirty="0">
                <a:hlinkClick r:id="rId52" action="ppaction://hlinksldjump">
                  <a:extLst>
                    <a:ext uri="{A12FA001-AC4F-418D-AE19-62706E023703}">
                      <ahyp:hlinkClr xmlns:ahyp="http://schemas.microsoft.com/office/drawing/2018/hyperlinkcolor" val="tx"/>
                    </a:ext>
                  </a:extLst>
                </a:hlinkClick>
              </a:rPr>
              <a:t>State</a:t>
            </a:r>
            <a:r>
              <a:rPr lang="he-IL" sz="1600" b="1" dirty="0"/>
              <a:t> ------------------------------137</a:t>
            </a:r>
          </a:p>
          <a:p>
            <a:r>
              <a:rPr lang="he-IL" sz="1600" b="1" dirty="0"/>
              <a:t>          </a:t>
            </a:r>
          </a:p>
        </p:txBody>
      </p:sp>
      <p:sp>
        <p:nvSpPr>
          <p:cNvPr id="10" name="תיבת טקסט 9">
            <a:extLst>
              <a:ext uri="{FF2B5EF4-FFF2-40B4-BE49-F238E27FC236}">
                <a16:creationId xmlns:a16="http://schemas.microsoft.com/office/drawing/2014/main" id="{54EF7F0B-7752-7F98-7AA7-311D55DDF83E}"/>
              </a:ext>
            </a:extLst>
          </p:cNvPr>
          <p:cNvSpPr txBox="1"/>
          <p:nvPr/>
        </p:nvSpPr>
        <p:spPr>
          <a:xfrm>
            <a:off x="0" y="6937"/>
            <a:ext cx="3924537" cy="7509748"/>
          </a:xfrm>
          <a:prstGeom prst="rect">
            <a:avLst/>
          </a:prstGeom>
          <a:noFill/>
        </p:spPr>
        <p:txBody>
          <a:bodyPr wrap="square" rtlCol="1">
            <a:spAutoFit/>
          </a:bodyPr>
          <a:lstStyle/>
          <a:p>
            <a:pPr marL="285750" indent="-285750">
              <a:buFont typeface="Wingdings" panose="05000000000000000000" pitchFamily="2" charset="2"/>
              <a:buChar char="q"/>
            </a:pPr>
            <a:r>
              <a:rPr lang="he-IL" b="1" dirty="0">
                <a:solidFill>
                  <a:schemeClr val="bg1"/>
                </a:solidFill>
                <a:latin typeface="Amasis MT Pro Black" panose="02040A04050005020304" pitchFamily="18" charset="0"/>
                <a:hlinkClick r:id="rId53" action="ppaction://hlinksldjump">
                  <a:extLst>
                    <a:ext uri="{A12FA001-AC4F-418D-AE19-62706E023703}">
                      <ahyp:hlinkClr xmlns:ahyp="http://schemas.microsoft.com/office/drawing/2018/hyperlinkcolor" val="tx"/>
                    </a:ext>
                  </a:extLst>
                </a:hlinkClick>
              </a:rPr>
              <a:t>למידת מכונה -</a:t>
            </a:r>
            <a:r>
              <a:rPr lang="en-US" b="1" dirty="0">
                <a:solidFill>
                  <a:schemeClr val="bg1"/>
                </a:solidFill>
                <a:latin typeface="Amasis MT Pro Black" panose="02040A04050005020304" pitchFamily="18" charset="0"/>
                <a:hlinkClick r:id="rId53" action="ppaction://hlinksldjump">
                  <a:extLst>
                    <a:ext uri="{A12FA001-AC4F-418D-AE19-62706E023703}">
                      <ahyp:hlinkClr xmlns:ahyp="http://schemas.microsoft.com/office/drawing/2018/hyperlinkcolor" val="tx"/>
                    </a:ext>
                  </a:extLst>
                </a:hlinkClick>
              </a:rPr>
              <a:t>MLlib </a:t>
            </a:r>
            <a:r>
              <a:rPr lang="he-IL" sz="1600" b="1" dirty="0">
                <a:solidFill>
                  <a:schemeClr val="bg1"/>
                </a:solidFill>
              </a:rPr>
              <a:t> </a:t>
            </a:r>
            <a:r>
              <a:rPr lang="he-IL" sz="1600" dirty="0"/>
              <a:t>--------------138</a:t>
            </a:r>
          </a:p>
          <a:p>
            <a:r>
              <a:rPr lang="he-IL" sz="1600" dirty="0"/>
              <a:t>      </a:t>
            </a:r>
            <a:r>
              <a:rPr lang="he-IL" sz="1600" dirty="0">
                <a:hlinkClick r:id="rId54" action="ppaction://hlinksldjump">
                  <a:extLst>
                    <a:ext uri="{A12FA001-AC4F-418D-AE19-62706E023703}">
                      <ahyp:hlinkClr xmlns:ahyp="http://schemas.microsoft.com/office/drawing/2018/hyperlinkcolor" val="tx"/>
                    </a:ext>
                  </a:extLst>
                </a:hlinkClick>
              </a:rPr>
              <a:t>הפשטות וקומפוננטות</a:t>
            </a:r>
            <a:r>
              <a:rPr lang="he-IL" sz="1600" dirty="0"/>
              <a:t> -------------------139</a:t>
            </a:r>
          </a:p>
          <a:p>
            <a:r>
              <a:rPr lang="he-IL" sz="1600" dirty="0"/>
              <a:t>      </a:t>
            </a:r>
            <a:r>
              <a:rPr lang="he-IL" sz="1600" dirty="0">
                <a:hlinkClick r:id="rId55" action="ppaction://hlinksldjump">
                  <a:extLst>
                    <a:ext uri="{A12FA001-AC4F-418D-AE19-62706E023703}">
                      <ahyp:hlinkClr xmlns:ahyp="http://schemas.microsoft.com/office/drawing/2018/hyperlinkcolor" val="tx"/>
                    </a:ext>
                  </a:extLst>
                </a:hlinkClick>
              </a:rPr>
              <a:t>טיפוסי נתונים </a:t>
            </a:r>
            <a:r>
              <a:rPr lang="he-IL" sz="1600" dirty="0"/>
              <a:t>----------------------140-142</a:t>
            </a:r>
          </a:p>
          <a:p>
            <a:r>
              <a:rPr lang="he-IL" sz="1600" dirty="0"/>
              <a:t>      </a:t>
            </a:r>
            <a:r>
              <a:rPr lang="he-IL" sz="1600" dirty="0">
                <a:hlinkClick r:id="rId56" action="ppaction://hlinksldjump">
                  <a:extLst>
                    <a:ext uri="{A12FA001-AC4F-418D-AE19-62706E023703}">
                      <ahyp:hlinkClr xmlns:ahyp="http://schemas.microsoft.com/office/drawing/2018/hyperlinkcolor" val="tx"/>
                    </a:ext>
                  </a:extLst>
                </a:hlinkClick>
              </a:rPr>
              <a:t>אלגוריתמי למידת מכונה</a:t>
            </a:r>
            <a:r>
              <a:rPr lang="he-IL" sz="1600" dirty="0"/>
              <a:t>-----------143-145</a:t>
            </a:r>
          </a:p>
          <a:p>
            <a:r>
              <a:rPr lang="he-IL" sz="1600" dirty="0"/>
              <a:t>      </a:t>
            </a:r>
            <a:r>
              <a:rPr lang="en-US" sz="1600" dirty="0">
                <a:hlinkClick r:id="rId57" action="ppaction://hlinksldjump">
                  <a:extLst>
                    <a:ext uri="{A12FA001-AC4F-418D-AE19-62706E023703}">
                      <ahyp:hlinkClr xmlns:ahyp="http://schemas.microsoft.com/office/drawing/2018/hyperlinkcolor" val="tx"/>
                    </a:ext>
                  </a:extLst>
                </a:hlinkClick>
              </a:rPr>
              <a:t>Transformers</a:t>
            </a:r>
            <a:r>
              <a:rPr lang="he-IL" sz="1600" dirty="0"/>
              <a:t> ------------------------- 146</a:t>
            </a:r>
          </a:p>
          <a:p>
            <a:r>
              <a:rPr lang="he-IL" sz="1600" dirty="0"/>
              <a:t>      </a:t>
            </a:r>
            <a:r>
              <a:rPr lang="en-US" sz="1600" dirty="0">
                <a:hlinkClick r:id="rId58" action="ppaction://hlinksldjump">
                  <a:extLst>
                    <a:ext uri="{A12FA001-AC4F-418D-AE19-62706E023703}">
                      <ahyp:hlinkClr xmlns:ahyp="http://schemas.microsoft.com/office/drawing/2018/hyperlinkcolor" val="tx"/>
                    </a:ext>
                  </a:extLst>
                </a:hlinkClick>
              </a:rPr>
              <a:t>Estimators</a:t>
            </a:r>
            <a:r>
              <a:rPr lang="he-IL" sz="1600" dirty="0"/>
              <a:t> ---------------------------- 147</a:t>
            </a:r>
          </a:p>
          <a:p>
            <a:r>
              <a:rPr lang="he-IL" sz="1600" dirty="0"/>
              <a:t>      </a:t>
            </a:r>
            <a:r>
              <a:rPr lang="en-US" sz="1600" dirty="0">
                <a:hlinkClick r:id="rId59" action="ppaction://hlinksldjump">
                  <a:extLst>
                    <a:ext uri="{A12FA001-AC4F-418D-AE19-62706E023703}">
                      <ahyp:hlinkClr xmlns:ahyp="http://schemas.microsoft.com/office/drawing/2018/hyperlinkcolor" val="tx"/>
                    </a:ext>
                  </a:extLst>
                </a:hlinkClick>
              </a:rPr>
              <a:t>Evaluators</a:t>
            </a:r>
            <a:r>
              <a:rPr lang="he-IL" sz="1600" dirty="0"/>
              <a:t> -----------------------148-149</a:t>
            </a:r>
          </a:p>
          <a:p>
            <a:r>
              <a:rPr lang="he-IL" sz="1600" dirty="0"/>
              <a:t>      </a:t>
            </a:r>
            <a:r>
              <a:rPr lang="en-US" sz="1600" dirty="0">
                <a:hlinkClick r:id="rId60" action="ppaction://hlinksldjump">
                  <a:extLst>
                    <a:ext uri="{A12FA001-AC4F-418D-AE19-62706E023703}">
                      <ahyp:hlinkClr xmlns:ahyp="http://schemas.microsoft.com/office/drawing/2018/hyperlinkcolor" val="tx"/>
                    </a:ext>
                  </a:extLst>
                </a:hlinkClick>
              </a:rPr>
              <a:t>Pipelines</a:t>
            </a:r>
            <a:r>
              <a:rPr lang="he-IL" sz="1600" dirty="0"/>
              <a:t> -------------------------------150</a:t>
            </a:r>
          </a:p>
          <a:p>
            <a:r>
              <a:rPr lang="he-IL" sz="1600" dirty="0"/>
              <a:t>      </a:t>
            </a:r>
            <a:r>
              <a:rPr lang="he-IL" sz="1600" dirty="0">
                <a:hlinkClick r:id="rId61" action="ppaction://hlinksldjump">
                  <a:extLst>
                    <a:ext uri="{A12FA001-AC4F-418D-AE19-62706E023703}">
                      <ahyp:hlinkClr xmlns:ahyp="http://schemas.microsoft.com/office/drawing/2018/hyperlinkcolor" val="tx"/>
                    </a:ext>
                  </a:extLst>
                </a:hlinkClick>
              </a:rPr>
              <a:t>הרכבת פיצ'רים </a:t>
            </a:r>
            <a:r>
              <a:rPr lang="he-IL" sz="1600" dirty="0"/>
              <a:t>–------------------ 151-152</a:t>
            </a:r>
          </a:p>
          <a:p>
            <a:r>
              <a:rPr lang="he-IL" sz="1600" dirty="0"/>
              <a:t>      </a:t>
            </a:r>
            <a:r>
              <a:rPr lang="he-IL" sz="1600" dirty="0">
                <a:hlinkClick r:id="rId62" action="ppaction://hlinksldjump">
                  <a:extLst>
                    <a:ext uri="{A12FA001-AC4F-418D-AE19-62706E023703}">
                      <ahyp:hlinkClr xmlns:ahyp="http://schemas.microsoft.com/office/drawing/2018/hyperlinkcolor" val="tx"/>
                    </a:ext>
                  </a:extLst>
                </a:hlinkClick>
              </a:rPr>
              <a:t>קידוד משתנים קטגוריאליים</a:t>
            </a:r>
            <a:r>
              <a:rPr lang="he-IL" sz="1600" dirty="0"/>
              <a:t>-------153-155</a:t>
            </a:r>
          </a:p>
          <a:p>
            <a:r>
              <a:rPr lang="he-IL" sz="1600" dirty="0"/>
              <a:t>      </a:t>
            </a:r>
            <a:r>
              <a:rPr lang="he-IL" sz="1600" dirty="0">
                <a:hlinkClick r:id="rId63" action="ppaction://hlinksldjump">
                  <a:extLst>
                    <a:ext uri="{A12FA001-AC4F-418D-AE19-62706E023703}">
                      <ahyp:hlinkClr xmlns:ahyp="http://schemas.microsoft.com/office/drawing/2018/hyperlinkcolor" val="tx"/>
                    </a:ext>
                  </a:extLst>
                </a:hlinkClick>
              </a:rPr>
              <a:t>יצירת </a:t>
            </a:r>
            <a:r>
              <a:rPr lang="en-US" sz="1600" dirty="0">
                <a:hlinkClick r:id="rId63" action="ppaction://hlinksldjump">
                  <a:extLst>
                    <a:ext uri="{A12FA001-AC4F-418D-AE19-62706E023703}">
                      <ahyp:hlinkClr xmlns:ahyp="http://schemas.microsoft.com/office/drawing/2018/hyperlinkcolor" val="tx"/>
                    </a:ext>
                  </a:extLst>
                </a:hlinkClick>
              </a:rPr>
              <a:t>Pipeline</a:t>
            </a:r>
            <a:r>
              <a:rPr lang="he-IL" sz="1600" dirty="0">
                <a:hlinkClick r:id="rId63" action="ppaction://hlinksldjump">
                  <a:extLst>
                    <a:ext uri="{A12FA001-AC4F-418D-AE19-62706E023703}">
                      <ahyp:hlinkClr xmlns:ahyp="http://schemas.microsoft.com/office/drawing/2018/hyperlinkcolor" val="tx"/>
                    </a:ext>
                  </a:extLst>
                </a:hlinkClick>
              </a:rPr>
              <a:t> </a:t>
            </a:r>
            <a:r>
              <a:rPr lang="he-IL" sz="1600" dirty="0"/>
              <a:t>-----------------------– 156</a:t>
            </a:r>
          </a:p>
          <a:p>
            <a:r>
              <a:rPr lang="he-IL" sz="1600" dirty="0"/>
              <a:t>      </a:t>
            </a:r>
            <a:r>
              <a:rPr lang="en-US" sz="1600" dirty="0">
                <a:hlinkClick r:id="rId64" action="ppaction://hlinksldjump">
                  <a:extLst>
                    <a:ext uri="{A12FA001-AC4F-418D-AE19-62706E023703}">
                      <ahyp:hlinkClr xmlns:ahyp="http://schemas.microsoft.com/office/drawing/2018/hyperlinkcolor" val="tx"/>
                    </a:ext>
                  </a:extLst>
                </a:hlinkClick>
              </a:rPr>
              <a:t>Scaling</a:t>
            </a:r>
            <a:r>
              <a:rPr lang="he-IL" sz="1600" dirty="0"/>
              <a:t>----------------------------157-159</a:t>
            </a:r>
          </a:p>
          <a:p>
            <a:r>
              <a:rPr lang="he-IL" sz="1600" dirty="0"/>
              <a:t>      </a:t>
            </a:r>
            <a:r>
              <a:rPr lang="he-IL" sz="1600" dirty="0">
                <a:hlinkClick r:id="rId65" action="ppaction://hlinksldjump">
                  <a:extLst>
                    <a:ext uri="{A12FA001-AC4F-418D-AE19-62706E023703}">
                      <ahyp:hlinkClr xmlns:ahyp="http://schemas.microsoft.com/office/drawing/2018/hyperlinkcolor" val="tx"/>
                    </a:ext>
                  </a:extLst>
                </a:hlinkClick>
              </a:rPr>
              <a:t>חריגים-</a:t>
            </a:r>
            <a:r>
              <a:rPr lang="en-US" sz="1600" dirty="0">
                <a:hlinkClick r:id="rId65" action="ppaction://hlinksldjump">
                  <a:extLst>
                    <a:ext uri="{A12FA001-AC4F-418D-AE19-62706E023703}">
                      <ahyp:hlinkClr xmlns:ahyp="http://schemas.microsoft.com/office/drawing/2018/hyperlinkcolor" val="tx"/>
                    </a:ext>
                  </a:extLst>
                </a:hlinkClick>
              </a:rPr>
              <a:t>Outliers</a:t>
            </a:r>
            <a:r>
              <a:rPr lang="he-IL" sz="1600" dirty="0"/>
              <a:t> ------------------160-166</a:t>
            </a:r>
          </a:p>
          <a:p>
            <a:r>
              <a:rPr lang="he-IL" sz="1600" dirty="0"/>
              <a:t>      </a:t>
            </a:r>
            <a:r>
              <a:rPr lang="en-US" sz="1600" dirty="0">
                <a:hlinkClick r:id="rId66" action="ppaction://hlinksldjump">
                  <a:extLst>
                    <a:ext uri="{A12FA001-AC4F-418D-AE19-62706E023703}">
                      <ahyp:hlinkClr xmlns:ahyp="http://schemas.microsoft.com/office/drawing/2018/hyperlinkcolor" val="tx"/>
                    </a:ext>
                  </a:extLst>
                </a:hlinkClick>
              </a:rPr>
              <a:t>Correlations</a:t>
            </a:r>
            <a:r>
              <a:rPr lang="he-IL" sz="1600" dirty="0"/>
              <a:t> --------------------------167</a:t>
            </a:r>
          </a:p>
          <a:p>
            <a:r>
              <a:rPr lang="he-IL" sz="1600" dirty="0"/>
              <a:t>      </a:t>
            </a:r>
            <a:r>
              <a:rPr lang="en-US" sz="1600" dirty="0">
                <a:hlinkClick r:id="rId67" action="ppaction://hlinksldjump">
                  <a:extLst>
                    <a:ext uri="{A12FA001-AC4F-418D-AE19-62706E023703}">
                      <ahyp:hlinkClr xmlns:ahyp="http://schemas.microsoft.com/office/drawing/2018/hyperlinkcolor" val="tx"/>
                    </a:ext>
                  </a:extLst>
                </a:hlinkClick>
              </a:rPr>
              <a:t>Correlation Matrix</a:t>
            </a:r>
            <a:r>
              <a:rPr lang="he-IL" sz="1600" dirty="0"/>
              <a:t> ------------168-169</a:t>
            </a:r>
          </a:p>
          <a:p>
            <a:r>
              <a:rPr lang="he-IL" sz="1600" dirty="0"/>
              <a:t>      </a:t>
            </a:r>
            <a:r>
              <a:rPr lang="en-US" sz="1600" dirty="0">
                <a:hlinkClick r:id="rId68" action="ppaction://hlinksldjump">
                  <a:extLst>
                    <a:ext uri="{A12FA001-AC4F-418D-AE19-62706E023703}">
                      <ahyp:hlinkClr xmlns:ahyp="http://schemas.microsoft.com/office/drawing/2018/hyperlinkcolor" val="tx"/>
                    </a:ext>
                  </a:extLst>
                </a:hlinkClick>
              </a:rPr>
              <a:t>OverFit @ UnderFit</a:t>
            </a:r>
            <a:r>
              <a:rPr lang="he-IL" sz="1600" dirty="0"/>
              <a:t> -----------------170 </a:t>
            </a:r>
          </a:p>
          <a:p>
            <a:r>
              <a:rPr lang="he-IL" sz="1600" dirty="0"/>
              <a:t>      </a:t>
            </a:r>
            <a:r>
              <a:rPr lang="he-IL" sz="1600" dirty="0">
                <a:hlinkClick r:id="rId69" action="ppaction://hlinksldjump">
                  <a:extLst>
                    <a:ext uri="{A12FA001-AC4F-418D-AE19-62706E023703}">
                      <ahyp:hlinkClr xmlns:ahyp="http://schemas.microsoft.com/office/drawing/2018/hyperlinkcolor" val="tx"/>
                    </a:ext>
                  </a:extLst>
                </a:hlinkClick>
              </a:rPr>
              <a:t>בניית מודל וחיזוי תוצאות </a:t>
            </a:r>
            <a:r>
              <a:rPr lang="he-IL" sz="1600" dirty="0"/>
              <a:t>---------171-174</a:t>
            </a:r>
          </a:p>
          <a:p>
            <a:r>
              <a:rPr lang="he-IL" sz="1600" dirty="0"/>
              <a:t>      </a:t>
            </a:r>
            <a:r>
              <a:rPr lang="he-IL" sz="1600" dirty="0">
                <a:hlinkClick r:id="rId70" action="ppaction://hlinksldjump">
                  <a:extLst>
                    <a:ext uri="{A12FA001-AC4F-418D-AE19-62706E023703}">
                      <ahyp:hlinkClr xmlns:ahyp="http://schemas.microsoft.com/office/drawing/2018/hyperlinkcolor" val="tx"/>
                    </a:ext>
                  </a:extLst>
                </a:hlinkClick>
              </a:rPr>
              <a:t>הערכת המודל </a:t>
            </a:r>
            <a:r>
              <a:rPr lang="he-IL" sz="1600" dirty="0"/>
              <a:t>---------------------------175</a:t>
            </a:r>
          </a:p>
          <a:p>
            <a:r>
              <a:rPr lang="he-IL" sz="1600" dirty="0"/>
              <a:t>      </a:t>
            </a:r>
            <a:r>
              <a:rPr lang="en-US" sz="1600" dirty="0">
                <a:hlinkClick r:id="rId71" action="ppaction://hlinksldjump">
                  <a:extLst>
                    <a:ext uri="{A12FA001-AC4F-418D-AE19-62706E023703}">
                      <ahyp:hlinkClr xmlns:ahyp="http://schemas.microsoft.com/office/drawing/2018/hyperlinkcolor" val="tx"/>
                    </a:ext>
                  </a:extLst>
                </a:hlinkClick>
              </a:rPr>
              <a:t>Confusion Matrix</a:t>
            </a:r>
            <a:r>
              <a:rPr lang="he-IL" sz="1600" dirty="0"/>
              <a:t> -------------176-182</a:t>
            </a:r>
          </a:p>
          <a:p>
            <a:r>
              <a:rPr lang="he-IL" sz="1600" dirty="0"/>
              <a:t> </a:t>
            </a:r>
            <a:r>
              <a:rPr lang="en-US" sz="1600" dirty="0">
                <a:hlinkClick r:id="rId72" action="ppaction://hlinksldjump">
                  <a:extLst>
                    <a:ext uri="{A12FA001-AC4F-418D-AE19-62706E023703}">
                      <ahyp:hlinkClr xmlns:ahyp="http://schemas.microsoft.com/office/drawing/2018/hyperlinkcolor" val="tx"/>
                    </a:ext>
                  </a:extLst>
                </a:hlinkClick>
              </a:rPr>
              <a:t>Persistence</a:t>
            </a:r>
            <a:r>
              <a:rPr lang="en-US" sz="1600" dirty="0"/>
              <a:t>     </a:t>
            </a:r>
            <a:r>
              <a:rPr lang="he-IL" sz="1600" dirty="0"/>
              <a:t> ---------------------------183</a:t>
            </a:r>
          </a:p>
          <a:p>
            <a:r>
              <a:rPr lang="he-IL" sz="1600" dirty="0"/>
              <a:t>      </a:t>
            </a:r>
            <a:r>
              <a:rPr lang="en-US" sz="1600" dirty="0">
                <a:hlinkClick r:id="rId73" action="ppaction://hlinksldjump">
                  <a:extLst>
                    <a:ext uri="{A12FA001-AC4F-418D-AE19-62706E023703}">
                      <ahyp:hlinkClr xmlns:ahyp="http://schemas.microsoft.com/office/drawing/2018/hyperlinkcolor" val="tx"/>
                    </a:ext>
                  </a:extLst>
                </a:hlinkClick>
              </a:rPr>
              <a:t>PCA</a:t>
            </a:r>
            <a:r>
              <a:rPr lang="he-IL" sz="1600" dirty="0"/>
              <a:t> ------------------------------------ 184</a:t>
            </a:r>
          </a:p>
          <a:p>
            <a:r>
              <a:rPr lang="he-IL" sz="1600" dirty="0"/>
              <a:t>      </a:t>
            </a:r>
            <a:r>
              <a:rPr lang="en-US" sz="1600" dirty="0">
                <a:hlinkClick r:id="rId74" action="ppaction://hlinksldjump">
                  <a:extLst>
                    <a:ext uri="{A12FA001-AC4F-418D-AE19-62706E023703}">
                      <ahyp:hlinkClr xmlns:ahyp="http://schemas.microsoft.com/office/drawing/2018/hyperlinkcolor" val="tx"/>
                    </a:ext>
                  </a:extLst>
                </a:hlinkClick>
              </a:rPr>
              <a:t>Normalizer</a:t>
            </a:r>
            <a:r>
              <a:rPr lang="he-IL" sz="1600" dirty="0"/>
              <a:t> --------------------- 185-186</a:t>
            </a:r>
          </a:p>
          <a:p>
            <a:r>
              <a:rPr lang="he-IL" sz="1600" dirty="0"/>
              <a:t>      </a:t>
            </a:r>
            <a:r>
              <a:rPr lang="he-IL" sz="1600" dirty="0">
                <a:hlinkClick r:id="rId75" action="ppaction://hlinksldjump">
                  <a:extLst>
                    <a:ext uri="{A12FA001-AC4F-418D-AE19-62706E023703}">
                      <ahyp:hlinkClr xmlns:ahyp="http://schemas.microsoft.com/office/drawing/2018/hyperlinkcolor" val="tx"/>
                    </a:ext>
                  </a:extLst>
                </a:hlinkClick>
              </a:rPr>
              <a:t>כלים לניתוח טקסט</a:t>
            </a:r>
            <a:r>
              <a:rPr lang="he-IL" sz="1600" dirty="0"/>
              <a:t> ----------------187-193</a:t>
            </a:r>
          </a:p>
          <a:p>
            <a:r>
              <a:rPr lang="he-IL" sz="1600" dirty="0"/>
              <a:t>      </a:t>
            </a:r>
            <a:r>
              <a:rPr lang="en-US" sz="1600" dirty="0">
                <a:hlinkClick r:id="rId76" action="ppaction://hlinksldjump">
                  <a:extLst>
                    <a:ext uri="{A12FA001-AC4F-418D-AE19-62706E023703}">
                      <ahyp:hlinkClr xmlns:ahyp="http://schemas.microsoft.com/office/drawing/2018/hyperlinkcolor" val="tx"/>
                    </a:ext>
                  </a:extLst>
                </a:hlinkClick>
              </a:rPr>
              <a:t>Hyperparameters Tuning</a:t>
            </a:r>
            <a:r>
              <a:rPr lang="he-IL" sz="1600" dirty="0"/>
              <a:t> --194-195</a:t>
            </a:r>
          </a:p>
          <a:p>
            <a:r>
              <a:rPr lang="he-IL" sz="1600" dirty="0"/>
              <a:t>      </a:t>
            </a:r>
            <a:r>
              <a:rPr lang="en-US" sz="1600" dirty="0">
                <a:hlinkClick r:id="rId77" action="ppaction://hlinksldjump">
                  <a:extLst>
                    <a:ext uri="{A12FA001-AC4F-418D-AE19-62706E023703}">
                      <ahyp:hlinkClr xmlns:ahyp="http://schemas.microsoft.com/office/drawing/2018/hyperlinkcolor" val="tx"/>
                    </a:ext>
                  </a:extLst>
                </a:hlinkClick>
              </a:rPr>
              <a:t>CrossValidator</a:t>
            </a:r>
            <a:r>
              <a:rPr lang="he-IL" sz="1600" dirty="0"/>
              <a:t> -----------------196-200 </a:t>
            </a:r>
          </a:p>
          <a:p>
            <a:r>
              <a:rPr lang="he-IL" sz="1600" dirty="0"/>
              <a:t>      </a:t>
            </a:r>
            <a:r>
              <a:rPr lang="en-US" sz="1600" dirty="0">
                <a:hlinkClick r:id="rId78" action="ppaction://hlinksldjump">
                  <a:extLst>
                    <a:ext uri="{A12FA001-AC4F-418D-AE19-62706E023703}">
                      <ahyp:hlinkClr xmlns:ahyp="http://schemas.microsoft.com/office/drawing/2018/hyperlinkcolor" val="tx"/>
                    </a:ext>
                  </a:extLst>
                </a:hlinkClick>
              </a:rPr>
              <a:t>Recommendation System</a:t>
            </a:r>
            <a:r>
              <a:rPr lang="he-IL" sz="1600" dirty="0"/>
              <a:t> ------201</a:t>
            </a:r>
          </a:p>
          <a:p>
            <a:r>
              <a:rPr lang="he-IL" sz="1600" dirty="0"/>
              <a:t>      </a:t>
            </a:r>
            <a:r>
              <a:rPr lang="en-US" sz="1600" dirty="0">
                <a:hlinkClick r:id="rId79" action="ppaction://hlinksldjump">
                  <a:extLst>
                    <a:ext uri="{A12FA001-AC4F-418D-AE19-62706E023703}">
                      <ahyp:hlinkClr xmlns:ahyp="http://schemas.microsoft.com/office/drawing/2018/hyperlinkcolor" val="tx"/>
                    </a:ext>
                  </a:extLst>
                </a:hlinkClick>
              </a:rPr>
              <a:t>Collaboration Filtering</a:t>
            </a:r>
            <a:r>
              <a:rPr lang="he-IL" sz="1600" dirty="0">
                <a:hlinkClick r:id="rId79" action="ppaction://hlinksldjump">
                  <a:extLst>
                    <a:ext uri="{A12FA001-AC4F-418D-AE19-62706E023703}">
                      <ahyp:hlinkClr xmlns:ahyp="http://schemas.microsoft.com/office/drawing/2018/hyperlinkcolor" val="tx"/>
                    </a:ext>
                  </a:extLst>
                </a:hlinkClick>
              </a:rPr>
              <a:t> </a:t>
            </a:r>
            <a:r>
              <a:rPr lang="he-IL" sz="1600" dirty="0"/>
              <a:t>------202-206</a:t>
            </a:r>
          </a:p>
          <a:p>
            <a:r>
              <a:rPr lang="he-IL" sz="1600" dirty="0"/>
              <a:t>      </a:t>
            </a:r>
            <a:r>
              <a:rPr lang="he-IL" sz="1600" dirty="0">
                <a:hlinkClick r:id="rId80" action="ppaction://hlinksldjump">
                  <a:extLst>
                    <a:ext uri="{A12FA001-AC4F-418D-AE19-62706E023703}">
                      <ahyp:hlinkClr xmlns:ahyp="http://schemas.microsoft.com/office/drawing/2018/hyperlinkcolor" val="tx"/>
                    </a:ext>
                  </a:extLst>
                </a:hlinkClick>
              </a:rPr>
              <a:t>בניית מערכת המלצות</a:t>
            </a:r>
            <a:r>
              <a:rPr lang="he-IL" sz="1600" dirty="0"/>
              <a:t> -------------207-220</a:t>
            </a:r>
          </a:p>
          <a:p>
            <a:endParaRPr lang="he-IL" sz="1600" dirty="0"/>
          </a:p>
          <a:p>
            <a:r>
              <a:rPr lang="he-IL" sz="1600" dirty="0"/>
              <a:t>      </a:t>
            </a:r>
          </a:p>
        </p:txBody>
      </p:sp>
    </p:spTree>
    <p:extLst>
      <p:ext uri="{BB962C8B-B14F-4D97-AF65-F5344CB8AC3E}">
        <p14:creationId xmlns:p14="http://schemas.microsoft.com/office/powerpoint/2010/main" val="1240691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7A0BE5-793D-C0C1-9B55-E333AB9DFCCE}"/>
              </a:ext>
            </a:extLst>
          </p:cNvPr>
          <p:cNvSpPr>
            <a:spLocks noGrp="1"/>
          </p:cNvSpPr>
          <p:nvPr>
            <p:ph type="title"/>
          </p:nvPr>
        </p:nvSpPr>
        <p:spPr>
          <a:xfrm>
            <a:off x="2515731" y="270801"/>
            <a:ext cx="9404723" cy="1400530"/>
          </a:xfrm>
        </p:spPr>
        <p:txBody>
          <a:bodyPr/>
          <a:lstStyle/>
          <a:p>
            <a:pPr algn="r"/>
            <a:r>
              <a:rPr lang="he-IL" b="1" dirty="0">
                <a:latin typeface="Amasis MT Pro Black" panose="02040A04050005020304" pitchFamily="18" charset="0"/>
              </a:rPr>
              <a:t>אופן פעולת האבסטרקציה של </a:t>
            </a:r>
            <a:r>
              <a:rPr lang="en-US" b="1" dirty="0">
                <a:latin typeface="Amasis MT Pro Black" panose="02040A04050005020304" pitchFamily="18" charset="0"/>
              </a:rPr>
              <a:t>RDD</a:t>
            </a:r>
            <a:endParaRPr lang="he-IL" b="1" dirty="0">
              <a:latin typeface="Amasis MT Pro Black" panose="02040A04050005020304" pitchFamily="18" charset="0"/>
            </a:endParaRPr>
          </a:p>
        </p:txBody>
      </p:sp>
      <p:pic>
        <p:nvPicPr>
          <p:cNvPr id="4" name="Picture 4" descr="Things to know about Spark RDD - Knoldus Blogs">
            <a:extLst>
              <a:ext uri="{FF2B5EF4-FFF2-40B4-BE49-F238E27FC236}">
                <a16:creationId xmlns:a16="http://schemas.microsoft.com/office/drawing/2014/main" id="{BF3EDC1C-6261-108A-4249-538AAC443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46" y="1710018"/>
            <a:ext cx="8149170" cy="4592150"/>
          </a:xfrm>
          <a:prstGeom prst="rect">
            <a:avLst/>
          </a:prstGeom>
          <a:noFill/>
          <a:effectLst>
            <a:glow rad="127000">
              <a:schemeClr val="accent4">
                <a:lumMod val="75000"/>
              </a:schemeClr>
            </a:glow>
            <a:outerShdw blurRad="50800" dist="50800" dir="5400000" algn="ctr" rotWithShape="0">
              <a:srgbClr val="FF0000"/>
            </a:outerShdw>
          </a:effectLst>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ED527634-3C54-FB08-042C-6C5521BE626C}"/>
              </a:ext>
            </a:extLst>
          </p:cNvPr>
          <p:cNvSpPr txBox="1"/>
          <p:nvPr/>
        </p:nvSpPr>
        <p:spPr>
          <a:xfrm>
            <a:off x="8654160" y="1428250"/>
            <a:ext cx="3266294" cy="5355312"/>
          </a:xfrm>
          <a:prstGeom prst="rect">
            <a:avLst/>
          </a:prstGeom>
          <a:noFill/>
        </p:spPr>
        <p:txBody>
          <a:bodyPr wrap="square" rtlCol="1">
            <a:spAutoFit/>
          </a:bodyPr>
          <a:lstStyle/>
          <a:p>
            <a:r>
              <a:rPr lang="he-IL" b="1" dirty="0">
                <a:solidFill>
                  <a:schemeClr val="bg1"/>
                </a:solidFill>
                <a:latin typeface="Amasis MT Pro Black" panose="02040A04050005020304" pitchFamily="18" charset="0"/>
              </a:rPr>
              <a:t>טרנספורמציה יוצרת </a:t>
            </a:r>
            <a:r>
              <a:rPr lang="en-US" b="1" dirty="0">
                <a:solidFill>
                  <a:schemeClr val="bg1"/>
                </a:solidFill>
                <a:latin typeface="Amasis MT Pro Black" panose="02040A04050005020304" pitchFamily="18" charset="0"/>
              </a:rPr>
              <a:t>RDD</a:t>
            </a:r>
            <a:r>
              <a:rPr lang="he-IL" b="1" dirty="0">
                <a:solidFill>
                  <a:schemeClr val="bg1"/>
                </a:solidFill>
                <a:latin typeface="Amasis MT Pro Black" panose="02040A04050005020304" pitchFamily="18" charset="0"/>
              </a:rPr>
              <a:t> חדש</a:t>
            </a:r>
          </a:p>
          <a:p>
            <a:r>
              <a:rPr lang="he-IL" b="1" dirty="0">
                <a:solidFill>
                  <a:schemeClr val="bg1"/>
                </a:solidFill>
                <a:latin typeface="Amasis MT Pro Black" panose="02040A04050005020304" pitchFamily="18" charset="0"/>
              </a:rPr>
              <a:t>ונשמרת בשרשרת היוחסין (</a:t>
            </a:r>
            <a:r>
              <a:rPr lang="en-US" b="1" dirty="0">
                <a:solidFill>
                  <a:schemeClr val="bg1"/>
                </a:solidFill>
                <a:latin typeface="Amasis MT Pro Black" panose="02040A04050005020304" pitchFamily="18" charset="0"/>
              </a:rPr>
              <a:t>Lineage</a:t>
            </a:r>
            <a:r>
              <a:rPr lang="he-IL" b="1" dirty="0">
                <a:solidFill>
                  <a:schemeClr val="bg1"/>
                </a:solidFill>
                <a:latin typeface="Amasis MT Pro Black" panose="02040A04050005020304" pitchFamily="18" charset="0"/>
              </a:rPr>
              <a:t>) באמצעות ההפשטה הלוגית של ה-</a:t>
            </a:r>
            <a:r>
              <a:rPr lang="en-US" b="1" dirty="0">
                <a:solidFill>
                  <a:schemeClr val="bg1"/>
                </a:solidFill>
                <a:latin typeface="Amasis MT Pro Black" panose="02040A04050005020304" pitchFamily="18" charset="0"/>
              </a:rPr>
              <a:t>DAG</a:t>
            </a:r>
            <a:r>
              <a:rPr lang="he-IL" b="1" dirty="0">
                <a:solidFill>
                  <a:schemeClr val="bg1"/>
                </a:solidFill>
                <a:latin typeface="Amasis MT Pro Black" panose="02040A04050005020304" pitchFamily="18" charset="0"/>
              </a:rPr>
              <a:t>. </a:t>
            </a:r>
          </a:p>
          <a:p>
            <a:r>
              <a:rPr lang="he-IL" b="1" dirty="0">
                <a:solidFill>
                  <a:schemeClr val="bg1"/>
                </a:solidFill>
                <a:latin typeface="Amasis MT Pro Black" panose="02040A04050005020304" pitchFamily="18" charset="0"/>
              </a:rPr>
              <a:t>זהו שלב ההערכה עצלה-</a:t>
            </a:r>
          </a:p>
          <a:p>
            <a:r>
              <a:rPr lang="he-IL" b="1" dirty="0">
                <a:solidFill>
                  <a:schemeClr val="bg1"/>
                </a:solidFill>
                <a:latin typeface="Amasis MT Pro Black" panose="02040A04050005020304" pitchFamily="18" charset="0"/>
              </a:rPr>
              <a:t>טרנספורמציות לא יוצאות לפועל אלא "מכינות את הקרקע" ומחכות לטריגר של פעולה.</a:t>
            </a:r>
          </a:p>
          <a:p>
            <a:r>
              <a:rPr lang="he-IL" dirty="0">
                <a:latin typeface="Amasis MT Pro Black" panose="02040A04050005020304" pitchFamily="18" charset="0"/>
              </a:rPr>
              <a:t> </a:t>
            </a:r>
          </a:p>
          <a:p>
            <a:r>
              <a:rPr lang="he-IL" b="1" dirty="0">
                <a:solidFill>
                  <a:schemeClr val="bg1"/>
                </a:solidFill>
                <a:latin typeface="Amasis MT Pro Black" panose="02040A04050005020304" pitchFamily="18" charset="0"/>
              </a:rPr>
              <a:t>כשפעולה מתבצעת ,ספארק משתמש בשרשרת היוחסין על מנת לחפש את הטרנספורמציות המתאימות לביצוע המשימות שדורשת הפעולה.</a:t>
            </a:r>
          </a:p>
          <a:p>
            <a:r>
              <a:rPr lang="he-IL" b="1" dirty="0">
                <a:solidFill>
                  <a:schemeClr val="bg1"/>
                </a:solidFill>
                <a:latin typeface="Amasis MT Pro Black" panose="02040A04050005020304" pitchFamily="18" charset="0"/>
              </a:rPr>
              <a:t>המשימות מבוזרות על פני ה-</a:t>
            </a:r>
            <a:r>
              <a:rPr lang="en-US" b="1" dirty="0">
                <a:solidFill>
                  <a:schemeClr val="bg1"/>
                </a:solidFill>
                <a:latin typeface="Amasis MT Pro Black" panose="02040A04050005020304" pitchFamily="18" charset="0"/>
              </a:rPr>
              <a:t>cluster</a:t>
            </a:r>
            <a:r>
              <a:rPr lang="he-IL" b="1" dirty="0">
                <a:solidFill>
                  <a:schemeClr val="bg1"/>
                </a:solidFill>
                <a:latin typeface="Amasis MT Pro Black" panose="02040A04050005020304" pitchFamily="18" charset="0"/>
              </a:rPr>
              <a:t> במקביל והתוצאה נשמרת בדרך כלל בזיכרון ה-</a:t>
            </a:r>
            <a:r>
              <a:rPr lang="en-US" b="1" dirty="0">
                <a:solidFill>
                  <a:schemeClr val="bg1"/>
                </a:solidFill>
                <a:latin typeface="Amasis MT Pro Black" panose="02040A04050005020304" pitchFamily="18" charset="0"/>
              </a:rPr>
              <a:t>Driver</a:t>
            </a:r>
            <a:r>
              <a:rPr lang="he-IL" b="1" dirty="0">
                <a:solidFill>
                  <a:schemeClr val="bg1"/>
                </a:solidFill>
                <a:latin typeface="Amasis MT Pro Black" panose="02040A04050005020304" pitchFamily="18" charset="0"/>
              </a:rPr>
              <a:t> או במקור חיצוני אחר – תלוי בפעולה.</a:t>
            </a:r>
          </a:p>
        </p:txBody>
      </p:sp>
    </p:spTree>
    <p:extLst>
      <p:ext uri="{BB962C8B-B14F-4D97-AF65-F5344CB8AC3E}">
        <p14:creationId xmlns:p14="http://schemas.microsoft.com/office/powerpoint/2010/main" val="319338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45ABA0-4FBA-72ED-C653-AD97A3EF90DA}"/>
              </a:ext>
            </a:extLst>
          </p:cNvPr>
          <p:cNvSpPr>
            <a:spLocks noGrp="1"/>
          </p:cNvSpPr>
          <p:nvPr>
            <p:ph type="title"/>
          </p:nvPr>
        </p:nvSpPr>
        <p:spPr>
          <a:xfrm>
            <a:off x="1836366" y="276223"/>
            <a:ext cx="9404723" cy="1400530"/>
          </a:xfrm>
        </p:spPr>
        <p:txBody>
          <a:bodyPr/>
          <a:lstStyle/>
          <a:p>
            <a:pPr algn="r"/>
            <a:r>
              <a:rPr lang="he-IL" b="1" dirty="0"/>
              <a:t>האבסטרקציות ב-</a:t>
            </a:r>
            <a:r>
              <a:rPr lang="en-US" b="1" dirty="0"/>
              <a:t>Spark</a:t>
            </a:r>
            <a:r>
              <a:rPr lang="he-IL" b="1" dirty="0"/>
              <a:t> - </a:t>
            </a:r>
            <a:r>
              <a:rPr lang="en-US" b="1" dirty="0"/>
              <a:t>DAG</a:t>
            </a:r>
            <a:endParaRPr lang="he-IL" b="1" dirty="0"/>
          </a:p>
        </p:txBody>
      </p:sp>
      <p:sp>
        <p:nvSpPr>
          <p:cNvPr id="3" name="מציין מיקום תוכן 2">
            <a:extLst>
              <a:ext uri="{FF2B5EF4-FFF2-40B4-BE49-F238E27FC236}">
                <a16:creationId xmlns:a16="http://schemas.microsoft.com/office/drawing/2014/main" id="{7D0BFBDB-5965-EAFD-1E4A-789676F8BCAA}"/>
              </a:ext>
            </a:extLst>
          </p:cNvPr>
          <p:cNvSpPr>
            <a:spLocks noGrp="1"/>
          </p:cNvSpPr>
          <p:nvPr>
            <p:ph idx="1"/>
          </p:nvPr>
        </p:nvSpPr>
        <p:spPr>
          <a:xfrm>
            <a:off x="2020712" y="1443318"/>
            <a:ext cx="9220378" cy="4195481"/>
          </a:xfrm>
        </p:spPr>
        <p:txBody>
          <a:bodyPr/>
          <a:lstStyle/>
          <a:p>
            <a:pPr marL="0" indent="0">
              <a:buNone/>
            </a:pPr>
            <a:r>
              <a:rPr lang="en-US" b="1" u="sng" dirty="0">
                <a:solidFill>
                  <a:srgbClr val="FFFF00"/>
                </a:solidFill>
                <a:latin typeface="Amasis MT Pro Black" panose="02040A04050005020304" pitchFamily="18" charset="0"/>
              </a:rPr>
              <a:t>DAG</a:t>
            </a:r>
            <a:r>
              <a:rPr lang="he-IL" b="1" u="sng" dirty="0">
                <a:solidFill>
                  <a:srgbClr val="FFFF00"/>
                </a:solidFill>
                <a:latin typeface="Amasis MT Pro Black" panose="02040A04050005020304" pitchFamily="18" charset="0"/>
              </a:rPr>
              <a:t> – </a:t>
            </a:r>
            <a:r>
              <a:rPr lang="en-US" b="1" u="sng" dirty="0">
                <a:solidFill>
                  <a:srgbClr val="FFFF00"/>
                </a:solidFill>
                <a:latin typeface="Amasis MT Pro Black" panose="02040A04050005020304" pitchFamily="18" charset="0"/>
              </a:rPr>
              <a:t>Directed Acyclic Graph </a:t>
            </a:r>
            <a:r>
              <a:rPr lang="he-IL" b="1" u="sng" dirty="0">
                <a:solidFill>
                  <a:srgbClr val="FFFF00"/>
                </a:solidFill>
                <a:latin typeface="Amasis MT Pro Black" panose="02040A04050005020304" pitchFamily="18" charset="0"/>
              </a:rPr>
              <a:t> - גרף מכוון ללא מעגלים:</a:t>
            </a:r>
          </a:p>
          <a:p>
            <a:pPr marL="0" indent="0">
              <a:buNone/>
            </a:pPr>
            <a:r>
              <a:rPr lang="he-IL" dirty="0">
                <a:latin typeface="Amasis MT Pro Black" panose="02040A04050005020304" pitchFamily="18" charset="0"/>
              </a:rPr>
              <a:t>מבנה גרפי שמכיל מסלול של קודקודים המכוונים לקודקודים אחרים ללא יצירת מעגלים. בהקשר של </a:t>
            </a:r>
            <a:r>
              <a:rPr lang="en-US" dirty="0">
                <a:latin typeface="Amasis MT Pro Black" panose="02040A04050005020304" pitchFamily="18" charset="0"/>
              </a:rPr>
              <a:t>Spark</a:t>
            </a:r>
            <a:r>
              <a:rPr lang="he-IL" dirty="0">
                <a:latin typeface="Amasis MT Pro Black" panose="02040A04050005020304" pitchFamily="18" charset="0"/>
              </a:rPr>
              <a:t> , הגרף מייצג את רצף הטרנספורמציות והפעולות המגדירים את תוכנית הביצוע הלוגית של עבודת </a:t>
            </a:r>
            <a:r>
              <a:rPr lang="en-US" dirty="0">
                <a:latin typeface="Amasis MT Pro Black" panose="02040A04050005020304" pitchFamily="18" charset="0"/>
              </a:rPr>
              <a:t>Spark</a:t>
            </a:r>
            <a:r>
              <a:rPr lang="he-IL" dirty="0">
                <a:latin typeface="Amasis MT Pro Black" panose="02040A04050005020304" pitchFamily="18" charset="0"/>
              </a:rPr>
              <a:t> . ה-</a:t>
            </a:r>
            <a:r>
              <a:rPr lang="en-US" dirty="0">
                <a:latin typeface="Amasis MT Pro Black" panose="02040A04050005020304" pitchFamily="18" charset="0"/>
              </a:rPr>
              <a:t>DAG</a:t>
            </a:r>
            <a:r>
              <a:rPr lang="he-IL" dirty="0">
                <a:latin typeface="Amasis MT Pro Black" panose="02040A04050005020304" pitchFamily="18" charset="0"/>
              </a:rPr>
              <a:t> מחולק ל-</a:t>
            </a:r>
            <a:r>
              <a:rPr lang="en-US" dirty="0">
                <a:latin typeface="Amasis MT Pro Black" panose="02040A04050005020304" pitchFamily="18" charset="0"/>
              </a:rPr>
              <a:t>stages</a:t>
            </a:r>
            <a:r>
              <a:rPr lang="he-IL" dirty="0">
                <a:latin typeface="Amasis MT Pro Black" panose="02040A04050005020304" pitchFamily="18" charset="0"/>
              </a:rPr>
              <a:t> . כל </a:t>
            </a:r>
            <a:r>
              <a:rPr lang="en-US" dirty="0">
                <a:latin typeface="Amasis MT Pro Black" panose="02040A04050005020304" pitchFamily="18" charset="0"/>
              </a:rPr>
              <a:t>Stage</a:t>
            </a:r>
            <a:r>
              <a:rPr lang="he-IL" dirty="0">
                <a:latin typeface="Amasis MT Pro Black" panose="02040A04050005020304" pitchFamily="18" charset="0"/>
              </a:rPr>
              <a:t> הוא אוסף של משימות שצריכות להתבצע במקביל.</a:t>
            </a:r>
          </a:p>
          <a:p>
            <a:pPr marL="0" indent="0">
              <a:buNone/>
            </a:pPr>
            <a:endParaRPr lang="he-IL" dirty="0"/>
          </a:p>
          <a:p>
            <a:pPr marL="0" indent="0">
              <a:buNone/>
            </a:pPr>
            <a:endParaRPr lang="he-IL" dirty="0"/>
          </a:p>
        </p:txBody>
      </p:sp>
      <p:pic>
        <p:nvPicPr>
          <p:cNvPr id="4" name="Picture 6" descr="Apache Spark DAG: Directed Acyclic Graph - TechVidvan">
            <a:extLst>
              <a:ext uri="{FF2B5EF4-FFF2-40B4-BE49-F238E27FC236}">
                <a16:creationId xmlns:a16="http://schemas.microsoft.com/office/drawing/2014/main" id="{76B7AB95-3D8D-140F-C37A-A9648C3F96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0" t="21037" r="1710" b="2295"/>
          <a:stretch/>
        </p:blipFill>
        <p:spPr bwMode="auto">
          <a:xfrm>
            <a:off x="1374600" y="3544711"/>
            <a:ext cx="9866489" cy="233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903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DA6B89-ACA9-638C-5D72-30183DD8CA91}"/>
              </a:ext>
            </a:extLst>
          </p:cNvPr>
          <p:cNvSpPr>
            <a:spLocks noGrp="1"/>
          </p:cNvSpPr>
          <p:nvPr>
            <p:ph type="title"/>
          </p:nvPr>
        </p:nvSpPr>
        <p:spPr>
          <a:xfrm>
            <a:off x="2430738" y="452718"/>
            <a:ext cx="9404723" cy="1400530"/>
          </a:xfrm>
        </p:spPr>
        <p:txBody>
          <a:bodyPr/>
          <a:lstStyle/>
          <a:p>
            <a:pPr algn="r"/>
            <a:r>
              <a:rPr lang="he-IL" b="1" dirty="0"/>
              <a:t>יתרונות ה-</a:t>
            </a:r>
            <a:r>
              <a:rPr lang="en-US" b="1" dirty="0"/>
              <a:t>DAG</a:t>
            </a:r>
            <a:endParaRPr lang="he-IL" b="1" dirty="0"/>
          </a:p>
        </p:txBody>
      </p:sp>
      <p:sp>
        <p:nvSpPr>
          <p:cNvPr id="3" name="מציין מיקום תוכן 2">
            <a:extLst>
              <a:ext uri="{FF2B5EF4-FFF2-40B4-BE49-F238E27FC236}">
                <a16:creationId xmlns:a16="http://schemas.microsoft.com/office/drawing/2014/main" id="{BF919021-FD94-F06B-47BA-3A78B53D8354}"/>
              </a:ext>
            </a:extLst>
          </p:cNvPr>
          <p:cNvSpPr>
            <a:spLocks noGrp="1"/>
          </p:cNvSpPr>
          <p:nvPr>
            <p:ph idx="1"/>
          </p:nvPr>
        </p:nvSpPr>
        <p:spPr>
          <a:xfrm>
            <a:off x="1638853" y="1853248"/>
            <a:ext cx="10196608" cy="4195481"/>
          </a:xfrm>
        </p:spPr>
        <p:txBody>
          <a:bodyPr>
            <a:normAutofit fontScale="92500" lnSpcReduction="10000"/>
          </a:bodyPr>
          <a:lstStyle/>
          <a:p>
            <a:pPr>
              <a:buFont typeface="Wingdings" panose="05000000000000000000" pitchFamily="2" charset="2"/>
              <a:buChar char="q"/>
            </a:pPr>
            <a:r>
              <a:rPr lang="he-IL" dirty="0">
                <a:solidFill>
                  <a:srgbClr val="FFFF00"/>
                </a:solidFill>
                <a:latin typeface="Amasis MT Pro Black" panose="02040A04050005020304" pitchFamily="18" charset="0"/>
              </a:rPr>
              <a:t>מקביליות</a:t>
            </a:r>
            <a:r>
              <a:rPr lang="he-IL" dirty="0">
                <a:latin typeface="Amasis MT Pro Black" panose="02040A04050005020304" pitchFamily="18" charset="0"/>
              </a:rPr>
              <a:t> – </a:t>
            </a:r>
            <a:r>
              <a:rPr lang="en-US" dirty="0">
                <a:latin typeface="Amasis MT Pro Black" panose="02040A04050005020304" pitchFamily="18" charset="0"/>
              </a:rPr>
              <a:t>DAGs</a:t>
            </a:r>
            <a:r>
              <a:rPr lang="he-IL" dirty="0">
                <a:latin typeface="Amasis MT Pro Black" panose="02040A04050005020304" pitchFamily="18" charset="0"/>
              </a:rPr>
              <a:t> מאפשרים זיהוי של משימות או שלבים עצמאיים הניתנים לביצוע במקביל. מקביליות זו חיונית לשיפור הביצועים הכוללים של מסגרת מחשוב מבוזרות , כיוון שהיא מאפשרת לבצע משימות בו זמנית בצמתים שונים באשכול.</a:t>
            </a:r>
          </a:p>
          <a:p>
            <a:pPr>
              <a:buFont typeface="Wingdings" panose="05000000000000000000" pitchFamily="2" charset="2"/>
              <a:buChar char="q"/>
            </a:pPr>
            <a:r>
              <a:rPr lang="he-IL" dirty="0">
                <a:solidFill>
                  <a:srgbClr val="FFFF00"/>
                </a:solidFill>
                <a:latin typeface="Amasis MT Pro Black" panose="02040A04050005020304" pitchFamily="18" charset="0"/>
              </a:rPr>
              <a:t>יעילות ויכולת התאוששות </a:t>
            </a:r>
            <a:r>
              <a:rPr lang="he-IL" dirty="0">
                <a:latin typeface="Amasis MT Pro Black" panose="02040A04050005020304" pitchFamily="18" charset="0"/>
              </a:rPr>
              <a:t>– האופי האציקלי של הגרף מבטיח שאין מעגלים או לולאות בזרימת החישובים. תכונה זו מפשטת את עקרון ה- </a:t>
            </a:r>
            <a:r>
              <a:rPr lang="en-US" dirty="0">
                <a:latin typeface="Amasis MT Pro Black" panose="02040A04050005020304" pitchFamily="18" charset="0"/>
              </a:rPr>
              <a:t>fault-tolerance</a:t>
            </a:r>
            <a:r>
              <a:rPr lang="he-IL" dirty="0">
                <a:latin typeface="Amasis MT Pro Black" panose="02040A04050005020304" pitchFamily="18" charset="0"/>
              </a:rPr>
              <a:t> . אם משימה נכשלת , ניתן להריץ אותה מחדש מבלי לדאוג לחישובים מעגליים או אינסופיים , מה שמקל על התאוששות מתקלות.</a:t>
            </a:r>
          </a:p>
          <a:p>
            <a:pPr>
              <a:buFont typeface="Wingdings" panose="05000000000000000000" pitchFamily="2" charset="2"/>
              <a:buChar char="q"/>
            </a:pPr>
            <a:r>
              <a:rPr lang="he-IL" dirty="0">
                <a:solidFill>
                  <a:srgbClr val="FFFF00"/>
                </a:solidFill>
                <a:latin typeface="Amasis MT Pro Black" panose="02040A04050005020304" pitchFamily="18" charset="0"/>
              </a:rPr>
              <a:t>ניהול משאבים </a:t>
            </a:r>
            <a:r>
              <a:rPr lang="he-IL" dirty="0">
                <a:latin typeface="Amasis MT Pro Black" panose="02040A04050005020304" pitchFamily="18" charset="0"/>
              </a:rPr>
              <a:t>– </a:t>
            </a:r>
            <a:r>
              <a:rPr lang="en-US" dirty="0">
                <a:latin typeface="Amasis MT Pro Black" panose="02040A04050005020304" pitchFamily="18" charset="0"/>
              </a:rPr>
              <a:t>DAGs</a:t>
            </a:r>
            <a:r>
              <a:rPr lang="he-IL" dirty="0">
                <a:latin typeface="Amasis MT Pro Black" panose="02040A04050005020304" pitchFamily="18" charset="0"/>
              </a:rPr>
              <a:t> מסייעים בניהול משאבים יעיל בכך שהם מאפשרים למסגרת המחשוב המבוזרת להקצות משאבים על סמך המבנה הלוגי של הגרף.</a:t>
            </a:r>
          </a:p>
          <a:p>
            <a:pPr>
              <a:buFont typeface="Wingdings" panose="05000000000000000000" pitchFamily="2" charset="2"/>
              <a:buChar char="q"/>
            </a:pPr>
            <a:r>
              <a:rPr lang="he-IL" dirty="0">
                <a:solidFill>
                  <a:srgbClr val="FFFF00"/>
                </a:solidFill>
                <a:latin typeface="Amasis MT Pro Black" panose="02040A04050005020304" pitchFamily="18" charset="0"/>
              </a:rPr>
              <a:t>חישוב מצטבר </a:t>
            </a:r>
            <a:r>
              <a:rPr lang="he-IL" dirty="0">
                <a:latin typeface="Amasis MT Pro Black" panose="02040A04050005020304" pitchFamily="18" charset="0"/>
              </a:rPr>
              <a:t>– </a:t>
            </a:r>
            <a:r>
              <a:rPr lang="en-US" dirty="0">
                <a:latin typeface="Amasis MT Pro Black" panose="02040A04050005020304" pitchFamily="18" charset="0"/>
              </a:rPr>
              <a:t>DAGs</a:t>
            </a:r>
            <a:r>
              <a:rPr lang="he-IL" dirty="0">
                <a:latin typeface="Amasis MT Pro Black" panose="02040A04050005020304" pitchFamily="18" charset="0"/>
              </a:rPr>
              <a:t> תומכים בחישוב אינקרמנטלי. אם חלק מהנתונים כבר עובדו ונשמרו בזיכרון , ניתן לבצע חישובים עוקבים התלויים בנתונים אלו מבלי לעבד מחדש את כל סט הנתונים. תכונה זו מובילה לחיסכון משמעותי בביצועים.</a:t>
            </a:r>
          </a:p>
          <a:p>
            <a:pPr>
              <a:buFont typeface="Wingdings" panose="05000000000000000000" pitchFamily="2" charset="2"/>
              <a:buChar char="q"/>
            </a:pPr>
            <a:r>
              <a:rPr lang="he-IL" dirty="0">
                <a:solidFill>
                  <a:srgbClr val="FFFF00"/>
                </a:solidFill>
                <a:latin typeface="Amasis MT Pro Black" panose="02040A04050005020304" pitchFamily="18" charset="0"/>
              </a:rPr>
              <a:t>איתור באגים וויזואליזציה </a:t>
            </a:r>
            <a:r>
              <a:rPr lang="he-IL" dirty="0">
                <a:latin typeface="Amasis MT Pro Black" panose="02040A04050005020304" pitchFamily="18" charset="0"/>
              </a:rPr>
              <a:t>– </a:t>
            </a:r>
            <a:r>
              <a:rPr lang="en-US" dirty="0">
                <a:latin typeface="Amasis MT Pro Black" panose="02040A04050005020304" pitchFamily="18" charset="0"/>
              </a:rPr>
              <a:t>DAGs</a:t>
            </a:r>
            <a:r>
              <a:rPr lang="he-IL" dirty="0">
                <a:latin typeface="Amasis MT Pro Black" panose="02040A04050005020304" pitchFamily="18" charset="0"/>
              </a:rPr>
              <a:t> מספקים ייצוג חזותי של זרימת החישובים הלוגיים, מה שמקל על מפתחים להבין את המבנה הלוגי של תוכניתם . הדמיה זו מסייעת באיתור באגים , מעקב ובאופטימיזציה של ביצועי יישומים מבוזרים.</a:t>
            </a:r>
          </a:p>
        </p:txBody>
      </p:sp>
    </p:spTree>
    <p:extLst>
      <p:ext uri="{BB962C8B-B14F-4D97-AF65-F5344CB8AC3E}">
        <p14:creationId xmlns:p14="http://schemas.microsoft.com/office/powerpoint/2010/main" val="284093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FE5FC67-C388-4E84-3C3C-777D323137E7}"/>
              </a:ext>
            </a:extLst>
          </p:cNvPr>
          <p:cNvSpPr>
            <a:spLocks noGrp="1"/>
          </p:cNvSpPr>
          <p:nvPr>
            <p:ph type="title"/>
          </p:nvPr>
        </p:nvSpPr>
        <p:spPr>
          <a:xfrm>
            <a:off x="-1126859" y="-92765"/>
            <a:ext cx="9404723" cy="1400530"/>
          </a:xfrm>
        </p:spPr>
        <p:txBody>
          <a:bodyPr/>
          <a:lstStyle/>
          <a:p>
            <a:pPr algn="r"/>
            <a:r>
              <a:rPr lang="he-IL" b="1" dirty="0"/>
              <a:t>טרנספורמציות</a:t>
            </a:r>
          </a:p>
        </p:txBody>
      </p:sp>
      <p:graphicFrame>
        <p:nvGraphicFramePr>
          <p:cNvPr id="6" name="טבלה 5">
            <a:extLst>
              <a:ext uri="{FF2B5EF4-FFF2-40B4-BE49-F238E27FC236}">
                <a16:creationId xmlns:a16="http://schemas.microsoft.com/office/drawing/2014/main" id="{D81E2712-E3A5-E354-9B60-BC9F8768F0AC}"/>
              </a:ext>
            </a:extLst>
          </p:cNvPr>
          <p:cNvGraphicFramePr>
            <a:graphicFrameLocks noGrp="1"/>
          </p:cNvGraphicFramePr>
          <p:nvPr>
            <p:extLst>
              <p:ext uri="{D42A27DB-BD31-4B8C-83A1-F6EECF244321}">
                <p14:modId xmlns:p14="http://schemas.microsoft.com/office/powerpoint/2010/main" val="15226217"/>
              </p:ext>
            </p:extLst>
          </p:nvPr>
        </p:nvGraphicFramePr>
        <p:xfrm>
          <a:off x="376853" y="607500"/>
          <a:ext cx="11438294" cy="6116166"/>
        </p:xfrm>
        <a:graphic>
          <a:graphicData uri="http://schemas.openxmlformats.org/drawingml/2006/table">
            <a:tbl>
              <a:tblPr rtl="1" firstRow="1" bandRow="1">
                <a:tableStyleId>{5C22544A-7EE6-4342-B048-85BDC9FD1C3A}</a:tableStyleId>
              </a:tblPr>
              <a:tblGrid>
                <a:gridCol w="3225028">
                  <a:extLst>
                    <a:ext uri="{9D8B030D-6E8A-4147-A177-3AD203B41FA5}">
                      <a16:colId xmlns:a16="http://schemas.microsoft.com/office/drawing/2014/main" val="1579070833"/>
                    </a:ext>
                  </a:extLst>
                </a:gridCol>
                <a:gridCol w="5865702">
                  <a:extLst>
                    <a:ext uri="{9D8B030D-6E8A-4147-A177-3AD203B41FA5}">
                      <a16:colId xmlns:a16="http://schemas.microsoft.com/office/drawing/2014/main" val="3120388465"/>
                    </a:ext>
                  </a:extLst>
                </a:gridCol>
                <a:gridCol w="2347564">
                  <a:extLst>
                    <a:ext uri="{9D8B030D-6E8A-4147-A177-3AD203B41FA5}">
                      <a16:colId xmlns:a16="http://schemas.microsoft.com/office/drawing/2014/main" val="1327790328"/>
                    </a:ext>
                  </a:extLst>
                </a:gridCol>
              </a:tblGrid>
              <a:tr h="0">
                <a:tc>
                  <a:txBody>
                    <a:bodyPr/>
                    <a:lstStyle/>
                    <a:p>
                      <a:pPr algn="ctr" rtl="1"/>
                      <a:r>
                        <a:rPr lang="he-IL" dirty="0"/>
                        <a:t>שם הטרנספורמציה</a:t>
                      </a:r>
                    </a:p>
                  </a:txBody>
                  <a:tcPr/>
                </a:tc>
                <a:tc>
                  <a:txBody>
                    <a:bodyPr/>
                    <a:lstStyle/>
                    <a:p>
                      <a:pPr algn="ctr" rtl="1"/>
                      <a:r>
                        <a:rPr lang="he-IL" dirty="0"/>
                        <a:t>הסבר</a:t>
                      </a:r>
                    </a:p>
                  </a:txBody>
                  <a:tcPr/>
                </a:tc>
                <a:tc>
                  <a:txBody>
                    <a:bodyPr/>
                    <a:lstStyle/>
                    <a:p>
                      <a:pPr algn="ctr" rtl="1"/>
                      <a:r>
                        <a:rPr lang="he-IL" dirty="0"/>
                        <a:t>דרוש </a:t>
                      </a:r>
                      <a:r>
                        <a:rPr lang="en-US" dirty="0"/>
                        <a:t>Shuffle</a:t>
                      </a:r>
                      <a:r>
                        <a:rPr lang="he-IL" dirty="0"/>
                        <a:t> ?</a:t>
                      </a:r>
                    </a:p>
                  </a:txBody>
                  <a:tcPr/>
                </a:tc>
                <a:extLst>
                  <a:ext uri="{0D108BD9-81ED-4DB2-BD59-A6C34878D82A}">
                    <a16:rowId xmlns:a16="http://schemas.microsoft.com/office/drawing/2014/main" val="737217859"/>
                  </a:ext>
                </a:extLst>
              </a:tr>
              <a:tr h="343098">
                <a:tc>
                  <a:txBody>
                    <a:bodyPr/>
                    <a:lstStyle/>
                    <a:p>
                      <a:pPr algn="ctr" rtl="0"/>
                      <a:r>
                        <a:rPr lang="en-US" sz="1200" b="1" dirty="0"/>
                        <a:t>map(func)</a:t>
                      </a:r>
                      <a:endParaRPr lang="he-IL" sz="1200" b="1" dirty="0"/>
                    </a:p>
                  </a:txBody>
                  <a:tcPr/>
                </a:tc>
                <a:tc>
                  <a:txBody>
                    <a:bodyPr/>
                    <a:lstStyle/>
                    <a:p>
                      <a:pPr algn="r" rtl="1"/>
                      <a:r>
                        <a:rPr lang="he-IL" sz="1200" b="1" dirty="0"/>
                        <a:t>מקבלת פונקציה שמבצעת מיפוי על האלמנטים ב-</a:t>
                      </a:r>
                      <a:r>
                        <a:rPr lang="en-US" sz="1200" b="1" dirty="0"/>
                        <a:t>RDD</a:t>
                      </a:r>
                      <a:r>
                        <a:rPr lang="he-IL" sz="1200" b="1" dirty="0"/>
                        <a:t> </a:t>
                      </a:r>
                    </a:p>
                  </a:txBody>
                  <a:tcPr/>
                </a:tc>
                <a:tc>
                  <a:txBody>
                    <a:bodyPr/>
                    <a:lstStyle/>
                    <a:p>
                      <a:pPr algn="ctr" rtl="1"/>
                      <a:r>
                        <a:rPr lang="he-IL" sz="1400" b="1" dirty="0"/>
                        <a:t>לא</a:t>
                      </a:r>
                    </a:p>
                  </a:txBody>
                  <a:tcPr/>
                </a:tc>
                <a:extLst>
                  <a:ext uri="{0D108BD9-81ED-4DB2-BD59-A6C34878D82A}">
                    <a16:rowId xmlns:a16="http://schemas.microsoft.com/office/drawing/2014/main" val="620697090"/>
                  </a:ext>
                </a:extLst>
              </a:tr>
              <a:tr h="486056">
                <a:tc>
                  <a:txBody>
                    <a:bodyPr/>
                    <a:lstStyle/>
                    <a:p>
                      <a:pPr algn="ctr" rtl="1"/>
                      <a:r>
                        <a:rPr lang="en-US" sz="1200" b="1" dirty="0"/>
                        <a:t>flatMap(func)</a:t>
                      </a:r>
                      <a:endParaRPr lang="he-IL" sz="1200" b="1" dirty="0"/>
                    </a:p>
                  </a:txBody>
                  <a:tcPr/>
                </a:tc>
                <a:tc>
                  <a:txBody>
                    <a:bodyPr/>
                    <a:lstStyle/>
                    <a:p>
                      <a:pPr algn="r" rtl="1"/>
                      <a:r>
                        <a:rPr lang="he-IL" sz="1200" b="1" dirty="0"/>
                        <a:t>דומה ל-</a:t>
                      </a:r>
                      <a:r>
                        <a:rPr lang="en-US" sz="1200" b="1" dirty="0"/>
                        <a:t>map</a:t>
                      </a:r>
                      <a:r>
                        <a:rPr lang="he-IL" sz="1200" b="1" dirty="0"/>
                        <a:t> אבל כל אלמנט יכול לעבור טרנספורמציה עבור 0 ומעלה פלטים של אלמנטים</a:t>
                      </a:r>
                    </a:p>
                  </a:txBody>
                  <a:tcPr/>
                </a:tc>
                <a:tc>
                  <a:txBody>
                    <a:bodyPr/>
                    <a:lstStyle/>
                    <a:p>
                      <a:pPr algn="ctr" rtl="1"/>
                      <a:r>
                        <a:rPr lang="he-IL" sz="1400" b="1" dirty="0"/>
                        <a:t>לא</a:t>
                      </a:r>
                    </a:p>
                  </a:txBody>
                  <a:tcPr/>
                </a:tc>
                <a:extLst>
                  <a:ext uri="{0D108BD9-81ED-4DB2-BD59-A6C34878D82A}">
                    <a16:rowId xmlns:a16="http://schemas.microsoft.com/office/drawing/2014/main" val="3882156993"/>
                  </a:ext>
                </a:extLst>
              </a:tr>
              <a:tr h="343098">
                <a:tc>
                  <a:txBody>
                    <a:bodyPr/>
                    <a:lstStyle/>
                    <a:p>
                      <a:pPr algn="ctr" rtl="0"/>
                      <a:r>
                        <a:rPr lang="en-US" sz="1200" b="1" dirty="0"/>
                        <a:t>filter(func)</a:t>
                      </a:r>
                      <a:endParaRPr lang="he-IL" sz="1200" b="1" dirty="0"/>
                    </a:p>
                  </a:txBody>
                  <a:tcPr/>
                </a:tc>
                <a:tc>
                  <a:txBody>
                    <a:bodyPr/>
                    <a:lstStyle/>
                    <a:p>
                      <a:pPr algn="r" rtl="1"/>
                      <a:r>
                        <a:rPr lang="he-IL" sz="1200" b="1" dirty="0"/>
                        <a:t>בוחר אלמנטים שמספקים את התנאים על פי הגדרת הפונקציה</a:t>
                      </a:r>
                    </a:p>
                  </a:txBody>
                  <a:tcPr/>
                </a:tc>
                <a:tc>
                  <a:txBody>
                    <a:bodyPr/>
                    <a:lstStyle/>
                    <a:p>
                      <a:pPr algn="ctr" rtl="1"/>
                      <a:r>
                        <a:rPr lang="he-IL" sz="1400" b="1" dirty="0"/>
                        <a:t>לא</a:t>
                      </a:r>
                    </a:p>
                  </a:txBody>
                  <a:tcPr/>
                </a:tc>
                <a:extLst>
                  <a:ext uri="{0D108BD9-81ED-4DB2-BD59-A6C34878D82A}">
                    <a16:rowId xmlns:a16="http://schemas.microsoft.com/office/drawing/2014/main" val="273052688"/>
                  </a:ext>
                </a:extLst>
              </a:tr>
              <a:tr h="343098">
                <a:tc>
                  <a:txBody>
                    <a:bodyPr/>
                    <a:lstStyle/>
                    <a:p>
                      <a:pPr algn="ctr" rtl="0"/>
                      <a:r>
                        <a:rPr lang="en-US" sz="1200" b="1" dirty="0"/>
                        <a:t>union(other_rdd)</a:t>
                      </a:r>
                      <a:endParaRPr lang="he-IL" sz="1200" b="1" dirty="0"/>
                    </a:p>
                  </a:txBody>
                  <a:tcPr/>
                </a:tc>
                <a:tc>
                  <a:txBody>
                    <a:bodyPr/>
                    <a:lstStyle/>
                    <a:p>
                      <a:pPr algn="r" rtl="1"/>
                      <a:r>
                        <a:rPr lang="he-IL" sz="1200" b="1" dirty="0"/>
                        <a:t>מחזיר </a:t>
                      </a:r>
                      <a:r>
                        <a:rPr lang="en-US" sz="1200" b="1" dirty="0"/>
                        <a:t>RDD</a:t>
                      </a:r>
                      <a:r>
                        <a:rPr lang="he-IL" sz="1200" b="1" dirty="0"/>
                        <a:t> חדש שמכיל את האלמנטים ב-2 ה-</a:t>
                      </a:r>
                      <a:r>
                        <a:rPr lang="en-US" sz="1200" b="1" dirty="0"/>
                        <a:t>RDDs</a:t>
                      </a:r>
                      <a:r>
                        <a:rPr lang="he-IL" sz="1200" b="1" dirty="0"/>
                        <a:t> . מכיל שכפולים של אלמנטים...</a:t>
                      </a:r>
                    </a:p>
                  </a:txBody>
                  <a:tcPr/>
                </a:tc>
                <a:tc>
                  <a:txBody>
                    <a:bodyPr/>
                    <a:lstStyle/>
                    <a:p>
                      <a:pPr algn="ctr" rtl="1"/>
                      <a:r>
                        <a:rPr lang="he-IL" sz="1400" b="1" dirty="0"/>
                        <a:t>בדרך כלל כן</a:t>
                      </a:r>
                    </a:p>
                  </a:txBody>
                  <a:tcPr/>
                </a:tc>
                <a:extLst>
                  <a:ext uri="{0D108BD9-81ED-4DB2-BD59-A6C34878D82A}">
                    <a16:rowId xmlns:a16="http://schemas.microsoft.com/office/drawing/2014/main" val="1614062360"/>
                  </a:ext>
                </a:extLst>
              </a:tr>
              <a:tr h="343098">
                <a:tc>
                  <a:txBody>
                    <a:bodyPr/>
                    <a:lstStyle/>
                    <a:p>
                      <a:pPr algn="ctr" rtl="1"/>
                      <a:r>
                        <a:rPr lang="en-US" sz="1200" b="1" dirty="0"/>
                        <a:t>distinct()</a:t>
                      </a:r>
                      <a:endParaRPr lang="he-IL" sz="1200" b="1" dirty="0"/>
                    </a:p>
                  </a:txBody>
                  <a:tcPr/>
                </a:tc>
                <a:tc>
                  <a:txBody>
                    <a:bodyPr/>
                    <a:lstStyle/>
                    <a:p>
                      <a:pPr algn="r" rtl="1"/>
                      <a:r>
                        <a:rPr lang="he-IL" sz="1200" b="1" dirty="0"/>
                        <a:t>מחזיר </a:t>
                      </a:r>
                      <a:r>
                        <a:rPr lang="en-US" sz="1200" b="1" dirty="0"/>
                        <a:t>RDD</a:t>
                      </a:r>
                      <a:r>
                        <a:rPr lang="he-IL" sz="1200" b="1" dirty="0"/>
                        <a:t> חדש שמכיל את כל האלמנטים אך ללא שכפולים</a:t>
                      </a:r>
                    </a:p>
                  </a:txBody>
                  <a:tcPr/>
                </a:tc>
                <a:tc>
                  <a:txBody>
                    <a:bodyPr/>
                    <a:lstStyle/>
                    <a:p>
                      <a:pPr algn="ctr" rtl="1"/>
                      <a:r>
                        <a:rPr lang="he-IL" sz="1400" b="1" dirty="0"/>
                        <a:t>כן</a:t>
                      </a:r>
                    </a:p>
                  </a:txBody>
                  <a:tcPr/>
                </a:tc>
                <a:extLst>
                  <a:ext uri="{0D108BD9-81ED-4DB2-BD59-A6C34878D82A}">
                    <a16:rowId xmlns:a16="http://schemas.microsoft.com/office/drawing/2014/main" val="962856590"/>
                  </a:ext>
                </a:extLst>
              </a:tr>
              <a:tr h="343098">
                <a:tc>
                  <a:txBody>
                    <a:bodyPr/>
                    <a:lstStyle/>
                    <a:p>
                      <a:pPr algn="ctr" rtl="1"/>
                      <a:r>
                        <a:rPr lang="en-US" sz="1200" b="1" dirty="0"/>
                        <a:t>groupByKey()</a:t>
                      </a:r>
                      <a:endParaRPr lang="he-IL" sz="1200" b="1" dirty="0"/>
                    </a:p>
                  </a:txBody>
                  <a:tcPr/>
                </a:tc>
                <a:tc>
                  <a:txBody>
                    <a:bodyPr/>
                    <a:lstStyle/>
                    <a:p>
                      <a:pPr algn="r" rtl="1"/>
                      <a:r>
                        <a:rPr lang="he-IL" sz="1200" b="1" dirty="0"/>
                        <a:t>מקבץ אלמנטים ביחד על-פי המפתחות שלהם</a:t>
                      </a:r>
                    </a:p>
                  </a:txBody>
                  <a:tcPr/>
                </a:tc>
                <a:tc>
                  <a:txBody>
                    <a:bodyPr/>
                    <a:lstStyle/>
                    <a:p>
                      <a:pPr algn="ctr" rtl="1"/>
                      <a:r>
                        <a:rPr lang="he-IL" sz="1400" b="1" dirty="0"/>
                        <a:t>כן וכבד ללא אופטימיזציה</a:t>
                      </a:r>
                    </a:p>
                  </a:txBody>
                  <a:tcPr/>
                </a:tc>
                <a:extLst>
                  <a:ext uri="{0D108BD9-81ED-4DB2-BD59-A6C34878D82A}">
                    <a16:rowId xmlns:a16="http://schemas.microsoft.com/office/drawing/2014/main" val="4130078752"/>
                  </a:ext>
                </a:extLst>
              </a:tr>
              <a:tr h="343098">
                <a:tc>
                  <a:txBody>
                    <a:bodyPr/>
                    <a:lstStyle/>
                    <a:p>
                      <a:pPr algn="ctr" rtl="0"/>
                      <a:r>
                        <a:rPr lang="en-US" sz="1200" b="1" dirty="0"/>
                        <a:t>reduceByKey(func)</a:t>
                      </a:r>
                      <a:endParaRPr lang="he-IL" sz="1200" b="1" dirty="0"/>
                    </a:p>
                  </a:txBody>
                  <a:tcPr/>
                </a:tc>
                <a:tc>
                  <a:txBody>
                    <a:bodyPr/>
                    <a:lstStyle/>
                    <a:p>
                      <a:pPr algn="r" rtl="1"/>
                      <a:r>
                        <a:rPr lang="he-IL" sz="1200" b="1" dirty="0"/>
                        <a:t>מקבץ אלמנטים עבור כל מפתח . הפונקציה קובעת כיצד יבוצע הקיבוץ.</a:t>
                      </a:r>
                    </a:p>
                  </a:txBody>
                  <a:tcPr/>
                </a:tc>
                <a:tc>
                  <a:txBody>
                    <a:bodyPr/>
                    <a:lstStyle/>
                    <a:p>
                      <a:pPr algn="ctr" rtl="1"/>
                      <a:r>
                        <a:rPr lang="he-IL" sz="1400" b="1" dirty="0"/>
                        <a:t>כן אבל יעיל יותר מ-</a:t>
                      </a:r>
                      <a:r>
                        <a:rPr lang="en-US" sz="1400" b="1" dirty="0"/>
                        <a:t>groupByKey()</a:t>
                      </a:r>
                      <a:endParaRPr lang="he-IL" sz="1400" b="1" dirty="0"/>
                    </a:p>
                  </a:txBody>
                  <a:tcPr/>
                </a:tc>
                <a:extLst>
                  <a:ext uri="{0D108BD9-81ED-4DB2-BD59-A6C34878D82A}">
                    <a16:rowId xmlns:a16="http://schemas.microsoft.com/office/drawing/2014/main" val="2575919328"/>
                  </a:ext>
                </a:extLst>
              </a:tr>
              <a:tr h="343098">
                <a:tc>
                  <a:txBody>
                    <a:bodyPr/>
                    <a:lstStyle/>
                    <a:p>
                      <a:pPr algn="ctr" rtl="0"/>
                      <a:r>
                        <a:rPr lang="en-US" sz="1200" b="1" dirty="0"/>
                        <a:t>sortByKey()</a:t>
                      </a:r>
                      <a:endParaRPr lang="he-IL" sz="1200" b="1" dirty="0"/>
                    </a:p>
                  </a:txBody>
                  <a:tcPr/>
                </a:tc>
                <a:tc>
                  <a:txBody>
                    <a:bodyPr/>
                    <a:lstStyle/>
                    <a:p>
                      <a:pPr algn="r" rtl="1"/>
                      <a:r>
                        <a:rPr lang="he-IL" sz="1200" b="1" dirty="0"/>
                        <a:t>ממיין את זוגות ה-</a:t>
                      </a:r>
                      <a:r>
                        <a:rPr lang="en-US" sz="1200" b="1" dirty="0"/>
                        <a:t>key-value</a:t>
                      </a:r>
                      <a:r>
                        <a:rPr lang="he-IL" sz="1200" b="1" dirty="0"/>
                        <a:t> ב-</a:t>
                      </a:r>
                      <a:r>
                        <a:rPr lang="en-US" sz="1200" b="1" dirty="0"/>
                        <a:t>RDD</a:t>
                      </a:r>
                      <a:r>
                        <a:rPr lang="he-IL" sz="1200" b="1" dirty="0"/>
                        <a:t> לפי ה-</a:t>
                      </a:r>
                      <a:r>
                        <a:rPr lang="en-US" sz="1200" b="1" dirty="0"/>
                        <a:t>key</a:t>
                      </a:r>
                      <a:r>
                        <a:rPr lang="he-IL" sz="1200" b="1" dirty="0"/>
                        <a:t> </a:t>
                      </a:r>
                    </a:p>
                  </a:txBody>
                  <a:tcPr/>
                </a:tc>
                <a:tc>
                  <a:txBody>
                    <a:bodyPr/>
                    <a:lstStyle/>
                    <a:p>
                      <a:pPr algn="ctr" rtl="1"/>
                      <a:r>
                        <a:rPr lang="he-IL" sz="1400" b="1" dirty="0"/>
                        <a:t>כן</a:t>
                      </a:r>
                    </a:p>
                  </a:txBody>
                  <a:tcPr/>
                </a:tc>
                <a:extLst>
                  <a:ext uri="{0D108BD9-81ED-4DB2-BD59-A6C34878D82A}">
                    <a16:rowId xmlns:a16="http://schemas.microsoft.com/office/drawing/2014/main" val="599578936"/>
                  </a:ext>
                </a:extLst>
              </a:tr>
              <a:tr h="343098">
                <a:tc>
                  <a:txBody>
                    <a:bodyPr/>
                    <a:lstStyle/>
                    <a:p>
                      <a:pPr algn="ctr" rtl="0"/>
                      <a:r>
                        <a:rPr lang="en-US" sz="1200" b="1" dirty="0"/>
                        <a:t>join(other_rdd)</a:t>
                      </a:r>
                      <a:endParaRPr lang="he-IL" sz="1200" b="1" dirty="0"/>
                    </a:p>
                  </a:txBody>
                  <a:tcPr/>
                </a:tc>
                <a:tc>
                  <a:txBody>
                    <a:bodyPr/>
                    <a:lstStyle/>
                    <a:p>
                      <a:pPr algn="r" rtl="1"/>
                      <a:r>
                        <a:rPr lang="he-IL" sz="1200" b="1" dirty="0"/>
                        <a:t>מבצע צירוף פנימי בין 2 </a:t>
                      </a:r>
                      <a:r>
                        <a:rPr lang="en-US" sz="1200" b="1" dirty="0"/>
                        <a:t>RDDs</a:t>
                      </a:r>
                      <a:r>
                        <a:rPr lang="he-IL" sz="1200" b="1" dirty="0"/>
                        <a:t> </a:t>
                      </a:r>
                    </a:p>
                  </a:txBody>
                  <a:tcPr/>
                </a:tc>
                <a:tc>
                  <a:txBody>
                    <a:bodyPr/>
                    <a:lstStyle/>
                    <a:p>
                      <a:pPr algn="ctr" rtl="1"/>
                      <a:r>
                        <a:rPr lang="he-IL" sz="1400" b="1" dirty="0"/>
                        <a:t>כן וכבד ללא אופטימיזציה</a:t>
                      </a:r>
                    </a:p>
                  </a:txBody>
                  <a:tcPr/>
                </a:tc>
                <a:extLst>
                  <a:ext uri="{0D108BD9-81ED-4DB2-BD59-A6C34878D82A}">
                    <a16:rowId xmlns:a16="http://schemas.microsoft.com/office/drawing/2014/main" val="2202170909"/>
                  </a:ext>
                </a:extLst>
              </a:tr>
              <a:tr h="343098">
                <a:tc>
                  <a:txBody>
                    <a:bodyPr/>
                    <a:lstStyle/>
                    <a:p>
                      <a:pPr algn="ctr" rtl="1"/>
                      <a:r>
                        <a:rPr lang="en-US" sz="1200" b="1" dirty="0"/>
                        <a:t>intersection(other_rdd)</a:t>
                      </a:r>
                      <a:endParaRPr lang="he-IL" sz="1200" b="1" dirty="0"/>
                    </a:p>
                  </a:txBody>
                  <a:tcPr/>
                </a:tc>
                <a:tc>
                  <a:txBody>
                    <a:bodyPr/>
                    <a:lstStyle/>
                    <a:p>
                      <a:pPr algn="r" rtl="1"/>
                      <a:r>
                        <a:rPr lang="he-IL" sz="1200" b="1" dirty="0"/>
                        <a:t>מחזיר את האיברים המשותפים בין 2 ה-</a:t>
                      </a:r>
                      <a:r>
                        <a:rPr lang="en-US" sz="1200" b="1" dirty="0"/>
                        <a:t>RDDs</a:t>
                      </a:r>
                      <a:r>
                        <a:rPr lang="he-IL" sz="1200" b="1" dirty="0"/>
                        <a:t> </a:t>
                      </a:r>
                    </a:p>
                  </a:txBody>
                  <a:tcPr/>
                </a:tc>
                <a:tc>
                  <a:txBody>
                    <a:bodyPr/>
                    <a:lstStyle/>
                    <a:p>
                      <a:pPr algn="ctr" rtl="1"/>
                      <a:r>
                        <a:rPr lang="he-IL" sz="1400" b="1" dirty="0"/>
                        <a:t>כן</a:t>
                      </a:r>
                    </a:p>
                  </a:txBody>
                  <a:tcPr/>
                </a:tc>
                <a:extLst>
                  <a:ext uri="{0D108BD9-81ED-4DB2-BD59-A6C34878D82A}">
                    <a16:rowId xmlns:a16="http://schemas.microsoft.com/office/drawing/2014/main" val="4198130536"/>
                  </a:ext>
                </a:extLst>
              </a:tr>
              <a:tr h="343098">
                <a:tc>
                  <a:txBody>
                    <a:bodyPr/>
                    <a:lstStyle/>
                    <a:p>
                      <a:pPr algn="ctr" rtl="0"/>
                      <a:r>
                        <a:rPr lang="en-US" sz="1200" b="1" dirty="0"/>
                        <a:t>subtract(other_rdd)</a:t>
                      </a:r>
                      <a:endParaRPr lang="he-IL" sz="1200" b="1" dirty="0"/>
                    </a:p>
                  </a:txBody>
                  <a:tcPr/>
                </a:tc>
                <a:tc>
                  <a:txBody>
                    <a:bodyPr/>
                    <a:lstStyle/>
                    <a:p>
                      <a:pPr algn="r" rtl="1"/>
                      <a:r>
                        <a:rPr lang="he-IL" sz="1200" b="1" dirty="0"/>
                        <a:t>מחזיר את האיברים שנמצאים ב-</a:t>
                      </a:r>
                      <a:r>
                        <a:rPr lang="en-US" sz="1200" b="1" dirty="0"/>
                        <a:t>RDD</a:t>
                      </a:r>
                      <a:r>
                        <a:rPr lang="he-IL" sz="1200" b="1" dirty="0"/>
                        <a:t> הראשון אבל לא בשני</a:t>
                      </a:r>
                    </a:p>
                  </a:txBody>
                  <a:tcPr/>
                </a:tc>
                <a:tc>
                  <a:txBody>
                    <a:bodyPr/>
                    <a:lstStyle/>
                    <a:p>
                      <a:pPr algn="ctr" rtl="1"/>
                      <a:r>
                        <a:rPr lang="he-IL" sz="1400" b="1" dirty="0"/>
                        <a:t>כן</a:t>
                      </a:r>
                    </a:p>
                  </a:txBody>
                  <a:tcPr/>
                </a:tc>
                <a:extLst>
                  <a:ext uri="{0D108BD9-81ED-4DB2-BD59-A6C34878D82A}">
                    <a16:rowId xmlns:a16="http://schemas.microsoft.com/office/drawing/2014/main" val="1635309462"/>
                  </a:ext>
                </a:extLst>
              </a:tr>
              <a:tr h="343098">
                <a:tc>
                  <a:txBody>
                    <a:bodyPr/>
                    <a:lstStyle/>
                    <a:p>
                      <a:pPr algn="ctr" rtl="0"/>
                      <a:r>
                        <a:rPr lang="en-US" sz="1200" b="1" dirty="0"/>
                        <a:t>cartesian(other_rdd)</a:t>
                      </a:r>
                      <a:endParaRPr lang="he-IL" sz="1200" b="1" dirty="0"/>
                    </a:p>
                  </a:txBody>
                  <a:tcPr/>
                </a:tc>
                <a:tc>
                  <a:txBody>
                    <a:bodyPr/>
                    <a:lstStyle/>
                    <a:p>
                      <a:pPr algn="r" rtl="1"/>
                      <a:r>
                        <a:rPr lang="he-IL" sz="1200" b="1" dirty="0"/>
                        <a:t>מכפלה קרטזית בין 2 ה-</a:t>
                      </a:r>
                      <a:r>
                        <a:rPr lang="en-US" sz="1200" b="1" dirty="0"/>
                        <a:t>RDDS</a:t>
                      </a:r>
                      <a:r>
                        <a:rPr lang="he-IL" sz="1200" b="1" dirty="0"/>
                        <a:t> – מה שנמצא ב-</a:t>
                      </a:r>
                      <a:r>
                        <a:rPr lang="en-US" sz="1200" b="1" dirty="0"/>
                        <a:t>RDD</a:t>
                      </a:r>
                      <a:r>
                        <a:rPr lang="he-IL" sz="1200" b="1" dirty="0"/>
                        <a:t> הראשון ולא בשני, ולהיפך...</a:t>
                      </a:r>
                    </a:p>
                  </a:txBody>
                  <a:tcPr/>
                </a:tc>
                <a:tc>
                  <a:txBody>
                    <a:bodyPr/>
                    <a:lstStyle/>
                    <a:p>
                      <a:pPr algn="ctr" rtl="1"/>
                      <a:r>
                        <a:rPr lang="he-IL" sz="1400" b="1" dirty="0"/>
                        <a:t>כן</a:t>
                      </a:r>
                    </a:p>
                  </a:txBody>
                  <a:tcPr/>
                </a:tc>
                <a:extLst>
                  <a:ext uri="{0D108BD9-81ED-4DB2-BD59-A6C34878D82A}">
                    <a16:rowId xmlns:a16="http://schemas.microsoft.com/office/drawing/2014/main" val="905613484"/>
                  </a:ext>
                </a:extLst>
              </a:tr>
              <a:tr h="343098">
                <a:tc>
                  <a:txBody>
                    <a:bodyPr/>
                    <a:lstStyle/>
                    <a:p>
                      <a:pPr algn="ctr" rtl="0"/>
                      <a:r>
                        <a:rPr lang="en-US" sz="1200" b="1" dirty="0"/>
                        <a:t>repartiotion(num_partiotions)</a:t>
                      </a:r>
                      <a:endParaRPr lang="he-IL" sz="1200" b="1" dirty="0"/>
                    </a:p>
                  </a:txBody>
                  <a:tcPr/>
                </a:tc>
                <a:tc>
                  <a:txBody>
                    <a:bodyPr/>
                    <a:lstStyle/>
                    <a:p>
                      <a:pPr algn="r" rtl="1"/>
                      <a:r>
                        <a:rPr lang="he-IL" sz="1200" b="1" dirty="0"/>
                        <a:t>מגדיל</a:t>
                      </a:r>
                      <a:r>
                        <a:rPr lang="en-US" sz="1200" b="1" dirty="0"/>
                        <a:t>/</a:t>
                      </a:r>
                      <a:r>
                        <a:rPr lang="he-IL" sz="1200" b="1" dirty="0"/>
                        <a:t>מקטין את כמות המחיצות</a:t>
                      </a:r>
                    </a:p>
                  </a:txBody>
                  <a:tcPr/>
                </a:tc>
                <a:tc>
                  <a:txBody>
                    <a:bodyPr/>
                    <a:lstStyle/>
                    <a:p>
                      <a:pPr algn="ctr" rtl="1"/>
                      <a:r>
                        <a:rPr lang="he-IL" sz="1400" b="1" dirty="0"/>
                        <a:t>כן ויש לנקוט בו בזהירות </a:t>
                      </a:r>
                    </a:p>
                  </a:txBody>
                  <a:tcPr/>
                </a:tc>
                <a:extLst>
                  <a:ext uri="{0D108BD9-81ED-4DB2-BD59-A6C34878D82A}">
                    <a16:rowId xmlns:a16="http://schemas.microsoft.com/office/drawing/2014/main" val="2368732604"/>
                  </a:ext>
                </a:extLst>
              </a:tr>
              <a:tr h="486056">
                <a:tc>
                  <a:txBody>
                    <a:bodyPr/>
                    <a:lstStyle/>
                    <a:p>
                      <a:pPr algn="ctr" rtl="0"/>
                      <a:r>
                        <a:rPr lang="en-US" sz="1200" b="1" dirty="0"/>
                        <a:t>coalesce(num_partitions, shuffle=false)</a:t>
                      </a:r>
                      <a:endParaRPr lang="he-IL" sz="1200" b="1" dirty="0"/>
                    </a:p>
                  </a:txBody>
                  <a:tcPr/>
                </a:tc>
                <a:tc>
                  <a:txBody>
                    <a:bodyPr/>
                    <a:lstStyle/>
                    <a:p>
                      <a:pPr algn="r" rtl="1"/>
                      <a:r>
                        <a:rPr lang="he-IL" sz="1200" b="1" dirty="0"/>
                        <a:t>מפחית את כמות המחיצות</a:t>
                      </a:r>
                    </a:p>
                  </a:txBody>
                  <a:tcPr/>
                </a:tc>
                <a:tc>
                  <a:txBody>
                    <a:bodyPr/>
                    <a:lstStyle/>
                    <a:p>
                      <a:pPr algn="ctr" rtl="1"/>
                      <a:r>
                        <a:rPr lang="he-IL" sz="1400" b="1" dirty="0"/>
                        <a:t>כן אך מנסה להימנע</a:t>
                      </a:r>
                    </a:p>
                  </a:txBody>
                  <a:tcPr/>
                </a:tc>
                <a:extLst>
                  <a:ext uri="{0D108BD9-81ED-4DB2-BD59-A6C34878D82A}">
                    <a16:rowId xmlns:a16="http://schemas.microsoft.com/office/drawing/2014/main" val="1457888390"/>
                  </a:ext>
                </a:extLst>
              </a:tr>
              <a:tr h="486056">
                <a:tc>
                  <a:txBody>
                    <a:bodyPr/>
                    <a:lstStyle/>
                    <a:p>
                      <a:pPr algn="ctr" rtl="0"/>
                      <a:r>
                        <a:rPr lang="en-US" sz="1200" b="1" dirty="0"/>
                        <a:t>sample(replacement, fraction , seed=none)</a:t>
                      </a:r>
                      <a:endParaRPr lang="he-IL" sz="1200" b="1" dirty="0"/>
                    </a:p>
                  </a:txBody>
                  <a:tcPr/>
                </a:tc>
                <a:tc>
                  <a:txBody>
                    <a:bodyPr/>
                    <a:lstStyle/>
                    <a:p>
                      <a:pPr algn="r" rtl="1"/>
                      <a:r>
                        <a:rPr lang="he-IL" sz="1200" b="1" dirty="0"/>
                        <a:t>משמש ליצירת מדגם אקראי של נתונים מ-</a:t>
                      </a:r>
                      <a:r>
                        <a:rPr lang="en-US" sz="1200" b="1" dirty="0"/>
                        <a:t>RDD</a:t>
                      </a:r>
                      <a:endParaRPr lang="he-IL" sz="1200" b="1" dirty="0"/>
                    </a:p>
                  </a:txBody>
                  <a:tcPr/>
                </a:tc>
                <a:tc>
                  <a:txBody>
                    <a:bodyPr/>
                    <a:lstStyle/>
                    <a:p>
                      <a:pPr algn="ctr" rtl="1"/>
                      <a:r>
                        <a:rPr lang="he-IL" sz="1400" b="1" dirty="0"/>
                        <a:t>תלוי</a:t>
                      </a:r>
                    </a:p>
                  </a:txBody>
                  <a:tcPr/>
                </a:tc>
                <a:extLst>
                  <a:ext uri="{0D108BD9-81ED-4DB2-BD59-A6C34878D82A}">
                    <a16:rowId xmlns:a16="http://schemas.microsoft.com/office/drawing/2014/main" val="4191032569"/>
                  </a:ext>
                </a:extLst>
              </a:tr>
            </a:tbl>
          </a:graphicData>
        </a:graphic>
      </p:graphicFrame>
    </p:spTree>
    <p:extLst>
      <p:ext uri="{BB962C8B-B14F-4D97-AF65-F5344CB8AC3E}">
        <p14:creationId xmlns:p14="http://schemas.microsoft.com/office/powerpoint/2010/main" val="2121481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FE5FC67-C388-4E84-3C3C-777D323137E7}"/>
              </a:ext>
            </a:extLst>
          </p:cNvPr>
          <p:cNvSpPr>
            <a:spLocks noGrp="1"/>
          </p:cNvSpPr>
          <p:nvPr>
            <p:ph type="title"/>
          </p:nvPr>
        </p:nvSpPr>
        <p:spPr>
          <a:xfrm>
            <a:off x="-1723207" y="-119269"/>
            <a:ext cx="9404723" cy="1400530"/>
          </a:xfrm>
        </p:spPr>
        <p:txBody>
          <a:bodyPr/>
          <a:lstStyle/>
          <a:p>
            <a:pPr algn="r"/>
            <a:r>
              <a:rPr lang="he-IL" sz="4800" b="1" dirty="0"/>
              <a:t>פעולות</a:t>
            </a:r>
          </a:p>
        </p:txBody>
      </p:sp>
      <p:graphicFrame>
        <p:nvGraphicFramePr>
          <p:cNvPr id="3" name="טבלה 2">
            <a:extLst>
              <a:ext uri="{FF2B5EF4-FFF2-40B4-BE49-F238E27FC236}">
                <a16:creationId xmlns:a16="http://schemas.microsoft.com/office/drawing/2014/main" id="{A8D6F139-E593-A8A5-4F6E-623D9A6EF775}"/>
              </a:ext>
            </a:extLst>
          </p:cNvPr>
          <p:cNvGraphicFramePr>
            <a:graphicFrameLocks noGrp="1"/>
          </p:cNvGraphicFramePr>
          <p:nvPr>
            <p:extLst>
              <p:ext uri="{D42A27DB-BD31-4B8C-83A1-F6EECF244321}">
                <p14:modId xmlns:p14="http://schemas.microsoft.com/office/powerpoint/2010/main" val="1168814326"/>
              </p:ext>
            </p:extLst>
          </p:nvPr>
        </p:nvGraphicFramePr>
        <p:xfrm>
          <a:off x="349450" y="956860"/>
          <a:ext cx="11701582" cy="4925211"/>
        </p:xfrm>
        <a:graphic>
          <a:graphicData uri="http://schemas.openxmlformats.org/drawingml/2006/table">
            <a:tbl>
              <a:tblPr rtl="1" firstRow="1" bandRow="1">
                <a:tableStyleId>{5C22544A-7EE6-4342-B048-85BDC9FD1C3A}</a:tableStyleId>
              </a:tblPr>
              <a:tblGrid>
                <a:gridCol w="2456458">
                  <a:extLst>
                    <a:ext uri="{9D8B030D-6E8A-4147-A177-3AD203B41FA5}">
                      <a16:colId xmlns:a16="http://schemas.microsoft.com/office/drawing/2014/main" val="1579070833"/>
                    </a:ext>
                  </a:extLst>
                </a:gridCol>
                <a:gridCol w="4850296">
                  <a:extLst>
                    <a:ext uri="{9D8B030D-6E8A-4147-A177-3AD203B41FA5}">
                      <a16:colId xmlns:a16="http://schemas.microsoft.com/office/drawing/2014/main" val="3120388465"/>
                    </a:ext>
                  </a:extLst>
                </a:gridCol>
                <a:gridCol w="4394828">
                  <a:extLst>
                    <a:ext uri="{9D8B030D-6E8A-4147-A177-3AD203B41FA5}">
                      <a16:colId xmlns:a16="http://schemas.microsoft.com/office/drawing/2014/main" val="1327790328"/>
                    </a:ext>
                  </a:extLst>
                </a:gridCol>
              </a:tblGrid>
              <a:tr h="0">
                <a:tc>
                  <a:txBody>
                    <a:bodyPr/>
                    <a:lstStyle/>
                    <a:p>
                      <a:pPr algn="ctr" rtl="1"/>
                      <a:r>
                        <a:rPr lang="he-IL" dirty="0"/>
                        <a:t>שם הפעולה</a:t>
                      </a:r>
                    </a:p>
                  </a:txBody>
                  <a:tcPr/>
                </a:tc>
                <a:tc>
                  <a:txBody>
                    <a:bodyPr/>
                    <a:lstStyle/>
                    <a:p>
                      <a:pPr algn="ctr" rtl="1"/>
                      <a:r>
                        <a:rPr lang="he-IL" dirty="0"/>
                        <a:t>הסבר</a:t>
                      </a:r>
                    </a:p>
                  </a:txBody>
                  <a:tcPr/>
                </a:tc>
                <a:tc>
                  <a:txBody>
                    <a:bodyPr/>
                    <a:lstStyle/>
                    <a:p>
                      <a:pPr algn="ctr" rtl="1"/>
                      <a:r>
                        <a:rPr lang="he-IL" dirty="0"/>
                        <a:t>דרוש </a:t>
                      </a:r>
                      <a:r>
                        <a:rPr lang="en-US" dirty="0"/>
                        <a:t>Shuffle</a:t>
                      </a:r>
                      <a:r>
                        <a:rPr lang="he-IL" dirty="0"/>
                        <a:t> ?</a:t>
                      </a:r>
                    </a:p>
                  </a:txBody>
                  <a:tcPr/>
                </a:tc>
                <a:extLst>
                  <a:ext uri="{0D108BD9-81ED-4DB2-BD59-A6C34878D82A}">
                    <a16:rowId xmlns:a16="http://schemas.microsoft.com/office/drawing/2014/main" val="737217859"/>
                  </a:ext>
                </a:extLst>
              </a:tr>
              <a:tr h="386097">
                <a:tc>
                  <a:txBody>
                    <a:bodyPr/>
                    <a:lstStyle/>
                    <a:p>
                      <a:pPr algn="ctr" rtl="0"/>
                      <a:r>
                        <a:rPr lang="en-US" sz="1400" b="1" dirty="0"/>
                        <a:t>collect()</a:t>
                      </a:r>
                      <a:endParaRPr lang="he-IL" sz="1400" b="1" dirty="0"/>
                    </a:p>
                  </a:txBody>
                  <a:tcPr/>
                </a:tc>
                <a:tc>
                  <a:txBody>
                    <a:bodyPr/>
                    <a:lstStyle/>
                    <a:p>
                      <a:pPr algn="r" rtl="1"/>
                      <a:r>
                        <a:rPr lang="he-IL" sz="1400" b="1" dirty="0"/>
                        <a:t>מחזיר את כל האלמנטים של ה-</a:t>
                      </a:r>
                      <a:r>
                        <a:rPr lang="en-US" sz="1400" b="1" dirty="0"/>
                        <a:t>RDD</a:t>
                      </a:r>
                      <a:r>
                        <a:rPr lang="he-IL" sz="1400" b="1" dirty="0"/>
                        <a:t> בחזרה לדרייבר</a:t>
                      </a:r>
                    </a:p>
                  </a:txBody>
                  <a:tcPr/>
                </a:tc>
                <a:tc>
                  <a:txBody>
                    <a:bodyPr/>
                    <a:lstStyle/>
                    <a:p>
                      <a:pPr algn="ctr" rtl="1"/>
                      <a:r>
                        <a:rPr lang="he-IL" sz="1400" b="1" dirty="0"/>
                        <a:t>לא אך לא להשתמש בו בסט נתונים גדול שלא לצורך – עלול ליצור תקורה ולפגוע בזיכרון</a:t>
                      </a:r>
                    </a:p>
                  </a:txBody>
                  <a:tcPr/>
                </a:tc>
                <a:extLst>
                  <a:ext uri="{0D108BD9-81ED-4DB2-BD59-A6C34878D82A}">
                    <a16:rowId xmlns:a16="http://schemas.microsoft.com/office/drawing/2014/main" val="620697090"/>
                  </a:ext>
                </a:extLst>
              </a:tr>
              <a:tr h="391459">
                <a:tc>
                  <a:txBody>
                    <a:bodyPr/>
                    <a:lstStyle/>
                    <a:p>
                      <a:pPr algn="ctr" rtl="1"/>
                      <a:r>
                        <a:rPr lang="en-US" sz="1400" b="1" dirty="0"/>
                        <a:t>count()</a:t>
                      </a:r>
                      <a:endParaRPr lang="he-IL" sz="1400" b="1" dirty="0"/>
                    </a:p>
                  </a:txBody>
                  <a:tcPr/>
                </a:tc>
                <a:tc>
                  <a:txBody>
                    <a:bodyPr/>
                    <a:lstStyle/>
                    <a:p>
                      <a:pPr algn="r" rtl="1"/>
                      <a:r>
                        <a:rPr lang="he-IL" sz="1400" b="1" dirty="0"/>
                        <a:t>מחזיר את כמות האלמנטים ב-</a:t>
                      </a:r>
                      <a:r>
                        <a:rPr lang="en-US" sz="1400" b="1" dirty="0"/>
                        <a:t>RDD</a:t>
                      </a:r>
                      <a:r>
                        <a:rPr lang="he-IL" sz="1400" b="1" dirty="0"/>
                        <a:t> </a:t>
                      </a:r>
                    </a:p>
                  </a:txBody>
                  <a:tcPr/>
                </a:tc>
                <a:tc>
                  <a:txBody>
                    <a:bodyPr/>
                    <a:lstStyle/>
                    <a:p>
                      <a:pPr algn="ctr" rtl="1"/>
                      <a:r>
                        <a:rPr lang="he-IL" sz="1400" b="1" dirty="0"/>
                        <a:t>לא אבל גם יכול להוביל לעומס ובעיות זיכרון</a:t>
                      </a:r>
                    </a:p>
                  </a:txBody>
                  <a:tcPr/>
                </a:tc>
                <a:extLst>
                  <a:ext uri="{0D108BD9-81ED-4DB2-BD59-A6C34878D82A}">
                    <a16:rowId xmlns:a16="http://schemas.microsoft.com/office/drawing/2014/main" val="3882156993"/>
                  </a:ext>
                </a:extLst>
              </a:tr>
              <a:tr h="391459">
                <a:tc>
                  <a:txBody>
                    <a:bodyPr/>
                    <a:lstStyle/>
                    <a:p>
                      <a:pPr algn="ctr" rtl="0"/>
                      <a:r>
                        <a:rPr lang="en-US" sz="1400" b="1" dirty="0"/>
                        <a:t>first()</a:t>
                      </a:r>
                      <a:endParaRPr lang="he-IL" sz="1400" b="1" dirty="0"/>
                    </a:p>
                  </a:txBody>
                  <a:tcPr/>
                </a:tc>
                <a:tc>
                  <a:txBody>
                    <a:bodyPr/>
                    <a:lstStyle/>
                    <a:p>
                      <a:pPr algn="r" rtl="1"/>
                      <a:r>
                        <a:rPr lang="he-IL" sz="1400" b="1" dirty="0"/>
                        <a:t>מחזיר את האלמנט הראשון ב-</a:t>
                      </a:r>
                      <a:r>
                        <a:rPr lang="en-US" sz="1400" b="1" dirty="0"/>
                        <a:t>RDD</a:t>
                      </a:r>
                      <a:endParaRPr lang="he-IL" sz="1400" b="1" dirty="0"/>
                    </a:p>
                  </a:txBody>
                  <a:tcPr/>
                </a:tc>
                <a:tc>
                  <a:txBody>
                    <a:bodyPr/>
                    <a:lstStyle/>
                    <a:p>
                      <a:pPr algn="ctr" rtl="1"/>
                      <a:r>
                        <a:rPr lang="he-IL" sz="1400" b="1" dirty="0"/>
                        <a:t>לא</a:t>
                      </a:r>
                    </a:p>
                  </a:txBody>
                  <a:tcPr/>
                </a:tc>
                <a:extLst>
                  <a:ext uri="{0D108BD9-81ED-4DB2-BD59-A6C34878D82A}">
                    <a16:rowId xmlns:a16="http://schemas.microsoft.com/office/drawing/2014/main" val="273052688"/>
                  </a:ext>
                </a:extLst>
              </a:tr>
              <a:tr h="391459">
                <a:tc>
                  <a:txBody>
                    <a:bodyPr/>
                    <a:lstStyle/>
                    <a:p>
                      <a:pPr algn="ctr" rtl="0"/>
                      <a:r>
                        <a:rPr lang="en-US" sz="1400" b="1" dirty="0"/>
                        <a:t>take(n)</a:t>
                      </a:r>
                      <a:endParaRPr lang="he-IL" sz="1400" b="1" dirty="0"/>
                    </a:p>
                  </a:txBody>
                  <a:tcPr/>
                </a:tc>
                <a:tc>
                  <a:txBody>
                    <a:bodyPr/>
                    <a:lstStyle/>
                    <a:p>
                      <a:pPr algn="r" rtl="1"/>
                      <a:r>
                        <a:rPr lang="he-IL" sz="1400" b="1" dirty="0"/>
                        <a:t>מחזיר את </a:t>
                      </a:r>
                      <a:r>
                        <a:rPr lang="en-US" sz="1400" b="1" dirty="0"/>
                        <a:t>n</a:t>
                      </a:r>
                      <a:r>
                        <a:rPr lang="he-IL" sz="1400" b="1" dirty="0"/>
                        <a:t> האלמנטים הראשונים של ה-</a:t>
                      </a:r>
                      <a:r>
                        <a:rPr lang="en-US" sz="1400" b="1" dirty="0"/>
                        <a:t>RDD</a:t>
                      </a:r>
                      <a:endParaRPr lang="he-IL" sz="1400" b="1" dirty="0"/>
                    </a:p>
                  </a:txBody>
                  <a:tcPr/>
                </a:tc>
                <a:tc>
                  <a:txBody>
                    <a:bodyPr/>
                    <a:lstStyle/>
                    <a:p>
                      <a:pPr algn="ctr" rtl="1"/>
                      <a:r>
                        <a:rPr lang="he-IL" sz="1400" b="1" dirty="0"/>
                        <a:t>לא ועדיף על </a:t>
                      </a:r>
                      <a:r>
                        <a:rPr lang="en-US" sz="1400" b="1" dirty="0"/>
                        <a:t>collect</a:t>
                      </a:r>
                      <a:r>
                        <a:rPr lang="he-IL" sz="1400" b="1" dirty="0"/>
                        <a:t> אם אין צורך באיסוף כל הנתונים</a:t>
                      </a:r>
                    </a:p>
                  </a:txBody>
                  <a:tcPr/>
                </a:tc>
                <a:extLst>
                  <a:ext uri="{0D108BD9-81ED-4DB2-BD59-A6C34878D82A}">
                    <a16:rowId xmlns:a16="http://schemas.microsoft.com/office/drawing/2014/main" val="1614062360"/>
                  </a:ext>
                </a:extLst>
              </a:tr>
              <a:tr h="391459">
                <a:tc>
                  <a:txBody>
                    <a:bodyPr/>
                    <a:lstStyle/>
                    <a:p>
                      <a:pPr algn="ctr" rtl="1"/>
                      <a:r>
                        <a:rPr lang="en-US" sz="1400" b="1" dirty="0"/>
                        <a:t>reduce(func)</a:t>
                      </a:r>
                      <a:endParaRPr lang="he-IL" sz="1400" b="1" dirty="0"/>
                    </a:p>
                  </a:txBody>
                  <a:tcPr/>
                </a:tc>
                <a:tc>
                  <a:txBody>
                    <a:bodyPr/>
                    <a:lstStyle/>
                    <a:p>
                      <a:pPr algn="r" rtl="1"/>
                      <a:r>
                        <a:rPr lang="he-IL" sz="1400" b="1" dirty="0"/>
                        <a:t>מקבץ את האלמנטים של ה-</a:t>
                      </a:r>
                      <a:r>
                        <a:rPr lang="en-US" sz="1400" b="1" dirty="0"/>
                        <a:t>RDD</a:t>
                      </a:r>
                      <a:r>
                        <a:rPr lang="he-IL" sz="1400" b="1" dirty="0"/>
                        <a:t> לפי הגדרת הפונקציה</a:t>
                      </a:r>
                    </a:p>
                  </a:txBody>
                  <a:tcPr/>
                </a:tc>
                <a:tc>
                  <a:txBody>
                    <a:bodyPr/>
                    <a:lstStyle/>
                    <a:p>
                      <a:pPr algn="ctr" rtl="1"/>
                      <a:r>
                        <a:rPr lang="he-IL" sz="1400" b="1" dirty="0"/>
                        <a:t>כן</a:t>
                      </a:r>
                    </a:p>
                  </a:txBody>
                  <a:tcPr/>
                </a:tc>
                <a:extLst>
                  <a:ext uri="{0D108BD9-81ED-4DB2-BD59-A6C34878D82A}">
                    <a16:rowId xmlns:a16="http://schemas.microsoft.com/office/drawing/2014/main" val="962856590"/>
                  </a:ext>
                </a:extLst>
              </a:tr>
              <a:tr h="391459">
                <a:tc>
                  <a:txBody>
                    <a:bodyPr/>
                    <a:lstStyle/>
                    <a:p>
                      <a:pPr algn="ctr" rtl="1"/>
                      <a:r>
                        <a:rPr lang="en-US" sz="1400" b="1" dirty="0"/>
                        <a:t>foreach(func)</a:t>
                      </a:r>
                      <a:endParaRPr lang="he-IL" sz="1400" b="1" dirty="0"/>
                    </a:p>
                  </a:txBody>
                  <a:tcPr/>
                </a:tc>
                <a:tc>
                  <a:txBody>
                    <a:bodyPr/>
                    <a:lstStyle/>
                    <a:p>
                      <a:pPr algn="r" rtl="1"/>
                      <a:r>
                        <a:rPr lang="he-IL" sz="1400" b="1" dirty="0"/>
                        <a:t>מיישם פונקציה עבור כל אלמנט ב-</a:t>
                      </a:r>
                      <a:r>
                        <a:rPr lang="en-US" sz="1400" b="1" dirty="0"/>
                        <a:t>RDD</a:t>
                      </a:r>
                      <a:endParaRPr lang="he-IL" sz="1400" b="1" dirty="0"/>
                    </a:p>
                  </a:txBody>
                  <a:tcPr/>
                </a:tc>
                <a:tc>
                  <a:txBody>
                    <a:bodyPr/>
                    <a:lstStyle/>
                    <a:p>
                      <a:pPr algn="ctr" rtl="1"/>
                      <a:r>
                        <a:rPr lang="he-IL" sz="1400" b="1" dirty="0"/>
                        <a:t>לא</a:t>
                      </a:r>
                    </a:p>
                  </a:txBody>
                  <a:tcPr/>
                </a:tc>
                <a:extLst>
                  <a:ext uri="{0D108BD9-81ED-4DB2-BD59-A6C34878D82A}">
                    <a16:rowId xmlns:a16="http://schemas.microsoft.com/office/drawing/2014/main" val="4130078752"/>
                  </a:ext>
                </a:extLst>
              </a:tr>
              <a:tr h="391459">
                <a:tc>
                  <a:txBody>
                    <a:bodyPr/>
                    <a:lstStyle/>
                    <a:p>
                      <a:pPr algn="ctr" rtl="0"/>
                      <a:r>
                        <a:rPr lang="en-US" sz="1400" b="1" dirty="0"/>
                        <a:t>saveAsTextFile(path)</a:t>
                      </a:r>
                      <a:endParaRPr lang="he-IL" sz="1400" b="1" dirty="0"/>
                    </a:p>
                  </a:txBody>
                  <a:tcPr/>
                </a:tc>
                <a:tc>
                  <a:txBody>
                    <a:bodyPr/>
                    <a:lstStyle/>
                    <a:p>
                      <a:pPr algn="r" rtl="1"/>
                      <a:r>
                        <a:rPr lang="he-IL" sz="1400" b="1" dirty="0"/>
                        <a:t>כותב את ה-</a:t>
                      </a:r>
                      <a:r>
                        <a:rPr lang="en-US" sz="1400" b="1" dirty="0"/>
                        <a:t>RDD</a:t>
                      </a:r>
                      <a:r>
                        <a:rPr lang="he-IL" sz="1400" b="1" dirty="0"/>
                        <a:t> ב-</a:t>
                      </a:r>
                      <a:r>
                        <a:rPr lang="en-US" sz="1400" b="1" dirty="0"/>
                        <a:t>textFile</a:t>
                      </a:r>
                      <a:r>
                        <a:rPr lang="he-IL" sz="1400" b="1" dirty="0"/>
                        <a:t> על-פי ה-</a:t>
                      </a:r>
                      <a:r>
                        <a:rPr lang="en-US" sz="1400" b="1" dirty="0"/>
                        <a:t>path</a:t>
                      </a:r>
                      <a:r>
                        <a:rPr lang="he-IL" sz="1400" b="1" dirty="0"/>
                        <a:t> שמתקבל כפרמטר</a:t>
                      </a:r>
                    </a:p>
                  </a:txBody>
                  <a:tcPr/>
                </a:tc>
                <a:tc>
                  <a:txBody>
                    <a:bodyPr/>
                    <a:lstStyle/>
                    <a:p>
                      <a:pPr algn="ctr" rtl="1"/>
                      <a:r>
                        <a:rPr lang="he-IL" sz="1400" b="1" dirty="0"/>
                        <a:t>כן</a:t>
                      </a:r>
                    </a:p>
                  </a:txBody>
                  <a:tcPr/>
                </a:tc>
                <a:extLst>
                  <a:ext uri="{0D108BD9-81ED-4DB2-BD59-A6C34878D82A}">
                    <a16:rowId xmlns:a16="http://schemas.microsoft.com/office/drawing/2014/main" val="2575919328"/>
                  </a:ext>
                </a:extLst>
              </a:tr>
              <a:tr h="391459">
                <a:tc>
                  <a:txBody>
                    <a:bodyPr/>
                    <a:lstStyle/>
                    <a:p>
                      <a:pPr algn="ctr" rtl="0"/>
                      <a:r>
                        <a:rPr lang="en-US" sz="1400" b="1" dirty="0"/>
                        <a:t>countByKey()</a:t>
                      </a:r>
                      <a:endParaRPr lang="he-IL" sz="1400" b="1" dirty="0"/>
                    </a:p>
                  </a:txBody>
                  <a:tcPr/>
                </a:tc>
                <a:tc>
                  <a:txBody>
                    <a:bodyPr/>
                    <a:lstStyle/>
                    <a:p>
                      <a:pPr algn="r" rtl="1"/>
                      <a:r>
                        <a:rPr lang="he-IL" sz="1400" b="1" dirty="0"/>
                        <a:t>ממנה את הכמויות של כל הערכים עבור כל מפתח</a:t>
                      </a:r>
                    </a:p>
                  </a:txBody>
                  <a:tcPr/>
                </a:tc>
                <a:tc>
                  <a:txBody>
                    <a:bodyPr/>
                    <a:lstStyle/>
                    <a:p>
                      <a:pPr algn="ctr" rtl="1"/>
                      <a:r>
                        <a:rPr lang="he-IL" sz="1400" b="1" dirty="0"/>
                        <a:t>כן אבל אם מקובץ לפני אז לא</a:t>
                      </a:r>
                    </a:p>
                  </a:txBody>
                  <a:tcPr/>
                </a:tc>
                <a:extLst>
                  <a:ext uri="{0D108BD9-81ED-4DB2-BD59-A6C34878D82A}">
                    <a16:rowId xmlns:a16="http://schemas.microsoft.com/office/drawing/2014/main" val="599578936"/>
                  </a:ext>
                </a:extLst>
              </a:tr>
              <a:tr h="391459">
                <a:tc>
                  <a:txBody>
                    <a:bodyPr/>
                    <a:lstStyle/>
                    <a:p>
                      <a:pPr algn="ctr" rtl="0"/>
                      <a:r>
                        <a:rPr lang="en-US" sz="1400" b="1" dirty="0"/>
                        <a:t>countByValue()</a:t>
                      </a:r>
                      <a:endParaRPr lang="he-IL" sz="1400" b="1" dirty="0"/>
                    </a:p>
                  </a:txBody>
                  <a:tcPr/>
                </a:tc>
                <a:tc>
                  <a:txBody>
                    <a:bodyPr/>
                    <a:lstStyle/>
                    <a:p>
                      <a:pPr algn="r" rtl="1"/>
                      <a:r>
                        <a:rPr lang="he-IL" sz="1400" b="1" dirty="0"/>
                        <a:t>ממנה את כמות האלמנטים עבור ערך של </a:t>
                      </a:r>
                      <a:r>
                        <a:rPr lang="en-US" sz="1400" b="1" dirty="0"/>
                        <a:t>key/value</a:t>
                      </a:r>
                      <a:endParaRPr lang="he-IL" sz="1400" b="1" dirty="0"/>
                    </a:p>
                  </a:txBody>
                  <a:tcPr/>
                </a:tc>
                <a:tc>
                  <a:txBody>
                    <a:bodyPr/>
                    <a:lstStyle/>
                    <a:p>
                      <a:pPr algn="ctr" rtl="1"/>
                      <a:r>
                        <a:rPr lang="he-IL" sz="1400" b="1" dirty="0"/>
                        <a:t>כן אבל אם מקובץ לפני אז לא</a:t>
                      </a:r>
                    </a:p>
                  </a:txBody>
                  <a:tcPr/>
                </a:tc>
                <a:extLst>
                  <a:ext uri="{0D108BD9-81ED-4DB2-BD59-A6C34878D82A}">
                    <a16:rowId xmlns:a16="http://schemas.microsoft.com/office/drawing/2014/main" val="2202170909"/>
                  </a:ext>
                </a:extLst>
              </a:tr>
              <a:tr h="391459">
                <a:tc>
                  <a:txBody>
                    <a:bodyPr/>
                    <a:lstStyle/>
                    <a:p>
                      <a:pPr algn="ctr" rtl="1"/>
                      <a:r>
                        <a:rPr lang="en-US" sz="1400" b="1" dirty="0"/>
                        <a:t>fold(zero_value, op)</a:t>
                      </a:r>
                      <a:endParaRPr lang="he-IL" sz="1400" b="1" dirty="0"/>
                    </a:p>
                  </a:txBody>
                  <a:tcPr/>
                </a:tc>
                <a:tc>
                  <a:txBody>
                    <a:bodyPr/>
                    <a:lstStyle/>
                    <a:p>
                      <a:pPr algn="r" rtl="1"/>
                      <a:r>
                        <a:rPr lang="he-IL" sz="1400" b="1" dirty="0"/>
                        <a:t>מקבץ את האלמנטים בהינתן פונקציה הנעזרת בערך התחלתי </a:t>
                      </a:r>
                    </a:p>
                  </a:txBody>
                  <a:tcPr/>
                </a:tc>
                <a:tc>
                  <a:txBody>
                    <a:bodyPr/>
                    <a:lstStyle/>
                    <a:p>
                      <a:pPr algn="ctr" rtl="1"/>
                      <a:r>
                        <a:rPr lang="he-IL" sz="1400" b="1" dirty="0"/>
                        <a:t>כן</a:t>
                      </a:r>
                    </a:p>
                  </a:txBody>
                  <a:tcPr/>
                </a:tc>
                <a:extLst>
                  <a:ext uri="{0D108BD9-81ED-4DB2-BD59-A6C34878D82A}">
                    <a16:rowId xmlns:a16="http://schemas.microsoft.com/office/drawing/2014/main" val="4198130536"/>
                  </a:ext>
                </a:extLst>
              </a:tr>
              <a:tr h="391459">
                <a:tc>
                  <a:txBody>
                    <a:bodyPr/>
                    <a:lstStyle/>
                    <a:p>
                      <a:pPr algn="ctr" rtl="0"/>
                      <a:r>
                        <a:rPr lang="en-US" sz="1400" b="1" dirty="0"/>
                        <a:t>top(k , key=none)</a:t>
                      </a:r>
                      <a:endParaRPr lang="he-IL" sz="1400" b="1" dirty="0"/>
                    </a:p>
                  </a:txBody>
                  <a:tcPr/>
                </a:tc>
                <a:tc>
                  <a:txBody>
                    <a:bodyPr/>
                    <a:lstStyle/>
                    <a:p>
                      <a:pPr algn="r" rtl="1"/>
                      <a:r>
                        <a:rPr lang="he-IL" sz="1400" b="1" dirty="0"/>
                        <a:t>מחזיר את האלמנטים בסדר יורד על ידי בחירה ידנית של מספר אלמנטים ב-</a:t>
                      </a:r>
                      <a:r>
                        <a:rPr lang="en-US" sz="1400" b="1" dirty="0"/>
                        <a:t>RDD</a:t>
                      </a:r>
                      <a:endParaRPr lang="he-IL" sz="1400" b="1" dirty="0"/>
                    </a:p>
                  </a:txBody>
                  <a:tcPr/>
                </a:tc>
                <a:tc>
                  <a:txBody>
                    <a:bodyPr/>
                    <a:lstStyle/>
                    <a:p>
                      <a:pPr algn="ctr" rtl="1"/>
                      <a:r>
                        <a:rPr lang="he-IL" sz="1400" b="1" dirty="0"/>
                        <a:t>לא</a:t>
                      </a:r>
                    </a:p>
                  </a:txBody>
                  <a:tcPr/>
                </a:tc>
                <a:extLst>
                  <a:ext uri="{0D108BD9-81ED-4DB2-BD59-A6C34878D82A}">
                    <a16:rowId xmlns:a16="http://schemas.microsoft.com/office/drawing/2014/main" val="905613484"/>
                  </a:ext>
                </a:extLst>
              </a:tr>
            </a:tbl>
          </a:graphicData>
        </a:graphic>
      </p:graphicFrame>
    </p:spTree>
    <p:extLst>
      <p:ext uri="{BB962C8B-B14F-4D97-AF65-F5344CB8AC3E}">
        <p14:creationId xmlns:p14="http://schemas.microsoft.com/office/powerpoint/2010/main" val="1867189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B3109E-6D74-7EA8-B749-525D0C7C85B4}"/>
              </a:ext>
            </a:extLst>
          </p:cNvPr>
          <p:cNvSpPr>
            <a:spLocks noGrp="1"/>
          </p:cNvSpPr>
          <p:nvPr>
            <p:ph type="title"/>
          </p:nvPr>
        </p:nvSpPr>
        <p:spPr>
          <a:xfrm>
            <a:off x="-665854" y="-32065"/>
            <a:ext cx="9404723" cy="1400530"/>
          </a:xfrm>
        </p:spPr>
        <p:txBody>
          <a:bodyPr/>
          <a:lstStyle/>
          <a:p>
            <a:pPr algn="r"/>
            <a:r>
              <a:rPr lang="he-IL" b="1" dirty="0"/>
              <a:t>ארכיטקטורת </a:t>
            </a:r>
            <a:r>
              <a:rPr lang="en-US" b="1" dirty="0"/>
              <a:t>Spark</a:t>
            </a:r>
            <a:endParaRPr lang="he-IL" b="1" dirty="0"/>
          </a:p>
        </p:txBody>
      </p:sp>
      <p:pic>
        <p:nvPicPr>
          <p:cNvPr id="4" name="Picture 6" descr="Understand The Internal Working of Apache Spark - Analytics Vidhya">
            <a:extLst>
              <a:ext uri="{FF2B5EF4-FFF2-40B4-BE49-F238E27FC236}">
                <a16:creationId xmlns:a16="http://schemas.microsoft.com/office/drawing/2014/main" id="{89E167EA-C4A8-FE1A-7189-D111FB9AB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519" y="996970"/>
            <a:ext cx="10151164" cy="5361625"/>
          </a:xfrm>
          <a:prstGeom prst="rect">
            <a:avLst/>
          </a:prstGeom>
          <a:solidFill>
            <a:schemeClr val="accent2">
              <a:lumMod val="75000"/>
            </a:schemeClr>
          </a:solidFill>
          <a:ln>
            <a:solidFill>
              <a:schemeClr val="accent1"/>
            </a:solidFill>
          </a:ln>
          <a:effectLst>
            <a:glow rad="127000">
              <a:schemeClr val="accent3">
                <a:lumMod val="50000"/>
              </a:schemeClr>
            </a:glow>
            <a:outerShdw blurRad="50800" dist="50800" dir="5400000" algn="ctr" rotWithShape="0">
              <a:schemeClr val="accent1">
                <a:alpha val="94000"/>
              </a:schemeClr>
            </a:outerShdw>
            <a:reflection stA="45000" endPos="1000" dist="50800" dir="5400000" sy="-100000" algn="bl" rotWithShape="0"/>
          </a:effectLst>
        </p:spPr>
      </p:pic>
    </p:spTree>
    <p:extLst>
      <p:ext uri="{BB962C8B-B14F-4D97-AF65-F5344CB8AC3E}">
        <p14:creationId xmlns:p14="http://schemas.microsoft.com/office/powerpoint/2010/main" val="3389745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4687B1-C43D-66A9-9669-3E2ED1C6D985}"/>
              </a:ext>
            </a:extLst>
          </p:cNvPr>
          <p:cNvSpPr>
            <a:spLocks noGrp="1"/>
          </p:cNvSpPr>
          <p:nvPr>
            <p:ph type="title"/>
          </p:nvPr>
        </p:nvSpPr>
        <p:spPr>
          <a:xfrm>
            <a:off x="381067" y="138003"/>
            <a:ext cx="9404723" cy="1400530"/>
          </a:xfrm>
        </p:spPr>
        <p:txBody>
          <a:bodyPr/>
          <a:lstStyle/>
          <a:p>
            <a:pPr algn="r"/>
            <a:r>
              <a:rPr lang="he-IL" b="1" dirty="0"/>
              <a:t>ארכיטקטורת </a:t>
            </a:r>
            <a:r>
              <a:rPr lang="en-US" b="1" dirty="0"/>
              <a:t> Spark</a:t>
            </a:r>
            <a:r>
              <a:rPr lang="he-IL" b="1" dirty="0"/>
              <a:t> - מונחים</a:t>
            </a:r>
          </a:p>
        </p:txBody>
      </p:sp>
      <p:graphicFrame>
        <p:nvGraphicFramePr>
          <p:cNvPr id="4" name="טבלה 3">
            <a:extLst>
              <a:ext uri="{FF2B5EF4-FFF2-40B4-BE49-F238E27FC236}">
                <a16:creationId xmlns:a16="http://schemas.microsoft.com/office/drawing/2014/main" id="{998FFDF4-3711-0F9D-1301-AB8834205D23}"/>
              </a:ext>
            </a:extLst>
          </p:cNvPr>
          <p:cNvGraphicFramePr>
            <a:graphicFrameLocks noGrp="1"/>
          </p:cNvGraphicFramePr>
          <p:nvPr>
            <p:extLst>
              <p:ext uri="{D42A27DB-BD31-4B8C-83A1-F6EECF244321}">
                <p14:modId xmlns:p14="http://schemas.microsoft.com/office/powerpoint/2010/main" val="3355241784"/>
              </p:ext>
            </p:extLst>
          </p:nvPr>
        </p:nvGraphicFramePr>
        <p:xfrm>
          <a:off x="1263835" y="1126435"/>
          <a:ext cx="9950750" cy="5405737"/>
        </p:xfrm>
        <a:graphic>
          <a:graphicData uri="http://schemas.openxmlformats.org/drawingml/2006/table">
            <a:tbl>
              <a:tblPr rtl="1" firstRow="1" bandRow="1">
                <a:tableStyleId>{5C22544A-7EE6-4342-B048-85BDC9FD1C3A}</a:tableStyleId>
              </a:tblPr>
              <a:tblGrid>
                <a:gridCol w="7566909">
                  <a:extLst>
                    <a:ext uri="{9D8B030D-6E8A-4147-A177-3AD203B41FA5}">
                      <a16:colId xmlns:a16="http://schemas.microsoft.com/office/drawing/2014/main" val="536880601"/>
                    </a:ext>
                  </a:extLst>
                </a:gridCol>
                <a:gridCol w="2383841">
                  <a:extLst>
                    <a:ext uri="{9D8B030D-6E8A-4147-A177-3AD203B41FA5}">
                      <a16:colId xmlns:a16="http://schemas.microsoft.com/office/drawing/2014/main" val="3492183611"/>
                    </a:ext>
                  </a:extLst>
                </a:gridCol>
              </a:tblGrid>
              <a:tr h="401443">
                <a:tc>
                  <a:txBody>
                    <a:bodyPr/>
                    <a:lstStyle/>
                    <a:p>
                      <a:pPr rtl="1"/>
                      <a:r>
                        <a:rPr lang="he-IL" dirty="0"/>
                        <a:t>הגדרה</a:t>
                      </a:r>
                    </a:p>
                  </a:txBody>
                  <a:tcPr/>
                </a:tc>
                <a:tc>
                  <a:txBody>
                    <a:bodyPr/>
                    <a:lstStyle/>
                    <a:p>
                      <a:pPr algn="ctr" rtl="1"/>
                      <a:r>
                        <a:rPr lang="he-IL" dirty="0"/>
                        <a:t>רכיב</a:t>
                      </a:r>
                      <a:r>
                        <a:rPr lang="en-US" dirty="0"/>
                        <a:t>/</a:t>
                      </a:r>
                      <a:r>
                        <a:rPr lang="he-IL" dirty="0"/>
                        <a:t>מונח</a:t>
                      </a:r>
                    </a:p>
                  </a:txBody>
                  <a:tcPr/>
                </a:tc>
                <a:extLst>
                  <a:ext uri="{0D108BD9-81ED-4DB2-BD59-A6C34878D82A}">
                    <a16:rowId xmlns:a16="http://schemas.microsoft.com/office/drawing/2014/main" val="2464874820"/>
                  </a:ext>
                </a:extLst>
              </a:tr>
              <a:tr h="401443">
                <a:tc>
                  <a:txBody>
                    <a:bodyPr/>
                    <a:lstStyle/>
                    <a:p>
                      <a:pPr rtl="1"/>
                      <a:r>
                        <a:rPr lang="he-IL" sz="1600" dirty="0"/>
                        <a:t>אשכול – אוסף של מכונות</a:t>
                      </a:r>
                      <a:r>
                        <a:rPr lang="en-US" sz="1600" dirty="0"/>
                        <a:t>/</a:t>
                      </a:r>
                      <a:r>
                        <a:rPr lang="he-IL" sz="1600" dirty="0"/>
                        <a:t>צמתים הפועלים יחד כדי לעבד נתונים גדולים באופן מבוזר ומקביל</a:t>
                      </a:r>
                    </a:p>
                  </a:txBody>
                  <a:tcPr/>
                </a:tc>
                <a:tc>
                  <a:txBody>
                    <a:bodyPr/>
                    <a:lstStyle/>
                    <a:p>
                      <a:pPr algn="ctr" rtl="1"/>
                      <a:r>
                        <a:rPr lang="en-US" sz="1600" b="1" dirty="0"/>
                        <a:t>Cluster</a:t>
                      </a:r>
                      <a:endParaRPr lang="he-IL" sz="1600" b="1" dirty="0"/>
                    </a:p>
                  </a:txBody>
                  <a:tcPr/>
                </a:tc>
                <a:extLst>
                  <a:ext uri="{0D108BD9-81ED-4DB2-BD59-A6C34878D82A}">
                    <a16:rowId xmlns:a16="http://schemas.microsoft.com/office/drawing/2014/main" val="2732393120"/>
                  </a:ext>
                </a:extLst>
              </a:tr>
              <a:tr h="626912">
                <a:tc>
                  <a:txBody>
                    <a:bodyPr/>
                    <a:lstStyle/>
                    <a:p>
                      <a:pPr rtl="1"/>
                      <a:r>
                        <a:rPr lang="he-IL" sz="1600" dirty="0"/>
                        <a:t>צומת – מייצג מכונה אחת על פני האשכול. כל צומת באשכול תורם משאבי מחשוב כגון </a:t>
                      </a:r>
                      <a:r>
                        <a:rPr lang="en-US" sz="1600" dirty="0"/>
                        <a:t>CPU</a:t>
                      </a:r>
                      <a:r>
                        <a:rPr lang="he-IL" sz="1600" dirty="0"/>
                        <a:t> וזיכרון לסביבת המחשוב המבוזרת</a:t>
                      </a:r>
                    </a:p>
                  </a:txBody>
                  <a:tcPr/>
                </a:tc>
                <a:tc>
                  <a:txBody>
                    <a:bodyPr/>
                    <a:lstStyle/>
                    <a:p>
                      <a:pPr algn="ctr" rtl="1"/>
                      <a:r>
                        <a:rPr lang="en-US" sz="1600" b="1" dirty="0"/>
                        <a:t>Node</a:t>
                      </a:r>
                      <a:endParaRPr lang="he-IL" sz="1600" b="1" dirty="0"/>
                    </a:p>
                  </a:txBody>
                  <a:tcPr/>
                </a:tc>
                <a:extLst>
                  <a:ext uri="{0D108BD9-81ED-4DB2-BD59-A6C34878D82A}">
                    <a16:rowId xmlns:a16="http://schemas.microsoft.com/office/drawing/2014/main" val="3188499734"/>
                  </a:ext>
                </a:extLst>
              </a:tr>
              <a:tr h="401443">
                <a:tc>
                  <a:txBody>
                    <a:bodyPr/>
                    <a:lstStyle/>
                    <a:p>
                      <a:pPr rtl="1"/>
                      <a:r>
                        <a:rPr lang="he-IL" sz="1600" dirty="0"/>
                        <a:t>צומת עבודה –  מכונה באשכול שעליה מוטלת משימות עיבוד במקביל</a:t>
                      </a:r>
                    </a:p>
                  </a:txBody>
                  <a:tcPr/>
                </a:tc>
                <a:tc>
                  <a:txBody>
                    <a:bodyPr/>
                    <a:lstStyle/>
                    <a:p>
                      <a:pPr algn="ctr" rtl="1"/>
                      <a:r>
                        <a:rPr lang="en-US" sz="1600" b="1" dirty="0"/>
                        <a:t>Worker Node</a:t>
                      </a:r>
                      <a:endParaRPr lang="he-IL" sz="1600" b="1" dirty="0"/>
                    </a:p>
                  </a:txBody>
                  <a:tcPr/>
                </a:tc>
                <a:extLst>
                  <a:ext uri="{0D108BD9-81ED-4DB2-BD59-A6C34878D82A}">
                    <a16:rowId xmlns:a16="http://schemas.microsoft.com/office/drawing/2014/main" val="3339885752"/>
                  </a:ext>
                </a:extLst>
              </a:tr>
              <a:tr h="626912">
                <a:tc>
                  <a:txBody>
                    <a:bodyPr/>
                    <a:lstStyle/>
                    <a:p>
                      <a:pPr rtl="1"/>
                      <a:r>
                        <a:rPr lang="he-IL" sz="1600" dirty="0"/>
                        <a:t>צומת הדרייבר</a:t>
                      </a:r>
                      <a:r>
                        <a:rPr lang="en-US" sz="1600" dirty="0"/>
                        <a:t>/</a:t>
                      </a:r>
                      <a:r>
                        <a:rPr lang="he-IL" sz="1600" dirty="0"/>
                        <a:t>צומת הרכז באשכול האחראי על ניהול הביצוע הכולל של יישום </a:t>
                      </a:r>
                      <a:r>
                        <a:rPr lang="en-US" sz="1600" dirty="0"/>
                        <a:t>Spark</a:t>
                      </a:r>
                      <a:r>
                        <a:rPr lang="he-IL" sz="1600" dirty="0"/>
                        <a:t> המתאם משימות ומתקשר עם מנהל האשכול כדי להקצות משאבים ולתזמן עבודה בצמתי העבודה</a:t>
                      </a:r>
                    </a:p>
                  </a:txBody>
                  <a:tcPr/>
                </a:tc>
                <a:tc>
                  <a:txBody>
                    <a:bodyPr/>
                    <a:lstStyle/>
                    <a:p>
                      <a:pPr algn="ctr" rtl="1"/>
                      <a:r>
                        <a:rPr lang="en-US" sz="1600" b="1" dirty="0"/>
                        <a:t>Master Node</a:t>
                      </a:r>
                      <a:endParaRPr lang="he-IL" sz="1600" b="1" dirty="0"/>
                    </a:p>
                  </a:txBody>
                  <a:tcPr/>
                </a:tc>
                <a:extLst>
                  <a:ext uri="{0D108BD9-81ED-4DB2-BD59-A6C34878D82A}">
                    <a16:rowId xmlns:a16="http://schemas.microsoft.com/office/drawing/2014/main" val="3549338161"/>
                  </a:ext>
                </a:extLst>
              </a:tr>
              <a:tr h="401443">
                <a:tc>
                  <a:txBody>
                    <a:bodyPr/>
                    <a:lstStyle/>
                    <a:p>
                      <a:pPr rtl="1"/>
                      <a:r>
                        <a:rPr lang="he-IL" sz="1600" dirty="0"/>
                        <a:t>אוסף של משימות לביצוע עבודה שיוצר הדרייבר ברגע שמופעל טריגר של </a:t>
                      </a:r>
                      <a:r>
                        <a:rPr lang="en-US" sz="1600" dirty="0"/>
                        <a:t>Action</a:t>
                      </a:r>
                      <a:r>
                        <a:rPr lang="he-IL" sz="1600" dirty="0"/>
                        <a:t> </a:t>
                      </a:r>
                    </a:p>
                  </a:txBody>
                  <a:tcPr/>
                </a:tc>
                <a:tc>
                  <a:txBody>
                    <a:bodyPr/>
                    <a:lstStyle/>
                    <a:p>
                      <a:pPr algn="ctr" rtl="1"/>
                      <a:r>
                        <a:rPr lang="en-US" b="1" dirty="0"/>
                        <a:t>Job</a:t>
                      </a:r>
                      <a:endParaRPr lang="he-IL" b="1" dirty="0"/>
                    </a:p>
                  </a:txBody>
                  <a:tcPr/>
                </a:tc>
                <a:extLst>
                  <a:ext uri="{0D108BD9-81ED-4DB2-BD59-A6C34878D82A}">
                    <a16:rowId xmlns:a16="http://schemas.microsoft.com/office/drawing/2014/main" val="3955790911"/>
                  </a:ext>
                </a:extLst>
              </a:tr>
              <a:tr h="401443">
                <a:tc>
                  <a:txBody>
                    <a:bodyPr/>
                    <a:lstStyle/>
                    <a:p>
                      <a:pPr rtl="1"/>
                      <a:r>
                        <a:rPr lang="he-IL" sz="1600" dirty="0"/>
                        <a:t>חלוקה לוגית של משימות הנקבעות על סמך התרחשותן של טרנספורמציות </a:t>
                      </a:r>
                    </a:p>
                  </a:txBody>
                  <a:tcPr/>
                </a:tc>
                <a:tc>
                  <a:txBody>
                    <a:bodyPr/>
                    <a:lstStyle/>
                    <a:p>
                      <a:pPr algn="ctr" rtl="1"/>
                      <a:r>
                        <a:rPr lang="en-US" b="1" dirty="0"/>
                        <a:t>Stage</a:t>
                      </a:r>
                      <a:endParaRPr lang="he-IL" b="1" dirty="0"/>
                    </a:p>
                  </a:txBody>
                  <a:tcPr/>
                </a:tc>
                <a:extLst>
                  <a:ext uri="{0D108BD9-81ED-4DB2-BD59-A6C34878D82A}">
                    <a16:rowId xmlns:a16="http://schemas.microsoft.com/office/drawing/2014/main" val="4230373242"/>
                  </a:ext>
                </a:extLst>
              </a:tr>
              <a:tr h="626912">
                <a:tc>
                  <a:txBody>
                    <a:bodyPr/>
                    <a:lstStyle/>
                    <a:p>
                      <a:pPr rtl="1"/>
                      <a:r>
                        <a:rPr lang="he-IL" sz="1600" dirty="0"/>
                        <a:t>משימה- יחידת העבודה הקטנה ביותר המייצגת ביצוע של חישוב על מחיצה של הנתונים. משימות מבוצעות על צמתי העבודה במקביל ויכולות להיות חלק מ-</a:t>
                      </a:r>
                      <a:r>
                        <a:rPr lang="en-US" sz="1600" dirty="0"/>
                        <a:t>stage</a:t>
                      </a:r>
                      <a:r>
                        <a:rPr lang="he-IL" sz="1600" dirty="0"/>
                        <a:t> בתוך עבודת </a:t>
                      </a:r>
                      <a:r>
                        <a:rPr lang="en-US" sz="1600" dirty="0"/>
                        <a:t>spark</a:t>
                      </a:r>
                      <a:r>
                        <a:rPr lang="he-IL" sz="1600" dirty="0"/>
                        <a:t> </a:t>
                      </a:r>
                    </a:p>
                  </a:txBody>
                  <a:tcPr/>
                </a:tc>
                <a:tc>
                  <a:txBody>
                    <a:bodyPr/>
                    <a:lstStyle/>
                    <a:p>
                      <a:pPr algn="ctr" rtl="1"/>
                      <a:r>
                        <a:rPr lang="en-US" b="1" dirty="0"/>
                        <a:t>Task</a:t>
                      </a:r>
                      <a:endParaRPr lang="he-IL" b="1" dirty="0"/>
                    </a:p>
                  </a:txBody>
                  <a:tcPr/>
                </a:tc>
                <a:extLst>
                  <a:ext uri="{0D108BD9-81ED-4DB2-BD59-A6C34878D82A}">
                    <a16:rowId xmlns:a16="http://schemas.microsoft.com/office/drawing/2014/main" val="3956210035"/>
                  </a:ext>
                </a:extLst>
              </a:tr>
              <a:tr h="890874">
                <a:tc>
                  <a:txBody>
                    <a:bodyPr/>
                    <a:lstStyle/>
                    <a:p>
                      <a:pPr rtl="1"/>
                      <a:r>
                        <a:rPr lang="he-IL" sz="1600" dirty="0"/>
                        <a:t>נוצר על ידי מנהל האשכולות ואחראי על ביצוע המשימות ב-</a:t>
                      </a:r>
                      <a:r>
                        <a:rPr lang="en-US" sz="1600" dirty="0"/>
                        <a:t>worker</a:t>
                      </a:r>
                      <a:r>
                        <a:rPr lang="he-IL" sz="1600" dirty="0"/>
                        <a:t> . לכל </a:t>
                      </a:r>
                      <a:r>
                        <a:rPr lang="en-US" sz="1600" dirty="0"/>
                        <a:t>executor</a:t>
                      </a:r>
                      <a:r>
                        <a:rPr lang="he-IL" sz="1600" dirty="0"/>
                        <a:t> קיים </a:t>
                      </a:r>
                      <a:r>
                        <a:rPr lang="en-US" sz="1600" dirty="0"/>
                        <a:t>JVM</a:t>
                      </a:r>
                      <a:r>
                        <a:rPr lang="he-IL" sz="1600" dirty="0"/>
                        <a:t> עצמאי משלו והוא מכיל בנוסף זיכרון , </a:t>
                      </a:r>
                      <a:r>
                        <a:rPr lang="en-US" sz="1600" dirty="0"/>
                        <a:t>CPU</a:t>
                      </a:r>
                      <a:r>
                        <a:rPr lang="he-IL" sz="1600" dirty="0"/>
                        <a:t> ואחסון נתונים בזיכרון לחישובים מחדש בעת הצורך</a:t>
                      </a:r>
                    </a:p>
                  </a:txBody>
                  <a:tcPr/>
                </a:tc>
                <a:tc>
                  <a:txBody>
                    <a:bodyPr/>
                    <a:lstStyle/>
                    <a:p>
                      <a:pPr algn="ctr" rtl="1"/>
                      <a:r>
                        <a:rPr lang="en-US" b="1" dirty="0"/>
                        <a:t>Executor</a:t>
                      </a:r>
                      <a:endParaRPr lang="he-IL" b="1" dirty="0"/>
                    </a:p>
                  </a:txBody>
                  <a:tcPr/>
                </a:tc>
                <a:extLst>
                  <a:ext uri="{0D108BD9-81ED-4DB2-BD59-A6C34878D82A}">
                    <a16:rowId xmlns:a16="http://schemas.microsoft.com/office/drawing/2014/main" val="1393262399"/>
                  </a:ext>
                </a:extLst>
              </a:tr>
              <a:tr h="626912">
                <a:tc>
                  <a:txBody>
                    <a:bodyPr/>
                    <a:lstStyle/>
                    <a:p>
                      <a:pPr rtl="1"/>
                      <a:r>
                        <a:rPr lang="he-IL" sz="1600" dirty="0"/>
                        <a:t>מתייחס לתהליך של אחסון נתונים בזיכרון כדי להאיץ את הביצועים ובכדי לבצע שימוש חוזר על סט נתונים תוך הימנעות מהצורך לחשב מחדש את כל מקור הנתונים </a:t>
                      </a:r>
                    </a:p>
                  </a:txBody>
                  <a:tcPr/>
                </a:tc>
                <a:tc>
                  <a:txBody>
                    <a:bodyPr/>
                    <a:lstStyle/>
                    <a:p>
                      <a:pPr algn="ctr" rtl="1"/>
                      <a:r>
                        <a:rPr lang="en-US" b="1" dirty="0"/>
                        <a:t>Cache</a:t>
                      </a:r>
                      <a:endParaRPr lang="he-IL" b="1" dirty="0"/>
                    </a:p>
                  </a:txBody>
                  <a:tcPr/>
                </a:tc>
                <a:extLst>
                  <a:ext uri="{0D108BD9-81ED-4DB2-BD59-A6C34878D82A}">
                    <a16:rowId xmlns:a16="http://schemas.microsoft.com/office/drawing/2014/main" val="725304646"/>
                  </a:ext>
                </a:extLst>
              </a:tr>
            </a:tbl>
          </a:graphicData>
        </a:graphic>
      </p:graphicFrame>
    </p:spTree>
    <p:extLst>
      <p:ext uri="{BB962C8B-B14F-4D97-AF65-F5344CB8AC3E}">
        <p14:creationId xmlns:p14="http://schemas.microsoft.com/office/powerpoint/2010/main" val="879619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9FD046-04F3-6750-0FB7-5C50FA9BFA14}"/>
              </a:ext>
            </a:extLst>
          </p:cNvPr>
          <p:cNvSpPr>
            <a:spLocks noGrp="1"/>
          </p:cNvSpPr>
          <p:nvPr>
            <p:ph type="title"/>
          </p:nvPr>
        </p:nvSpPr>
        <p:spPr>
          <a:xfrm>
            <a:off x="0" y="93766"/>
            <a:ext cx="9404723" cy="1400530"/>
          </a:xfrm>
        </p:spPr>
        <p:txBody>
          <a:bodyPr/>
          <a:lstStyle/>
          <a:p>
            <a:pPr algn="r"/>
            <a:r>
              <a:rPr lang="he-IL" b="1" dirty="0"/>
              <a:t>ארכיטקטורת </a:t>
            </a:r>
            <a:r>
              <a:rPr lang="en-US" b="1" dirty="0"/>
              <a:t>spark</a:t>
            </a:r>
            <a:r>
              <a:rPr lang="he-IL" b="1" dirty="0"/>
              <a:t> - דרייבר</a:t>
            </a:r>
          </a:p>
        </p:txBody>
      </p:sp>
      <p:sp>
        <p:nvSpPr>
          <p:cNvPr id="4" name="מלבן 3">
            <a:extLst>
              <a:ext uri="{FF2B5EF4-FFF2-40B4-BE49-F238E27FC236}">
                <a16:creationId xmlns:a16="http://schemas.microsoft.com/office/drawing/2014/main" id="{CB4DB878-0422-A220-35E4-96F6BEDC6D58}"/>
              </a:ext>
            </a:extLst>
          </p:cNvPr>
          <p:cNvSpPr/>
          <p:nvPr/>
        </p:nvSpPr>
        <p:spPr>
          <a:xfrm>
            <a:off x="4767097" y="1026616"/>
            <a:ext cx="3647660" cy="1285888"/>
          </a:xfrm>
          <a:prstGeom prst="rect">
            <a:avLst/>
          </a:prstGeom>
          <a:blipFill>
            <a:blip r:embed="rId2"/>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800" b="1" dirty="0">
                <a:ln w="0"/>
                <a:solidFill>
                  <a:schemeClr val="bg2"/>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Driver Program</a:t>
            </a:r>
            <a:endParaRPr lang="he-IL" sz="2800" b="1" dirty="0">
              <a:ln w="0"/>
              <a:solidFill>
                <a:schemeClr val="bg2"/>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endParaRPr>
          </a:p>
        </p:txBody>
      </p:sp>
      <p:cxnSp>
        <p:nvCxnSpPr>
          <p:cNvPr id="18" name="מחבר חץ ישר 17">
            <a:extLst>
              <a:ext uri="{FF2B5EF4-FFF2-40B4-BE49-F238E27FC236}">
                <a16:creationId xmlns:a16="http://schemas.microsoft.com/office/drawing/2014/main" id="{ACC2CEBD-95C6-EACD-0729-13A3D391A36C}"/>
              </a:ext>
            </a:extLst>
          </p:cNvPr>
          <p:cNvCxnSpPr>
            <a:cxnSpLocks/>
          </p:cNvCxnSpPr>
          <p:nvPr/>
        </p:nvCxnSpPr>
        <p:spPr>
          <a:xfrm>
            <a:off x="8399479" y="1911576"/>
            <a:ext cx="1920830" cy="9740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BBA8165D-D9DD-5B7D-4526-A272B8636775}"/>
              </a:ext>
            </a:extLst>
          </p:cNvPr>
          <p:cNvCxnSpPr>
            <a:cxnSpLocks/>
          </p:cNvCxnSpPr>
          <p:nvPr/>
        </p:nvCxnSpPr>
        <p:spPr>
          <a:xfrm>
            <a:off x="8388257" y="2312504"/>
            <a:ext cx="1039327" cy="15782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מחבר חץ ישר 20">
            <a:extLst>
              <a:ext uri="{FF2B5EF4-FFF2-40B4-BE49-F238E27FC236}">
                <a16:creationId xmlns:a16="http://schemas.microsoft.com/office/drawing/2014/main" id="{41BEEE39-01DB-6FB5-1257-0F3A8FCAD32A}"/>
              </a:ext>
            </a:extLst>
          </p:cNvPr>
          <p:cNvCxnSpPr>
            <a:cxnSpLocks/>
          </p:cNvCxnSpPr>
          <p:nvPr/>
        </p:nvCxnSpPr>
        <p:spPr>
          <a:xfrm flipH="1">
            <a:off x="4283318" y="2285547"/>
            <a:ext cx="1354276" cy="174144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מחבר חץ ישר 22">
            <a:extLst>
              <a:ext uri="{FF2B5EF4-FFF2-40B4-BE49-F238E27FC236}">
                <a16:creationId xmlns:a16="http://schemas.microsoft.com/office/drawing/2014/main" id="{53FFB749-BC2C-7817-771C-F49082A9D35F}"/>
              </a:ext>
            </a:extLst>
          </p:cNvPr>
          <p:cNvCxnSpPr>
            <a:cxnSpLocks/>
          </p:cNvCxnSpPr>
          <p:nvPr/>
        </p:nvCxnSpPr>
        <p:spPr>
          <a:xfrm flipH="1">
            <a:off x="3318243" y="2312504"/>
            <a:ext cx="1448854" cy="10297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מחבר חץ ישר 27">
            <a:extLst>
              <a:ext uri="{FF2B5EF4-FFF2-40B4-BE49-F238E27FC236}">
                <a16:creationId xmlns:a16="http://schemas.microsoft.com/office/drawing/2014/main" id="{D08AD87D-0765-958B-2225-050144373849}"/>
              </a:ext>
            </a:extLst>
          </p:cNvPr>
          <p:cNvCxnSpPr>
            <a:cxnSpLocks/>
          </p:cNvCxnSpPr>
          <p:nvPr/>
        </p:nvCxnSpPr>
        <p:spPr>
          <a:xfrm>
            <a:off x="7764671" y="2312504"/>
            <a:ext cx="113864" cy="22329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מחבר חץ ישר 28">
            <a:extLst>
              <a:ext uri="{FF2B5EF4-FFF2-40B4-BE49-F238E27FC236}">
                <a16:creationId xmlns:a16="http://schemas.microsoft.com/office/drawing/2014/main" id="{0780C24F-E867-49CE-F5AC-0016817BA258}"/>
              </a:ext>
            </a:extLst>
          </p:cNvPr>
          <p:cNvCxnSpPr>
            <a:cxnSpLocks/>
            <a:stCxn id="4" idx="2"/>
          </p:cNvCxnSpPr>
          <p:nvPr/>
        </p:nvCxnSpPr>
        <p:spPr>
          <a:xfrm flipH="1">
            <a:off x="5918791" y="2312504"/>
            <a:ext cx="672136" cy="22329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אליפסה 33">
            <a:extLst>
              <a:ext uri="{FF2B5EF4-FFF2-40B4-BE49-F238E27FC236}">
                <a16:creationId xmlns:a16="http://schemas.microsoft.com/office/drawing/2014/main" id="{3E76BA25-5F37-0811-6DCB-3635842681F3}"/>
              </a:ext>
            </a:extLst>
          </p:cNvPr>
          <p:cNvSpPr/>
          <p:nvPr/>
        </p:nvSpPr>
        <p:spPr>
          <a:xfrm>
            <a:off x="10181923" y="2638012"/>
            <a:ext cx="1828285" cy="1146314"/>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latin typeface="Aharoni" panose="02010803020104030203" pitchFamily="2" charset="-79"/>
                <a:cs typeface="Aharoni" panose="02010803020104030203" pitchFamily="2" charset="-79"/>
              </a:rPr>
              <a:t>נקודת הכניסה הראשית של </a:t>
            </a:r>
            <a:r>
              <a:rPr lang="en-US" dirty="0">
                <a:latin typeface="Aharoni" panose="02010803020104030203" pitchFamily="2" charset="-79"/>
                <a:cs typeface="Aharoni" panose="02010803020104030203" pitchFamily="2" charset="-79"/>
              </a:rPr>
              <a:t>spark</a:t>
            </a:r>
            <a:endParaRPr lang="he-IL" dirty="0">
              <a:latin typeface="Aharoni" panose="02010803020104030203" pitchFamily="2" charset="-79"/>
              <a:cs typeface="Aharoni" panose="02010803020104030203" pitchFamily="2" charset="-79"/>
            </a:endParaRPr>
          </a:p>
        </p:txBody>
      </p:sp>
      <p:sp>
        <p:nvSpPr>
          <p:cNvPr id="35" name="אליפסה 34">
            <a:extLst>
              <a:ext uri="{FF2B5EF4-FFF2-40B4-BE49-F238E27FC236}">
                <a16:creationId xmlns:a16="http://schemas.microsoft.com/office/drawing/2014/main" id="{E1E45FC9-7252-CB92-12A9-98426277E9DE}"/>
              </a:ext>
            </a:extLst>
          </p:cNvPr>
          <p:cNvSpPr/>
          <p:nvPr/>
        </p:nvSpPr>
        <p:spPr>
          <a:xfrm>
            <a:off x="9030229" y="3784326"/>
            <a:ext cx="1828285" cy="1146314"/>
          </a:xfrm>
          <a:prstGeom prst="ellipse">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latin typeface="Aharoni" panose="02010803020104030203" pitchFamily="2" charset="-79"/>
                <a:cs typeface="Aharoni" panose="02010803020104030203" pitchFamily="2" charset="-79"/>
              </a:rPr>
              <a:t>מיישם את הלוגיקה של </a:t>
            </a:r>
            <a:r>
              <a:rPr lang="en-US" dirty="0">
                <a:latin typeface="Aharoni" panose="02010803020104030203" pitchFamily="2" charset="-79"/>
                <a:cs typeface="Aharoni" panose="02010803020104030203" pitchFamily="2" charset="-79"/>
              </a:rPr>
              <a:t>Spark</a:t>
            </a:r>
            <a:endParaRPr lang="he-IL" dirty="0">
              <a:latin typeface="Aharoni" panose="02010803020104030203" pitchFamily="2" charset="-79"/>
              <a:cs typeface="Aharoni" panose="02010803020104030203" pitchFamily="2" charset="-79"/>
            </a:endParaRPr>
          </a:p>
        </p:txBody>
      </p:sp>
      <p:sp>
        <p:nvSpPr>
          <p:cNvPr id="36" name="אליפסה 35">
            <a:extLst>
              <a:ext uri="{FF2B5EF4-FFF2-40B4-BE49-F238E27FC236}">
                <a16:creationId xmlns:a16="http://schemas.microsoft.com/office/drawing/2014/main" id="{42DEFF99-C588-D83F-4149-B7E373C82B09}"/>
              </a:ext>
            </a:extLst>
          </p:cNvPr>
          <p:cNvSpPr/>
          <p:nvPr/>
        </p:nvSpPr>
        <p:spPr>
          <a:xfrm>
            <a:off x="6768444" y="4545496"/>
            <a:ext cx="2591450" cy="1298715"/>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latin typeface="Aharoni" panose="02010803020104030203" pitchFamily="2" charset="-79"/>
                <a:cs typeface="Aharoni" panose="02010803020104030203" pitchFamily="2" charset="-79"/>
              </a:rPr>
              <a:t>מאתחל </a:t>
            </a:r>
            <a:r>
              <a:rPr lang="en-US" dirty="0">
                <a:latin typeface="Aharoni" panose="02010803020104030203" pitchFamily="2" charset="-79"/>
                <a:cs typeface="Aharoni" panose="02010803020104030203" pitchFamily="2" charset="-79"/>
              </a:rPr>
              <a:t>SparkContext  SparkSession</a:t>
            </a:r>
            <a:endParaRPr lang="he-IL" dirty="0">
              <a:latin typeface="Aharoni" panose="02010803020104030203" pitchFamily="2" charset="-79"/>
              <a:cs typeface="Aharoni" panose="02010803020104030203" pitchFamily="2" charset="-79"/>
            </a:endParaRPr>
          </a:p>
        </p:txBody>
      </p:sp>
      <p:sp>
        <p:nvSpPr>
          <p:cNvPr id="37" name="אליפסה 36">
            <a:extLst>
              <a:ext uri="{FF2B5EF4-FFF2-40B4-BE49-F238E27FC236}">
                <a16:creationId xmlns:a16="http://schemas.microsoft.com/office/drawing/2014/main" id="{81AC3FA3-FF74-07DE-B5CC-A0E4B1FC475A}"/>
              </a:ext>
            </a:extLst>
          </p:cNvPr>
          <p:cNvSpPr/>
          <p:nvPr/>
        </p:nvSpPr>
        <p:spPr>
          <a:xfrm>
            <a:off x="4806472" y="4545496"/>
            <a:ext cx="1828285" cy="114631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latin typeface="Aharoni" panose="02010803020104030203" pitchFamily="2" charset="-79"/>
                <a:cs typeface="Aharoni" panose="02010803020104030203" pitchFamily="2" charset="-79"/>
              </a:rPr>
              <a:t>יוצר </a:t>
            </a:r>
            <a:r>
              <a:rPr lang="en-US" dirty="0">
                <a:latin typeface="Aharoni" panose="02010803020104030203" pitchFamily="2" charset="-79"/>
                <a:cs typeface="Aharoni" panose="02010803020104030203" pitchFamily="2" charset="-79"/>
              </a:rPr>
              <a:t>jobs</a:t>
            </a:r>
            <a:r>
              <a:rPr lang="he-IL" dirty="0">
                <a:latin typeface="Aharoni" panose="02010803020104030203" pitchFamily="2" charset="-79"/>
                <a:cs typeface="Aharoni" panose="02010803020104030203" pitchFamily="2" charset="-79"/>
              </a:rPr>
              <a:t> ו-</a:t>
            </a:r>
            <a:r>
              <a:rPr lang="en-US" dirty="0">
                <a:latin typeface="Aharoni" panose="02010803020104030203" pitchFamily="2" charset="-79"/>
                <a:cs typeface="Aharoni" panose="02010803020104030203" pitchFamily="2" charset="-79"/>
              </a:rPr>
              <a:t>stages</a:t>
            </a:r>
            <a:endParaRPr lang="he-IL" dirty="0">
              <a:latin typeface="Aharoni" panose="02010803020104030203" pitchFamily="2" charset="-79"/>
              <a:cs typeface="Aharoni" panose="02010803020104030203" pitchFamily="2" charset="-79"/>
            </a:endParaRPr>
          </a:p>
        </p:txBody>
      </p:sp>
      <p:sp>
        <p:nvSpPr>
          <p:cNvPr id="40" name="אליפסה 39">
            <a:extLst>
              <a:ext uri="{FF2B5EF4-FFF2-40B4-BE49-F238E27FC236}">
                <a16:creationId xmlns:a16="http://schemas.microsoft.com/office/drawing/2014/main" id="{C5533516-15E2-CCD6-A0D7-B78AC6687637}"/>
              </a:ext>
            </a:extLst>
          </p:cNvPr>
          <p:cNvSpPr/>
          <p:nvPr/>
        </p:nvSpPr>
        <p:spPr>
          <a:xfrm>
            <a:off x="3054970" y="4026992"/>
            <a:ext cx="1828285" cy="1146314"/>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latin typeface="Aharoni" panose="02010803020104030203" pitchFamily="2" charset="-79"/>
                <a:cs typeface="Aharoni" panose="02010803020104030203" pitchFamily="2" charset="-79"/>
              </a:rPr>
              <a:t>מתקשר עם מנהל האשכולות </a:t>
            </a:r>
          </a:p>
        </p:txBody>
      </p:sp>
      <p:sp>
        <p:nvSpPr>
          <p:cNvPr id="42" name="אליפסה 41">
            <a:extLst>
              <a:ext uri="{FF2B5EF4-FFF2-40B4-BE49-F238E27FC236}">
                <a16:creationId xmlns:a16="http://schemas.microsoft.com/office/drawing/2014/main" id="{FFFB6A4B-3A46-CCD6-0AEF-87A6B8946341}"/>
              </a:ext>
            </a:extLst>
          </p:cNvPr>
          <p:cNvSpPr/>
          <p:nvPr/>
        </p:nvSpPr>
        <p:spPr>
          <a:xfrm>
            <a:off x="1655221" y="3145207"/>
            <a:ext cx="1828285" cy="1146314"/>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latin typeface="Aharoni" panose="02010803020104030203" pitchFamily="2" charset="-79"/>
                <a:cs typeface="Aharoni" panose="02010803020104030203" pitchFamily="2" charset="-79"/>
              </a:rPr>
              <a:t>אוסף ערכי ביניים וערכים סופיים</a:t>
            </a:r>
          </a:p>
        </p:txBody>
      </p:sp>
      <p:cxnSp>
        <p:nvCxnSpPr>
          <p:cNvPr id="51" name="מחבר חץ ישר 50">
            <a:extLst>
              <a:ext uri="{FF2B5EF4-FFF2-40B4-BE49-F238E27FC236}">
                <a16:creationId xmlns:a16="http://schemas.microsoft.com/office/drawing/2014/main" id="{A7A06253-E40A-4410-126B-B042F030003E}"/>
              </a:ext>
            </a:extLst>
          </p:cNvPr>
          <p:cNvCxnSpPr>
            <a:cxnSpLocks/>
            <a:stCxn id="4" idx="1"/>
          </p:cNvCxnSpPr>
          <p:nvPr/>
        </p:nvCxnSpPr>
        <p:spPr>
          <a:xfrm flipH="1">
            <a:off x="2704881" y="1669560"/>
            <a:ext cx="2062216" cy="4407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אליפסה 57">
            <a:extLst>
              <a:ext uri="{FF2B5EF4-FFF2-40B4-BE49-F238E27FC236}">
                <a16:creationId xmlns:a16="http://schemas.microsoft.com/office/drawing/2014/main" id="{C6964774-03AA-B42F-1FE5-A5050F9CABF3}"/>
              </a:ext>
            </a:extLst>
          </p:cNvPr>
          <p:cNvSpPr/>
          <p:nvPr/>
        </p:nvSpPr>
        <p:spPr>
          <a:xfrm>
            <a:off x="512062" y="1692199"/>
            <a:ext cx="2220653" cy="150293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latin typeface="Amasis MT Pro Black" panose="02040A04050005020304" pitchFamily="18" charset="0"/>
                <a:cs typeface="Aharoni" panose="02010803020104030203" pitchFamily="2" charset="-79"/>
              </a:rPr>
              <a:t>אחראי על תזמון משימות ועיבודם מחדש  לאחר כישלון</a:t>
            </a:r>
          </a:p>
        </p:txBody>
      </p:sp>
    </p:spTree>
    <p:extLst>
      <p:ext uri="{BB962C8B-B14F-4D97-AF65-F5344CB8AC3E}">
        <p14:creationId xmlns:p14="http://schemas.microsoft.com/office/powerpoint/2010/main" val="3948716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7B9FFE-D1C3-EB14-471D-3961C4F2F173}"/>
              </a:ext>
            </a:extLst>
          </p:cNvPr>
          <p:cNvSpPr>
            <a:spLocks noGrp="1"/>
          </p:cNvSpPr>
          <p:nvPr>
            <p:ph type="title"/>
          </p:nvPr>
        </p:nvSpPr>
        <p:spPr>
          <a:xfrm>
            <a:off x="699120" y="134666"/>
            <a:ext cx="9404723" cy="1400530"/>
          </a:xfrm>
        </p:spPr>
        <p:txBody>
          <a:bodyPr/>
          <a:lstStyle/>
          <a:p>
            <a:pPr algn="r"/>
            <a:r>
              <a:rPr lang="he-IL" b="1" dirty="0"/>
              <a:t>ארכיטקטורת </a:t>
            </a:r>
            <a:r>
              <a:rPr lang="en-US" b="1" dirty="0"/>
              <a:t>Spark</a:t>
            </a:r>
            <a:r>
              <a:rPr lang="he-IL" b="1" dirty="0"/>
              <a:t> - דרייבר </a:t>
            </a:r>
          </a:p>
        </p:txBody>
      </p:sp>
      <p:sp>
        <p:nvSpPr>
          <p:cNvPr id="3" name="מציין מיקום תוכן 2">
            <a:extLst>
              <a:ext uri="{FF2B5EF4-FFF2-40B4-BE49-F238E27FC236}">
                <a16:creationId xmlns:a16="http://schemas.microsoft.com/office/drawing/2014/main" id="{24F6E25B-FC63-A2DE-90D1-0EF9A0772CB9}"/>
              </a:ext>
            </a:extLst>
          </p:cNvPr>
          <p:cNvSpPr>
            <a:spLocks noGrp="1"/>
          </p:cNvSpPr>
          <p:nvPr>
            <p:ph idx="1"/>
          </p:nvPr>
        </p:nvSpPr>
        <p:spPr>
          <a:xfrm>
            <a:off x="1033670" y="1668605"/>
            <a:ext cx="10778723" cy="4736677"/>
          </a:xfrm>
        </p:spPr>
        <p:txBody>
          <a:bodyPr>
            <a:normAutofit/>
          </a:bodyPr>
          <a:lstStyle/>
          <a:p>
            <a:pPr marL="0" indent="0">
              <a:buNone/>
            </a:pPr>
            <a:r>
              <a:rPr lang="en-US" dirty="0">
                <a:solidFill>
                  <a:srgbClr val="FFFF00"/>
                </a:solidFill>
                <a:latin typeface="Amasis MT Pro Black" panose="02040A04050005020304" pitchFamily="18" charset="0"/>
              </a:rPr>
              <a:t>Driver Program</a:t>
            </a:r>
            <a:r>
              <a:rPr lang="he-IL" dirty="0">
                <a:solidFill>
                  <a:srgbClr val="FFFF00"/>
                </a:solidFill>
                <a:latin typeface="Amasis MT Pro Black" panose="02040A04050005020304" pitchFamily="18" charset="0"/>
              </a:rPr>
              <a:t> </a:t>
            </a:r>
            <a:r>
              <a:rPr lang="he-IL" dirty="0">
                <a:latin typeface="Amasis MT Pro Black" panose="02040A04050005020304" pitchFamily="18" charset="0"/>
              </a:rPr>
              <a:t>– הוא הרכז ונקודת הבקרה הראשית של </a:t>
            </a:r>
            <a:r>
              <a:rPr lang="en-US" dirty="0">
                <a:latin typeface="Amasis MT Pro Black" panose="02040A04050005020304" pitchFamily="18" charset="0"/>
              </a:rPr>
              <a:t>spark</a:t>
            </a:r>
            <a:r>
              <a:rPr lang="he-IL" dirty="0">
                <a:latin typeface="Amasis MT Pro Black" panose="02040A04050005020304" pitchFamily="18" charset="0"/>
              </a:rPr>
              <a:t> . תוכנית הדרייבר מכילה את השיטה הראשית שבה מוגדרת הלוגיקה של היישום . לוגיקה זו כוללת את ההגדרה של טרנספורמציות ופעולות על סט נתונים מבוזרים (</a:t>
            </a:r>
            <a:r>
              <a:rPr lang="en-US" dirty="0">
                <a:latin typeface="Amasis MT Pro Black" panose="02040A04050005020304" pitchFamily="18" charset="0"/>
              </a:rPr>
              <a:t>RDDS</a:t>
            </a:r>
            <a:r>
              <a:rPr lang="he-IL" dirty="0">
                <a:latin typeface="Amasis MT Pro Black" panose="02040A04050005020304" pitchFamily="18" charset="0"/>
              </a:rPr>
              <a:t> או </a:t>
            </a:r>
            <a:r>
              <a:rPr lang="en-US" dirty="0">
                <a:latin typeface="Amasis MT Pro Black" panose="02040A04050005020304" pitchFamily="18" charset="0"/>
              </a:rPr>
              <a:t>DataFrmaes</a:t>
            </a:r>
            <a:r>
              <a:rPr lang="he-IL" dirty="0">
                <a:latin typeface="Amasis MT Pro Black" panose="02040A04050005020304" pitchFamily="18" charset="0"/>
              </a:rPr>
              <a:t> –שעליהם נדון בהמשך). תכנית הדרייבר מאתחלת את ה-</a:t>
            </a:r>
            <a:r>
              <a:rPr lang="en-US" dirty="0">
                <a:latin typeface="Amasis MT Pro Black" panose="02040A04050005020304" pitchFamily="18" charset="0"/>
              </a:rPr>
              <a:t>SparkContext</a:t>
            </a:r>
            <a:r>
              <a:rPr lang="he-IL" dirty="0">
                <a:latin typeface="Amasis MT Pro Black" panose="02040A04050005020304" pitchFamily="18" charset="0"/>
              </a:rPr>
              <a:t> (שנוצרה מגרסה ראשונית של ספארק) או את ה-</a:t>
            </a:r>
            <a:r>
              <a:rPr lang="en-US" dirty="0">
                <a:latin typeface="Amasis MT Pro Black" panose="02040A04050005020304" pitchFamily="18" charset="0"/>
              </a:rPr>
              <a:t>SparkSession</a:t>
            </a:r>
            <a:r>
              <a:rPr lang="he-IL" dirty="0">
                <a:latin typeface="Amasis MT Pro Black" panose="02040A04050005020304" pitchFamily="18" charset="0"/>
              </a:rPr>
              <a:t> (שנוצרה מגרסה 2.0). אלו הם מרכיבים חיוניים לאינטראקציה עם אשכולות ספארק. ה-</a:t>
            </a:r>
            <a:r>
              <a:rPr lang="en-US" dirty="0">
                <a:latin typeface="Amasis MT Pro Black" panose="02040A04050005020304" pitchFamily="18" charset="0"/>
              </a:rPr>
              <a:t>SparkContext</a:t>
            </a:r>
            <a:r>
              <a:rPr lang="he-IL" dirty="0">
                <a:latin typeface="Amasis MT Pro Black" panose="02040A04050005020304" pitchFamily="18" charset="0"/>
              </a:rPr>
              <a:t> מספק חיבור לאשכול ומנהל את המשאבים (זיכרון, עיבוד, תזמון משימות) עבור האפליקציה.</a:t>
            </a:r>
          </a:p>
          <a:p>
            <a:pPr marL="0" indent="0">
              <a:buNone/>
            </a:pPr>
            <a:r>
              <a:rPr lang="he-IL" dirty="0">
                <a:latin typeface="Amasis MT Pro Black" panose="02040A04050005020304" pitchFamily="18" charset="0"/>
              </a:rPr>
              <a:t>כאשר מבוצעת פעולת </a:t>
            </a:r>
            <a:r>
              <a:rPr lang="en-US" dirty="0">
                <a:latin typeface="Amasis MT Pro Black" panose="02040A04050005020304" pitchFamily="18" charset="0"/>
              </a:rPr>
              <a:t>Action</a:t>
            </a:r>
            <a:r>
              <a:rPr lang="he-IL" dirty="0">
                <a:latin typeface="Amasis MT Pro Black" panose="02040A04050005020304" pitchFamily="18" charset="0"/>
              </a:rPr>
              <a:t> ,נוצר טריגר לדרייבר ליצור </a:t>
            </a:r>
            <a:r>
              <a:rPr lang="en-US" dirty="0">
                <a:latin typeface="Amasis MT Pro Black" panose="02040A04050005020304" pitchFamily="18" charset="0"/>
              </a:rPr>
              <a:t>job</a:t>
            </a:r>
            <a:r>
              <a:rPr lang="he-IL" dirty="0">
                <a:latin typeface="Amasis MT Pro Black" panose="02040A04050005020304" pitchFamily="18" charset="0"/>
              </a:rPr>
              <a:t> המורכב מ-</a:t>
            </a:r>
            <a:r>
              <a:rPr lang="en-US" dirty="0">
                <a:latin typeface="Amasis MT Pro Black" panose="02040A04050005020304" pitchFamily="18" charset="0"/>
              </a:rPr>
              <a:t>stage</a:t>
            </a:r>
            <a:r>
              <a:rPr lang="he-IL" dirty="0">
                <a:latin typeface="Amasis MT Pro Black" panose="02040A04050005020304" pitchFamily="18" charset="0"/>
              </a:rPr>
              <a:t> אחד או יותר. כל </a:t>
            </a:r>
            <a:r>
              <a:rPr lang="en-US" dirty="0">
                <a:latin typeface="Amasis MT Pro Black" panose="02040A04050005020304" pitchFamily="18" charset="0"/>
              </a:rPr>
              <a:t>stage</a:t>
            </a:r>
            <a:r>
              <a:rPr lang="he-IL" dirty="0">
                <a:latin typeface="Amasis MT Pro Black" panose="02040A04050005020304" pitchFamily="18" charset="0"/>
              </a:rPr>
              <a:t> מורכב מסטים של משימות </a:t>
            </a:r>
            <a:r>
              <a:rPr lang="en-US" dirty="0">
                <a:latin typeface="Amasis MT Pro Black" panose="02040A04050005020304" pitchFamily="18" charset="0"/>
              </a:rPr>
              <a:t>(tasks)</a:t>
            </a:r>
            <a:r>
              <a:rPr lang="he-IL" dirty="0">
                <a:latin typeface="Amasis MT Pro Black" panose="02040A04050005020304" pitchFamily="18" charset="0"/>
              </a:rPr>
              <a:t> שמבוצעות במקביל. תכנית הדרייבר מארגנת את ה-</a:t>
            </a:r>
            <a:r>
              <a:rPr lang="en-US" dirty="0">
                <a:latin typeface="Amasis MT Pro Black" panose="02040A04050005020304" pitchFamily="18" charset="0"/>
              </a:rPr>
              <a:t>Jobs</a:t>
            </a:r>
            <a:r>
              <a:rPr lang="he-IL" dirty="0">
                <a:latin typeface="Amasis MT Pro Black" panose="02040A04050005020304" pitchFamily="18" charset="0"/>
              </a:rPr>
              <a:t> וה-</a:t>
            </a:r>
            <a:r>
              <a:rPr lang="en-US" dirty="0">
                <a:latin typeface="Amasis MT Pro Black" panose="02040A04050005020304" pitchFamily="18" charset="0"/>
              </a:rPr>
              <a:t>stages</a:t>
            </a:r>
            <a:r>
              <a:rPr lang="he-IL" dirty="0">
                <a:latin typeface="Amasis MT Pro Black" panose="02040A04050005020304" pitchFamily="18" charset="0"/>
              </a:rPr>
              <a:t> על סמך הטרנספורמציות והפעולות. הדרייבר קובע כיצד משימות מחולקות על פני אשכול. משימות הן יחידות העבודה הקטנות ביותר ומייצגות את החישוב שיש לבצע על כל מחיצה של הנתונים. הדרייבר מתזמן את המשימות לביצוע בצמתי ה-</a:t>
            </a:r>
            <a:r>
              <a:rPr lang="en-US" dirty="0">
                <a:latin typeface="Amasis MT Pro Black" panose="02040A04050005020304" pitchFamily="18" charset="0"/>
              </a:rPr>
              <a:t>worker</a:t>
            </a:r>
            <a:r>
              <a:rPr lang="he-IL" dirty="0">
                <a:latin typeface="Amasis MT Pro Black" panose="02040A04050005020304" pitchFamily="18" charset="0"/>
              </a:rPr>
              <a:t> . הדרייבר מתקשר עם מנהל האשכולות (</a:t>
            </a:r>
            <a:r>
              <a:rPr lang="en-US" dirty="0">
                <a:latin typeface="Amasis MT Pro Black" panose="02040A04050005020304" pitchFamily="18" charset="0"/>
              </a:rPr>
              <a:t>Yarn , Mesos</a:t>
            </a:r>
            <a:r>
              <a:rPr lang="he-IL" dirty="0">
                <a:latin typeface="Amasis MT Pro Black" panose="02040A04050005020304" pitchFamily="18" charset="0"/>
              </a:rPr>
              <a:t> או מנהל אשכולות עצמאי-</a:t>
            </a:r>
            <a:r>
              <a:rPr lang="en-US" dirty="0">
                <a:latin typeface="Amasis MT Pro Black" panose="02040A04050005020304" pitchFamily="18" charset="0"/>
              </a:rPr>
              <a:t>standalone</a:t>
            </a:r>
            <a:r>
              <a:rPr lang="he-IL" dirty="0">
                <a:latin typeface="Amasis MT Pro Black" panose="02040A04050005020304" pitchFamily="18" charset="0"/>
              </a:rPr>
              <a:t>) על מנת להפיץ משימות לצמתי ה-</a:t>
            </a:r>
            <a:r>
              <a:rPr lang="en-US" dirty="0">
                <a:latin typeface="Amasis MT Pro Black" panose="02040A04050005020304" pitchFamily="18" charset="0"/>
              </a:rPr>
              <a:t>worker</a:t>
            </a:r>
            <a:r>
              <a:rPr lang="he-IL" dirty="0">
                <a:latin typeface="Amasis MT Pro Black" panose="02040A04050005020304" pitchFamily="18" charset="0"/>
              </a:rPr>
              <a:t>. הוא מספק את המידע הדרוש לצמתי ה-</a:t>
            </a:r>
            <a:r>
              <a:rPr lang="en-US" dirty="0">
                <a:latin typeface="Amasis MT Pro Black" panose="02040A04050005020304" pitchFamily="18" charset="0"/>
              </a:rPr>
              <a:t>worker</a:t>
            </a:r>
            <a:r>
              <a:rPr lang="he-IL" dirty="0">
                <a:latin typeface="Amasis MT Pro Black" panose="02040A04050005020304" pitchFamily="18" charset="0"/>
              </a:rPr>
              <a:t> לביצוע המשימות הכוללים קוד, מיקומי נתונים, ו-</a:t>
            </a:r>
            <a:r>
              <a:rPr lang="en-US" dirty="0">
                <a:latin typeface="Amasis MT Pro Black" panose="02040A04050005020304" pitchFamily="18" charset="0"/>
              </a:rPr>
              <a:t>dependecies</a:t>
            </a:r>
            <a:r>
              <a:rPr lang="he-IL" dirty="0">
                <a:latin typeface="Amasis MT Pro Black" panose="02040A04050005020304" pitchFamily="18" charset="0"/>
              </a:rPr>
              <a:t> של פעולות. לאחר ביצוע המשימות , הדרייבר אוסף את תוצאות הביניים והסופיות. לאחר השלמת כל המשימות, הדרייבר מסיים את ה-</a:t>
            </a:r>
            <a:r>
              <a:rPr lang="en-US" dirty="0">
                <a:latin typeface="Amasis MT Pro Black" panose="02040A04050005020304" pitchFamily="18" charset="0"/>
              </a:rPr>
              <a:t>job</a:t>
            </a:r>
            <a:r>
              <a:rPr lang="he-IL" dirty="0">
                <a:latin typeface="Amasis MT Pro Black" panose="02040A04050005020304" pitchFamily="18" charset="0"/>
              </a:rPr>
              <a:t> ובמידת הצורך מאחסן או מחזיר את התוצאות הסופיות למשתמש או למקור אחסון חיצוני אחר.</a:t>
            </a:r>
          </a:p>
        </p:txBody>
      </p:sp>
    </p:spTree>
    <p:extLst>
      <p:ext uri="{BB962C8B-B14F-4D97-AF65-F5344CB8AC3E}">
        <p14:creationId xmlns:p14="http://schemas.microsoft.com/office/powerpoint/2010/main" val="14102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43E10E-CE92-0A4F-DF6E-7AB98905C9F9}"/>
              </a:ext>
            </a:extLst>
          </p:cNvPr>
          <p:cNvSpPr>
            <a:spLocks noGrp="1"/>
          </p:cNvSpPr>
          <p:nvPr>
            <p:ph type="title"/>
          </p:nvPr>
        </p:nvSpPr>
        <p:spPr>
          <a:xfrm>
            <a:off x="-546585" y="8584"/>
            <a:ext cx="9404723" cy="1400530"/>
          </a:xfrm>
        </p:spPr>
        <p:txBody>
          <a:bodyPr/>
          <a:lstStyle/>
          <a:p>
            <a:pPr algn="r"/>
            <a:r>
              <a:rPr lang="en-US" b="1" dirty="0"/>
              <a:t>Partitions</a:t>
            </a:r>
            <a:r>
              <a:rPr lang="he-IL" b="1" dirty="0"/>
              <a:t> - מחיצות</a:t>
            </a:r>
          </a:p>
        </p:txBody>
      </p:sp>
      <p:pic>
        <p:nvPicPr>
          <p:cNvPr id="4" name="Picture 2" descr="RDD in Spark - ( Resilient Distributed Dataset )">
            <a:extLst>
              <a:ext uri="{FF2B5EF4-FFF2-40B4-BE49-F238E27FC236}">
                <a16:creationId xmlns:a16="http://schemas.microsoft.com/office/drawing/2014/main" id="{B19D9144-6B96-B110-EA0B-DFB844921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111" y="1033671"/>
            <a:ext cx="8335617" cy="2877026"/>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C52DD7AC-FA3F-B58C-B58D-2FDD09BDDF70}"/>
              </a:ext>
            </a:extLst>
          </p:cNvPr>
          <p:cNvSpPr txBox="1"/>
          <p:nvPr/>
        </p:nvSpPr>
        <p:spPr>
          <a:xfrm>
            <a:off x="4479235" y="1409114"/>
            <a:ext cx="7535388" cy="584775"/>
          </a:xfrm>
          <a:prstGeom prst="rect">
            <a:avLst/>
          </a:prstGeom>
          <a:noFill/>
        </p:spPr>
        <p:txBody>
          <a:bodyPr wrap="square">
            <a:spAutoFit/>
          </a:bodyPr>
          <a:lstStyle/>
          <a:p>
            <a:r>
              <a:rPr lang="he-IL" sz="1600" dirty="0">
                <a:latin typeface="Bahnschrift SemiBold" panose="020B0502040204020203" pitchFamily="34" charset="0"/>
              </a:rPr>
              <a:t>.</a:t>
            </a:r>
          </a:p>
          <a:p>
            <a:endParaRPr lang="he-IL" sz="1600" dirty="0">
              <a:latin typeface="+mj-lt"/>
            </a:endParaRPr>
          </a:p>
        </p:txBody>
      </p:sp>
      <p:sp>
        <p:nvSpPr>
          <p:cNvPr id="3" name="תיבת טקסט 2">
            <a:extLst>
              <a:ext uri="{FF2B5EF4-FFF2-40B4-BE49-F238E27FC236}">
                <a16:creationId xmlns:a16="http://schemas.microsoft.com/office/drawing/2014/main" id="{5EA44C9E-5AA4-DB9A-D279-B4C0760CB989}"/>
              </a:ext>
            </a:extLst>
          </p:cNvPr>
          <p:cNvSpPr txBox="1"/>
          <p:nvPr/>
        </p:nvSpPr>
        <p:spPr>
          <a:xfrm>
            <a:off x="1747275" y="4156224"/>
            <a:ext cx="9404723" cy="2585323"/>
          </a:xfrm>
          <a:prstGeom prst="rect">
            <a:avLst/>
          </a:prstGeom>
          <a:noFill/>
        </p:spPr>
        <p:txBody>
          <a:bodyPr wrap="square" rtlCol="1">
            <a:spAutoFit/>
          </a:bodyPr>
          <a:lstStyle/>
          <a:p>
            <a:r>
              <a:rPr lang="he-IL" dirty="0">
                <a:latin typeface="Amasis MT Pro Black" panose="02040A04050005020304" pitchFamily="18" charset="0"/>
              </a:rPr>
              <a:t>מחיצה היא יחידה המייצגת חלק מסט נתונים מבוזר (</a:t>
            </a:r>
            <a:r>
              <a:rPr lang="en-US" dirty="0">
                <a:latin typeface="Amasis MT Pro Black" panose="02040A04050005020304" pitchFamily="18" charset="0"/>
              </a:rPr>
              <a:t>RDD</a:t>
            </a:r>
            <a:r>
              <a:rPr lang="he-IL" dirty="0">
                <a:latin typeface="Amasis MT Pro Black" panose="02040A04050005020304" pitchFamily="18" charset="0"/>
              </a:rPr>
              <a:t> או </a:t>
            </a:r>
            <a:r>
              <a:rPr lang="en-US" dirty="0">
                <a:latin typeface="Amasis MT Pro Black" panose="02040A04050005020304" pitchFamily="18" charset="0"/>
              </a:rPr>
              <a:t>DataFrame</a:t>
            </a:r>
            <a:r>
              <a:rPr lang="he-IL" dirty="0">
                <a:latin typeface="Amasis MT Pro Black" panose="02040A04050005020304" pitchFamily="18" charset="0"/>
              </a:rPr>
              <a:t>) .</a:t>
            </a:r>
          </a:p>
          <a:p>
            <a:r>
              <a:rPr lang="he-IL" dirty="0">
                <a:latin typeface="Amasis MT Pro Black" panose="02040A04050005020304" pitchFamily="18" charset="0"/>
              </a:rPr>
              <a:t>כל מחיצה מעובדת באופן עצמאי בצמתים שונים באשכול באופן מקבילי. מספר המחיצות קובע את רמת המקביליות ביישום </a:t>
            </a:r>
            <a:r>
              <a:rPr lang="en-US" dirty="0">
                <a:latin typeface="Amasis MT Pro Black" panose="02040A04050005020304" pitchFamily="18" charset="0"/>
              </a:rPr>
              <a:t>Spark</a:t>
            </a:r>
            <a:r>
              <a:rPr lang="he-IL" dirty="0">
                <a:latin typeface="Amasis MT Pro Black" panose="02040A04050005020304" pitchFamily="18" charset="0"/>
              </a:rPr>
              <a:t> . אם נריץ ספארק באופן לוקאלי – כלומר על מכונה אחת אז באופן דיפולטיבי מספר המחיצות יהיה שווה למספר הליבות במעבד המכונה.</a:t>
            </a:r>
          </a:p>
          <a:p>
            <a:r>
              <a:rPr lang="he-IL" dirty="0">
                <a:latin typeface="Amasis MT Pro Black" panose="02040A04050005020304" pitchFamily="18" charset="0"/>
              </a:rPr>
              <a:t>אם למשל נריץ ספארק עם </a:t>
            </a:r>
            <a:r>
              <a:rPr lang="en-US" dirty="0">
                <a:latin typeface="Amasis MT Pro Black" panose="02040A04050005020304" pitchFamily="18" charset="0"/>
              </a:rPr>
              <a:t>HDFS</a:t>
            </a:r>
            <a:r>
              <a:rPr lang="he-IL" dirty="0">
                <a:latin typeface="Amasis MT Pro Black" panose="02040A04050005020304" pitchFamily="18" charset="0"/>
              </a:rPr>
              <a:t> , באופן דיפולטיבי כמות המחיצות יהיו שוות לכמות הבלוקים המאחסנים את הנתונים ב-</a:t>
            </a:r>
            <a:r>
              <a:rPr lang="en-US" dirty="0">
                <a:latin typeface="Amasis MT Pro Black" panose="02040A04050005020304" pitchFamily="18" charset="0"/>
              </a:rPr>
              <a:t> .HDFS</a:t>
            </a:r>
            <a:r>
              <a:rPr lang="he-IL" dirty="0">
                <a:latin typeface="Amasis MT Pro Black" panose="02040A04050005020304" pitchFamily="18" charset="0"/>
              </a:rPr>
              <a:t>הוא משתמש בחלוקת הנתונים לבלוקים של </a:t>
            </a:r>
            <a:r>
              <a:rPr lang="en-US" dirty="0">
                <a:latin typeface="Amasis MT Pro Black" panose="02040A04050005020304" pitchFamily="18" charset="0"/>
              </a:rPr>
              <a:t>mb</a:t>
            </a:r>
            <a:r>
              <a:rPr lang="he-IL" dirty="0">
                <a:latin typeface="Amasis MT Pro Black" panose="02040A04050005020304" pitchFamily="18" charset="0"/>
              </a:rPr>
              <a:t>128 לכל בלוק באופן דיפולטיבי , אך דבר זה נתון לשינוי בהתאם לדרישות והאופן שבו מערכת </a:t>
            </a:r>
            <a:r>
              <a:rPr lang="en-US" dirty="0">
                <a:latin typeface="Amasis MT Pro Black" panose="02040A04050005020304" pitchFamily="18" charset="0"/>
              </a:rPr>
              <a:t>HDFS</a:t>
            </a:r>
            <a:r>
              <a:rPr lang="he-IL" dirty="0">
                <a:latin typeface="Amasis MT Pro Black" panose="02040A04050005020304" pitchFamily="18" charset="0"/>
              </a:rPr>
              <a:t> ומנהל האשכולות עובד ובהתאם לגודל הנתונים והמשאבים הקיימים ביישום.</a:t>
            </a:r>
          </a:p>
          <a:p>
            <a:endParaRPr lang="he-IL" dirty="0"/>
          </a:p>
        </p:txBody>
      </p:sp>
    </p:spTree>
    <p:extLst>
      <p:ext uri="{BB962C8B-B14F-4D97-AF65-F5344CB8AC3E}">
        <p14:creationId xmlns:p14="http://schemas.microsoft.com/office/powerpoint/2010/main" val="146866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9"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cxnSp>
        <p:nvCxnSpPr>
          <p:cNvPr id="11"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17" name="Rectangle 16">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42C824B-4279-4D47-92DD-71F5353FAA23}"/>
              </a:ext>
            </a:extLst>
          </p:cNvPr>
          <p:cNvSpPr>
            <a:spLocks noGrp="1"/>
          </p:cNvSpPr>
          <p:nvPr>
            <p:ph type="title"/>
          </p:nvPr>
        </p:nvSpPr>
        <p:spPr>
          <a:xfrm>
            <a:off x="4713224" y="1105351"/>
            <a:ext cx="6353967" cy="3023981"/>
          </a:xfrm>
        </p:spPr>
        <p:txBody>
          <a:bodyPr vert="horz" lIns="91440" tIns="45720" rIns="91440" bIns="45720" rtlCol="0" anchor="b">
            <a:normAutofit/>
          </a:bodyPr>
          <a:lstStyle/>
          <a:p>
            <a:pPr rtl="0"/>
            <a:r>
              <a:rPr lang="en-US" sz="4800" b="1" spc="200" dirty="0">
                <a:solidFill>
                  <a:srgbClr val="FFFFFF"/>
                </a:solidFill>
              </a:rPr>
              <a:t>מבוא </a:t>
            </a:r>
          </a:p>
        </p:txBody>
      </p:sp>
      <p:cxnSp>
        <p:nvCxnSpPr>
          <p:cNvPr id="19" name="Straight Connector 18">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91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8A6461-F11A-E25C-4A6A-F81545555872}"/>
              </a:ext>
            </a:extLst>
          </p:cNvPr>
          <p:cNvSpPr>
            <a:spLocks noGrp="1"/>
          </p:cNvSpPr>
          <p:nvPr>
            <p:ph type="title"/>
          </p:nvPr>
        </p:nvSpPr>
        <p:spPr>
          <a:xfrm>
            <a:off x="-334550" y="94910"/>
            <a:ext cx="9404723" cy="1400530"/>
          </a:xfrm>
        </p:spPr>
        <p:txBody>
          <a:bodyPr/>
          <a:lstStyle/>
          <a:p>
            <a:pPr algn="r"/>
            <a:r>
              <a:rPr lang="en-US" b="1" dirty="0"/>
              <a:t>Partitions</a:t>
            </a:r>
            <a:r>
              <a:rPr lang="he-IL" b="1" dirty="0"/>
              <a:t> - מחיצות</a:t>
            </a: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4DEF9F44-2F7E-D283-D99F-87760C88841C}"/>
                  </a:ext>
                </a:extLst>
              </p:cNvPr>
              <p:cNvSpPr>
                <a:spLocks noGrp="1"/>
              </p:cNvSpPr>
              <p:nvPr>
                <p:ph idx="1"/>
              </p:nvPr>
            </p:nvSpPr>
            <p:spPr>
              <a:xfrm>
                <a:off x="1164732" y="1218031"/>
                <a:ext cx="10659453" cy="4195481"/>
              </a:xfrm>
            </p:spPr>
            <p:txBody>
              <a:bodyPr/>
              <a:lstStyle/>
              <a:p>
                <a:pPr marL="0" indent="0" algn="just">
                  <a:buNone/>
                </a:pPr>
                <a:r>
                  <a:rPr lang="he-IL" dirty="0">
                    <a:latin typeface="Amasis MT Pro Black" panose="02040A04050005020304" pitchFamily="18" charset="0"/>
                  </a:rPr>
                  <a:t>נניח ויש לי 100 קבצים והגודל של כל הקבצים בסך הכול הוא </a:t>
                </a:r>
                <a:r>
                  <a:rPr lang="en-US" dirty="0">
                    <a:latin typeface="Amasis MT Pro Black" panose="02040A04050005020304" pitchFamily="18" charset="0"/>
                  </a:rPr>
                  <a:t>25.9GB</a:t>
                </a:r>
                <a:r>
                  <a:rPr lang="he-IL" dirty="0">
                    <a:latin typeface="Amasis MT Pro Black" panose="02040A04050005020304" pitchFamily="18" charset="0"/>
                  </a:rPr>
                  <a:t> .</a:t>
                </a:r>
              </a:p>
              <a:p>
                <a:pPr marL="0" indent="0" algn="just">
                  <a:buNone/>
                </a:pPr>
                <a:r>
                  <a:rPr lang="he-IL" dirty="0">
                    <a:latin typeface="Amasis MT Pro Black" panose="02040A04050005020304" pitchFamily="18" charset="0"/>
                  </a:rPr>
                  <a:t>נחשב כעת את כמות הבלוקים על פי הנוסחה הבאה:  </a:t>
                </a:r>
                <a14:m>
                  <m:oMath xmlns:m="http://schemas.openxmlformats.org/officeDocument/2006/math">
                    <m:r>
                      <a:rPr lang="en-US" b="1" i="0" smtClean="0">
                        <a:solidFill>
                          <a:schemeClr val="bg1"/>
                        </a:solidFill>
                        <a:latin typeface="Cambria Math" panose="02040503050406030204" pitchFamily="18" charset="0"/>
                      </a:rPr>
                      <m:t>𝐧𝐮𝐦</m:t>
                    </m:r>
                    <m:r>
                      <a:rPr lang="en-US" b="1" i="0" smtClean="0">
                        <a:solidFill>
                          <a:schemeClr val="bg1"/>
                        </a:solidFill>
                        <a:latin typeface="Cambria Math" panose="02040503050406030204" pitchFamily="18" charset="0"/>
                      </a:rPr>
                      <m:t> </m:t>
                    </m:r>
                    <m:r>
                      <a:rPr lang="en-US" b="1" i="0" smtClean="0">
                        <a:solidFill>
                          <a:schemeClr val="bg1"/>
                        </a:solidFill>
                        <a:latin typeface="Cambria Math" panose="02040503050406030204" pitchFamily="18" charset="0"/>
                      </a:rPr>
                      <m:t>𝐨𝐟</m:t>
                    </m:r>
                    <m:r>
                      <a:rPr lang="en-US" b="1" i="0" smtClean="0">
                        <a:solidFill>
                          <a:schemeClr val="bg1"/>
                        </a:solidFill>
                        <a:latin typeface="Cambria Math" panose="02040503050406030204" pitchFamily="18" charset="0"/>
                      </a:rPr>
                      <m:t> </m:t>
                    </m:r>
                    <m:r>
                      <a:rPr lang="en-US" b="1" i="0" smtClean="0">
                        <a:solidFill>
                          <a:schemeClr val="bg1"/>
                        </a:solidFill>
                        <a:latin typeface="Cambria Math" panose="02040503050406030204" pitchFamily="18" charset="0"/>
                      </a:rPr>
                      <m:t>𝐛𝐥𝐨𝐜𝐤𝐬</m:t>
                    </m:r>
                    <m:r>
                      <a:rPr lang="pt-BR" b="1" i="1" smtClean="0">
                        <a:solidFill>
                          <a:schemeClr val="tx1"/>
                        </a:solidFill>
                        <a:latin typeface="Cambria Math" panose="02040503050406030204" pitchFamily="18" charset="0"/>
                      </a:rPr>
                      <m:t>=</m:t>
                    </m:r>
                    <m:f>
                      <m:fPr>
                        <m:ctrlPr>
                          <a:rPr lang="pt-BR" b="1" i="1" smtClean="0">
                            <a:solidFill>
                              <a:schemeClr val="bg1"/>
                            </a:solidFill>
                            <a:latin typeface="Cambria Math" panose="02040503050406030204" pitchFamily="18" charset="0"/>
                          </a:rPr>
                        </m:ctrlPr>
                      </m:fPr>
                      <m:num>
                        <m:r>
                          <a:rPr lang="en-US" b="1" i="1" smtClean="0">
                            <a:solidFill>
                              <a:schemeClr val="bg1"/>
                            </a:solidFill>
                            <a:latin typeface="Cambria Math" panose="02040503050406030204" pitchFamily="18" charset="0"/>
                          </a:rPr>
                          <m:t>𝟐𝟓</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𝟗</m:t>
                        </m:r>
                        <m:r>
                          <a:rPr lang="en-US" b="1" i="1" smtClean="0">
                            <a:solidFill>
                              <a:schemeClr val="bg1"/>
                            </a:solidFill>
                            <a:latin typeface="Cambria Math" panose="02040503050406030204" pitchFamily="18" charset="0"/>
                          </a:rPr>
                          <m:t>𝑮𝑩</m:t>
                        </m:r>
                      </m:num>
                      <m:den>
                        <m:r>
                          <a:rPr lang="he-IL" b="1" i="1" smtClean="0">
                            <a:solidFill>
                              <a:schemeClr val="bg1"/>
                            </a:solidFill>
                            <a:latin typeface="Cambria Math" panose="02040503050406030204" pitchFamily="18" charset="0"/>
                          </a:rPr>
                          <m:t>𝟏𝟐𝟖</m:t>
                        </m:r>
                        <m:r>
                          <a:rPr lang="en-US" b="1" i="1" smtClean="0">
                            <a:solidFill>
                              <a:schemeClr val="bg1"/>
                            </a:solidFill>
                            <a:latin typeface="Cambria Math" panose="02040503050406030204" pitchFamily="18" charset="0"/>
                          </a:rPr>
                          <m:t>𝑴𝑩</m:t>
                        </m:r>
                      </m:den>
                    </m:f>
                  </m:oMath>
                </a14:m>
                <a:endParaRPr lang="he-IL" b="1" dirty="0">
                  <a:latin typeface="Amasis MT Pro Black" panose="02040A04050005020304" pitchFamily="18" charset="0"/>
                </a:endParaRPr>
              </a:p>
              <a:p>
                <a:pPr marL="0" indent="0" algn="just">
                  <a:buNone/>
                </a:pPr>
                <a:r>
                  <a:rPr lang="he-IL" dirty="0">
                    <a:latin typeface="Amasis MT Pro Black" panose="02040A04050005020304" pitchFamily="18" charset="0"/>
                  </a:rPr>
                  <a:t>מכאן ש: </a:t>
                </a:r>
                <a14:m>
                  <m:oMath xmlns:m="http://schemas.openxmlformats.org/officeDocument/2006/math">
                    <m:r>
                      <a:rPr lang="en-US" b="1" i="0" smtClean="0">
                        <a:solidFill>
                          <a:schemeClr val="bg1"/>
                        </a:solidFill>
                        <a:latin typeface="Cambria Math" panose="02040503050406030204" pitchFamily="18" charset="0"/>
                      </a:rPr>
                      <m:t>𝐧𝐮𝐦</m:t>
                    </m:r>
                    <m:r>
                      <a:rPr lang="en-US" b="1" i="0" smtClean="0">
                        <a:solidFill>
                          <a:schemeClr val="bg1"/>
                        </a:solidFill>
                        <a:latin typeface="Cambria Math" panose="02040503050406030204" pitchFamily="18" charset="0"/>
                      </a:rPr>
                      <m:t> </m:t>
                    </m:r>
                    <m:r>
                      <a:rPr lang="en-US" b="1" i="0" smtClean="0">
                        <a:solidFill>
                          <a:schemeClr val="bg1"/>
                        </a:solidFill>
                        <a:latin typeface="Cambria Math" panose="02040503050406030204" pitchFamily="18" charset="0"/>
                      </a:rPr>
                      <m:t>𝐨𝐟</m:t>
                    </m:r>
                    <m:r>
                      <a:rPr lang="en-US" b="1" i="0" smtClean="0">
                        <a:solidFill>
                          <a:schemeClr val="bg1"/>
                        </a:solidFill>
                        <a:latin typeface="Cambria Math" panose="02040503050406030204" pitchFamily="18" charset="0"/>
                      </a:rPr>
                      <m:t> </m:t>
                    </m:r>
                    <m:r>
                      <a:rPr lang="en-US" b="1" i="0" smtClean="0">
                        <a:solidFill>
                          <a:schemeClr val="bg1"/>
                        </a:solidFill>
                        <a:latin typeface="Cambria Math" panose="02040503050406030204" pitchFamily="18" charset="0"/>
                      </a:rPr>
                      <m:t>𝐛𝐥𝐨𝐜𝐤𝐬</m:t>
                    </m:r>
                    <m:r>
                      <a:rPr lang="pt-BR" b="1" i="0" smtClean="0">
                        <a:solidFill>
                          <a:schemeClr val="tx1"/>
                        </a:solidFill>
                        <a:latin typeface="Cambria Math" panose="02040503050406030204" pitchFamily="18" charset="0"/>
                      </a:rPr>
                      <m:t>=</m:t>
                    </m:r>
                    <m:f>
                      <m:fPr>
                        <m:ctrlPr>
                          <a:rPr lang="pt-BR" b="1" i="1" smtClean="0">
                            <a:solidFill>
                              <a:schemeClr val="bg1"/>
                            </a:solidFill>
                            <a:latin typeface="Cambria Math" panose="02040503050406030204" pitchFamily="18" charset="0"/>
                          </a:rPr>
                        </m:ctrlPr>
                      </m:fPr>
                      <m:num>
                        <m:r>
                          <a:rPr lang="he-IL" b="1" i="1" smtClean="0">
                            <a:solidFill>
                              <a:schemeClr val="bg1"/>
                            </a:solidFill>
                            <a:latin typeface="Cambria Math" panose="02040503050406030204" pitchFamily="18" charset="0"/>
                          </a:rPr>
                          <m:t>𝟐𝟓</m:t>
                        </m:r>
                        <m:r>
                          <a:rPr lang="he-IL" b="1" i="1" smtClean="0">
                            <a:solidFill>
                              <a:schemeClr val="bg1"/>
                            </a:solidFill>
                            <a:latin typeface="Cambria Math" panose="02040503050406030204" pitchFamily="18" charset="0"/>
                          </a:rPr>
                          <m:t>.</m:t>
                        </m:r>
                        <m:r>
                          <a:rPr lang="he-IL" b="1" i="1" smtClean="0">
                            <a:solidFill>
                              <a:schemeClr val="bg1"/>
                            </a:solidFill>
                            <a:latin typeface="Cambria Math" panose="02040503050406030204" pitchFamily="18" charset="0"/>
                          </a:rPr>
                          <m:t>𝟗</m:t>
                        </m:r>
                        <m:r>
                          <a:rPr lang="en-US" b="1" i="1" smtClean="0">
                            <a:solidFill>
                              <a:schemeClr val="bg1"/>
                            </a:solidFill>
                            <a:latin typeface="Cambria Math" panose="02040503050406030204" pitchFamily="18" charset="0"/>
                          </a:rPr>
                          <m:t>𝑿</m:t>
                        </m:r>
                        <m:r>
                          <a:rPr lang="he-IL" b="1" i="1" smtClean="0">
                            <a:solidFill>
                              <a:schemeClr val="bg1"/>
                            </a:solidFill>
                            <a:latin typeface="Cambria Math" panose="02040503050406030204" pitchFamily="18" charset="0"/>
                          </a:rPr>
                          <m:t>𝟏𝟎𝟐𝟒</m:t>
                        </m:r>
                      </m:num>
                      <m:den>
                        <m:r>
                          <a:rPr lang="he-IL" b="1" i="1" smtClean="0">
                            <a:solidFill>
                              <a:schemeClr val="bg1"/>
                            </a:solidFill>
                            <a:latin typeface="Cambria Math" panose="02040503050406030204" pitchFamily="18" charset="0"/>
                          </a:rPr>
                          <m:t>𝟏𝟐𝟖</m:t>
                        </m:r>
                        <m:r>
                          <a:rPr lang="en-US" b="1" i="1" smtClean="0">
                            <a:solidFill>
                              <a:schemeClr val="bg1"/>
                            </a:solidFill>
                            <a:latin typeface="Cambria Math" panose="02040503050406030204" pitchFamily="18" charset="0"/>
                          </a:rPr>
                          <m:t>𝑴𝑩</m:t>
                        </m:r>
                      </m:den>
                    </m:f>
                  </m:oMath>
                </a14:m>
                <a:r>
                  <a:rPr lang="he-IL" b="1" dirty="0">
                    <a:solidFill>
                      <a:schemeClr val="bg1"/>
                    </a:solidFill>
                    <a:latin typeface="Amasis MT Pro Black" panose="02040A04050005020304" pitchFamily="18" charset="0"/>
                  </a:rPr>
                  <a:t> </a:t>
                </a:r>
                <a:r>
                  <a:rPr lang="he-IL" dirty="0">
                    <a:latin typeface="Amasis MT Pro Black" panose="02040A04050005020304" pitchFamily="18" charset="0"/>
                  </a:rPr>
                  <a:t>, ולכן :</a:t>
                </a:r>
                <a:r>
                  <a:rPr lang="en-US" dirty="0">
                    <a:latin typeface="Amasis MT Pro Black" panose="02040A04050005020304" pitchFamily="18" charset="0"/>
                  </a:rPr>
                  <a:t>= </a:t>
                </a:r>
                <a:r>
                  <a:rPr lang="en-US" b="1" dirty="0">
                    <a:solidFill>
                      <a:schemeClr val="bg1"/>
                    </a:solidFill>
                    <a:latin typeface="Amasis MT Pro Black" panose="02040A04050005020304" pitchFamily="18" charset="0"/>
                  </a:rPr>
                  <a:t>207.2MB   </a:t>
                </a:r>
                <a:r>
                  <a:rPr lang="he-IL" b="1" dirty="0">
                    <a:solidFill>
                      <a:schemeClr val="bg1"/>
                    </a:solidFill>
                    <a:latin typeface="Amasis MT Pro Black" panose="02040A04050005020304" pitchFamily="18" charset="0"/>
                  </a:rPr>
                  <a:t> </a:t>
                </a:r>
                <a14:m>
                  <m:oMath xmlns:m="http://schemas.openxmlformats.org/officeDocument/2006/math">
                    <m:r>
                      <a:rPr lang="en-US" b="1" i="1">
                        <a:solidFill>
                          <a:schemeClr val="bg1"/>
                        </a:solidFill>
                        <a:latin typeface="Cambria Math" panose="02040503050406030204" pitchFamily="18" charset="0"/>
                      </a:rPr>
                      <m:t>𝐧𝐮𝐦</m:t>
                    </m:r>
                    <m:r>
                      <a:rPr lang="en-US" b="1">
                        <a:solidFill>
                          <a:schemeClr val="bg1"/>
                        </a:solidFill>
                        <a:latin typeface="Cambria Math" panose="02040503050406030204" pitchFamily="18" charset="0"/>
                      </a:rPr>
                      <m:t> </m:t>
                    </m:r>
                    <m:r>
                      <a:rPr lang="en-US" b="1" i="1">
                        <a:solidFill>
                          <a:schemeClr val="bg1"/>
                        </a:solidFill>
                        <a:latin typeface="Cambria Math" panose="02040503050406030204" pitchFamily="18" charset="0"/>
                      </a:rPr>
                      <m:t>𝐨𝐟</m:t>
                    </m:r>
                    <m:r>
                      <a:rPr lang="en-US" b="1">
                        <a:solidFill>
                          <a:schemeClr val="bg1"/>
                        </a:solidFill>
                        <a:latin typeface="Cambria Math" panose="02040503050406030204" pitchFamily="18" charset="0"/>
                      </a:rPr>
                      <m:t> </m:t>
                    </m:r>
                    <m:r>
                      <a:rPr lang="en-US" b="1" i="1">
                        <a:solidFill>
                          <a:schemeClr val="bg1"/>
                        </a:solidFill>
                        <a:latin typeface="Cambria Math" panose="02040503050406030204" pitchFamily="18" charset="0"/>
                      </a:rPr>
                      <m:t>𝐛𝐥𝐨𝐜𝐤𝐬</m:t>
                    </m:r>
                    <m:r>
                      <a:rPr lang="pt-BR" b="1" i="1">
                        <a:solidFill>
                          <a:schemeClr val="bg1"/>
                        </a:solidFill>
                        <a:latin typeface="Cambria Math" panose="02040503050406030204" pitchFamily="18" charset="0"/>
                      </a:rPr>
                      <m:t>=</m:t>
                    </m:r>
                    <m:f>
                      <m:fPr>
                        <m:ctrlPr>
                          <a:rPr lang="pt-BR" b="1" i="1">
                            <a:solidFill>
                              <a:schemeClr val="bg1"/>
                            </a:solidFill>
                            <a:latin typeface="Cambria Math" panose="02040503050406030204" pitchFamily="18" charset="0"/>
                          </a:rPr>
                        </m:ctrlPr>
                      </m:fPr>
                      <m:num>
                        <m:r>
                          <a:rPr lang="en-US" b="1" i="1" smtClean="0">
                            <a:solidFill>
                              <a:schemeClr val="bg1"/>
                            </a:solidFill>
                            <a:latin typeface="Cambria Math" panose="02040503050406030204" pitchFamily="18" charset="0"/>
                          </a:rPr>
                          <m:t>𝟐𝟔</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𝟓𝟐𝟏</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𝟔</m:t>
                        </m:r>
                        <m:r>
                          <a:rPr lang="en-US" b="1" i="1" smtClean="0">
                            <a:solidFill>
                              <a:schemeClr val="bg1"/>
                            </a:solidFill>
                            <a:latin typeface="Cambria Math" panose="02040503050406030204" pitchFamily="18" charset="0"/>
                          </a:rPr>
                          <m:t> </m:t>
                        </m:r>
                        <m:r>
                          <a:rPr lang="en-US" b="1" i="1" smtClean="0">
                            <a:solidFill>
                              <a:schemeClr val="bg1"/>
                            </a:solidFill>
                            <a:latin typeface="Cambria Math" panose="02040503050406030204" pitchFamily="18" charset="0"/>
                          </a:rPr>
                          <m:t>𝑴𝑩</m:t>
                        </m:r>
                      </m:num>
                      <m:den>
                        <m:r>
                          <a:rPr lang="he-IL" b="1" i="1">
                            <a:solidFill>
                              <a:schemeClr val="bg1"/>
                            </a:solidFill>
                            <a:latin typeface="Cambria Math" panose="02040503050406030204" pitchFamily="18" charset="0"/>
                          </a:rPr>
                          <m:t>𝟏𝟐𝟖</m:t>
                        </m:r>
                        <m:r>
                          <a:rPr lang="en-US" b="1" i="1">
                            <a:solidFill>
                              <a:schemeClr val="bg1"/>
                            </a:solidFill>
                            <a:latin typeface="Cambria Math" panose="02040503050406030204" pitchFamily="18" charset="0"/>
                          </a:rPr>
                          <m:t>𝑴𝑩</m:t>
                        </m:r>
                      </m:den>
                    </m:f>
                  </m:oMath>
                </a14:m>
                <a:endParaRPr lang="he-IL" b="1" dirty="0">
                  <a:latin typeface="Amasis MT Pro Black" panose="02040A04050005020304" pitchFamily="18" charset="0"/>
                </a:endParaRPr>
              </a:p>
              <a:p>
                <a:pPr marL="0" indent="0" algn="just">
                  <a:buNone/>
                </a:pPr>
                <a:r>
                  <a:rPr lang="he-IL" dirty="0">
                    <a:latin typeface="Amasis MT Pro Black" panose="02040A04050005020304" pitchFamily="18" charset="0"/>
                  </a:rPr>
                  <a:t>נעגל את התוצאה כלפי מעלה וקיבלנו : 208 בלוקים , מה שאומר שבדיפולט 208 מחיצות ייווצרו .</a:t>
                </a:r>
              </a:p>
              <a:p>
                <a:pPr marL="0" indent="0" algn="just">
                  <a:buNone/>
                </a:pPr>
                <a:r>
                  <a:rPr lang="he-IL" dirty="0">
                    <a:latin typeface="Amasis MT Pro Black" panose="02040A04050005020304" pitchFamily="18" charset="0"/>
                  </a:rPr>
                  <a:t>תוצאה זו היא לא מחייבת , </a:t>
                </a:r>
                <a:r>
                  <a:rPr lang="en-US" dirty="0">
                    <a:latin typeface="Amasis MT Pro Black" panose="02040A04050005020304" pitchFamily="18" charset="0"/>
                  </a:rPr>
                  <a:t>spark</a:t>
                </a:r>
                <a:r>
                  <a:rPr lang="he-IL" dirty="0">
                    <a:latin typeface="Amasis MT Pro Black" panose="02040A04050005020304" pitchFamily="18" charset="0"/>
                  </a:rPr>
                  <a:t> לוקח בחשבון כמה גורמים בחישוב כמות המחיצות :</a:t>
                </a:r>
              </a:p>
              <a:p>
                <a:pPr marL="0" indent="0" algn="just">
                  <a:buNone/>
                </a:pPr>
                <a:r>
                  <a:rPr lang="he-IL" dirty="0">
                    <a:latin typeface="Amasis MT Pro Black" panose="02040A04050005020304" pitchFamily="18" charset="0"/>
                  </a:rPr>
                  <a:t>מבנה , אופיו וגודלו של הנתונים ,  מספר המעבדים הזמינים בצמתי הקלאסטר, הזיכרון הזמין בכל מכונה , קונפיגורציות של מנהל האשכולות, דרישות העיבוד על הנתונים ועוד..</a:t>
                </a:r>
              </a:p>
              <a:p>
                <a:pPr marL="0" indent="0" algn="just">
                  <a:buNone/>
                </a:pPr>
                <a:endParaRPr lang="he-IL" dirty="0"/>
              </a:p>
            </p:txBody>
          </p:sp>
        </mc:Choice>
        <mc:Fallback xmlns="">
          <p:sp>
            <p:nvSpPr>
              <p:cNvPr id="3" name="מציין מיקום תוכן 2">
                <a:extLst>
                  <a:ext uri="{FF2B5EF4-FFF2-40B4-BE49-F238E27FC236}">
                    <a16:creationId xmlns:a16="http://schemas.microsoft.com/office/drawing/2014/main" id="{4DEF9F44-2F7E-D283-D99F-87760C88841C}"/>
                  </a:ext>
                </a:extLst>
              </p:cNvPr>
              <p:cNvSpPr>
                <a:spLocks noGrp="1" noRot="1" noChangeAspect="1" noMove="1" noResize="1" noEditPoints="1" noAdjustHandles="1" noChangeArrowheads="1" noChangeShapeType="1" noTextEdit="1"/>
              </p:cNvSpPr>
              <p:nvPr>
                <p:ph idx="1"/>
              </p:nvPr>
            </p:nvSpPr>
            <p:spPr>
              <a:xfrm>
                <a:off x="1164732" y="1218031"/>
                <a:ext cx="10659453" cy="4195481"/>
              </a:xfrm>
              <a:blipFill>
                <a:blip r:embed="rId2"/>
                <a:stretch>
                  <a:fillRect l="-1144" t="-872" r="-572"/>
                </a:stretch>
              </a:blipFill>
            </p:spPr>
            <p:txBody>
              <a:bodyPr/>
              <a:lstStyle/>
              <a:p>
                <a:r>
                  <a:rPr lang="he-IL">
                    <a:noFill/>
                  </a:rPr>
                  <a:t> </a:t>
                </a:r>
              </a:p>
            </p:txBody>
          </p:sp>
        </mc:Fallback>
      </mc:AlternateContent>
    </p:spTree>
    <p:extLst>
      <p:ext uri="{BB962C8B-B14F-4D97-AF65-F5344CB8AC3E}">
        <p14:creationId xmlns:p14="http://schemas.microsoft.com/office/powerpoint/2010/main" val="3369961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8A6461-F11A-E25C-4A6A-F81545555872}"/>
              </a:ext>
            </a:extLst>
          </p:cNvPr>
          <p:cNvSpPr>
            <a:spLocks noGrp="1"/>
          </p:cNvSpPr>
          <p:nvPr>
            <p:ph type="title"/>
          </p:nvPr>
        </p:nvSpPr>
        <p:spPr>
          <a:xfrm>
            <a:off x="473833" y="122301"/>
            <a:ext cx="9404723" cy="1400530"/>
          </a:xfrm>
        </p:spPr>
        <p:txBody>
          <a:bodyPr/>
          <a:lstStyle/>
          <a:p>
            <a:pPr algn="r"/>
            <a:r>
              <a:rPr lang="en-US" b="1" dirty="0">
                <a:latin typeface="Amasis MT Pro Black" panose="02040A04050005020304" pitchFamily="18" charset="0"/>
              </a:rPr>
              <a:t>Vs Repartition</a:t>
            </a:r>
            <a:r>
              <a:rPr lang="he-IL" b="1" dirty="0">
                <a:latin typeface="Amasis MT Pro Black" panose="02040A04050005020304" pitchFamily="18" charset="0"/>
              </a:rPr>
              <a:t> </a:t>
            </a:r>
            <a:r>
              <a:rPr lang="en-US" b="1" dirty="0">
                <a:latin typeface="Amasis MT Pro Black" panose="02040A04050005020304" pitchFamily="18" charset="0"/>
              </a:rPr>
              <a:t> Coalesce</a:t>
            </a:r>
            <a:endParaRPr lang="he-IL" b="1" dirty="0">
              <a:latin typeface="Amasis MT Pro Black" panose="02040A04050005020304" pitchFamily="18" charset="0"/>
            </a:endParaRPr>
          </a:p>
        </p:txBody>
      </p:sp>
      <p:sp>
        <p:nvSpPr>
          <p:cNvPr id="3" name="מציין מיקום תוכן 2">
            <a:extLst>
              <a:ext uri="{FF2B5EF4-FFF2-40B4-BE49-F238E27FC236}">
                <a16:creationId xmlns:a16="http://schemas.microsoft.com/office/drawing/2014/main" id="{4DEF9F44-2F7E-D283-D99F-87760C88841C}"/>
              </a:ext>
            </a:extLst>
          </p:cNvPr>
          <p:cNvSpPr>
            <a:spLocks noGrp="1"/>
          </p:cNvSpPr>
          <p:nvPr>
            <p:ph idx="1"/>
          </p:nvPr>
        </p:nvSpPr>
        <p:spPr>
          <a:xfrm>
            <a:off x="1058714" y="1522831"/>
            <a:ext cx="10659453" cy="4195481"/>
          </a:xfrm>
        </p:spPr>
        <p:txBody>
          <a:bodyPr/>
          <a:lstStyle/>
          <a:p>
            <a:pPr marL="0" indent="0" algn="just">
              <a:buNone/>
            </a:pPr>
            <a:r>
              <a:rPr lang="he-IL" dirty="0">
                <a:latin typeface="Amasis MT Pro Black" panose="02040A04050005020304" pitchFamily="18" charset="0"/>
              </a:rPr>
              <a:t>אלו טרנספורמציות המשמשות לשליטה במספר המחיצות ב-</a:t>
            </a:r>
            <a:r>
              <a:rPr lang="en-US" dirty="0">
                <a:latin typeface="Amasis MT Pro Black" panose="02040A04050005020304" pitchFamily="18" charset="0"/>
              </a:rPr>
              <a:t>RDD</a:t>
            </a:r>
            <a:r>
              <a:rPr lang="he-IL" dirty="0">
                <a:latin typeface="Amasis MT Pro Black" panose="02040A04050005020304" pitchFamily="18" charset="0"/>
              </a:rPr>
              <a:t> . שתי הפעולות משפיעות על ביזור הנתונים</a:t>
            </a:r>
          </a:p>
          <a:p>
            <a:pPr marL="0" indent="0" algn="just">
              <a:buNone/>
            </a:pPr>
            <a:r>
              <a:rPr lang="he-IL" dirty="0">
                <a:latin typeface="Amasis MT Pro Black" panose="02040A04050005020304" pitchFamily="18" charset="0"/>
              </a:rPr>
              <a:t>על פני המחיצות , אך יש להן מאפיינים ומקרי שימוש שונים:</a:t>
            </a:r>
          </a:p>
          <a:p>
            <a:pPr marL="0" indent="0" algn="just">
              <a:buNone/>
            </a:pPr>
            <a:endParaRPr lang="he-IL" dirty="0"/>
          </a:p>
        </p:txBody>
      </p:sp>
      <p:graphicFrame>
        <p:nvGraphicFramePr>
          <p:cNvPr id="4" name="טבלה 3">
            <a:extLst>
              <a:ext uri="{FF2B5EF4-FFF2-40B4-BE49-F238E27FC236}">
                <a16:creationId xmlns:a16="http://schemas.microsoft.com/office/drawing/2014/main" id="{9CBCA8AE-A580-4981-8A0A-321D9954561F}"/>
              </a:ext>
            </a:extLst>
          </p:cNvPr>
          <p:cNvGraphicFramePr>
            <a:graphicFrameLocks noGrp="1"/>
          </p:cNvGraphicFramePr>
          <p:nvPr>
            <p:extLst>
              <p:ext uri="{D42A27DB-BD31-4B8C-83A1-F6EECF244321}">
                <p14:modId xmlns:p14="http://schemas.microsoft.com/office/powerpoint/2010/main" val="2781264572"/>
              </p:ext>
            </p:extLst>
          </p:nvPr>
        </p:nvGraphicFramePr>
        <p:xfrm>
          <a:off x="1987825" y="2550237"/>
          <a:ext cx="9730342" cy="3022302"/>
        </p:xfrm>
        <a:graphic>
          <a:graphicData uri="http://schemas.openxmlformats.org/drawingml/2006/table">
            <a:tbl>
              <a:tblPr rtl="1" firstRow="1" bandRow="1">
                <a:tableStyleId>{5C22544A-7EE6-4342-B048-85BDC9FD1C3A}</a:tableStyleId>
              </a:tblPr>
              <a:tblGrid>
                <a:gridCol w="4865171">
                  <a:extLst>
                    <a:ext uri="{9D8B030D-6E8A-4147-A177-3AD203B41FA5}">
                      <a16:colId xmlns:a16="http://schemas.microsoft.com/office/drawing/2014/main" val="549425387"/>
                    </a:ext>
                  </a:extLst>
                </a:gridCol>
                <a:gridCol w="4865171">
                  <a:extLst>
                    <a:ext uri="{9D8B030D-6E8A-4147-A177-3AD203B41FA5}">
                      <a16:colId xmlns:a16="http://schemas.microsoft.com/office/drawing/2014/main" val="514695774"/>
                    </a:ext>
                  </a:extLst>
                </a:gridCol>
              </a:tblGrid>
              <a:tr h="597818">
                <a:tc>
                  <a:txBody>
                    <a:bodyPr/>
                    <a:lstStyle/>
                    <a:p>
                      <a:pPr algn="ctr" rtl="1"/>
                      <a:r>
                        <a:rPr lang="en-US" dirty="0"/>
                        <a:t>Repartition</a:t>
                      </a:r>
                      <a:endParaRPr lang="he-IL" dirty="0"/>
                    </a:p>
                  </a:txBody>
                  <a:tcPr/>
                </a:tc>
                <a:tc>
                  <a:txBody>
                    <a:bodyPr/>
                    <a:lstStyle/>
                    <a:p>
                      <a:pPr algn="ctr" rtl="1"/>
                      <a:r>
                        <a:rPr lang="en-US" dirty="0"/>
                        <a:t>Coalesce</a:t>
                      </a:r>
                      <a:endParaRPr lang="he-IL" dirty="0"/>
                    </a:p>
                  </a:txBody>
                  <a:tcPr/>
                </a:tc>
                <a:extLst>
                  <a:ext uri="{0D108BD9-81ED-4DB2-BD59-A6C34878D82A}">
                    <a16:rowId xmlns:a16="http://schemas.microsoft.com/office/drawing/2014/main" val="2550242334"/>
                  </a:ext>
                </a:extLst>
              </a:tr>
              <a:tr h="606121">
                <a:tc>
                  <a:txBody>
                    <a:bodyPr/>
                    <a:lstStyle/>
                    <a:p>
                      <a:pPr rtl="1"/>
                      <a:r>
                        <a:rPr lang="he-IL" dirty="0">
                          <a:latin typeface="Aharoni" panose="02010803020104030203" pitchFamily="2" charset="-79"/>
                          <a:cs typeface="Aharoni" panose="02010803020104030203" pitchFamily="2" charset="-79"/>
                        </a:rPr>
                        <a:t>הגדלה או הקטנה של מספר המחיצות</a:t>
                      </a:r>
                    </a:p>
                  </a:txBody>
                  <a:tcPr/>
                </a:tc>
                <a:tc>
                  <a:txBody>
                    <a:bodyPr/>
                    <a:lstStyle/>
                    <a:p>
                      <a:pPr rtl="1"/>
                      <a:r>
                        <a:rPr lang="he-IL" dirty="0">
                          <a:latin typeface="Aharoni" panose="02010803020104030203" pitchFamily="2" charset="-79"/>
                          <a:cs typeface="Aharoni" panose="02010803020104030203" pitchFamily="2" charset="-79"/>
                        </a:rPr>
                        <a:t>הקטנה בלבד של מספר המחיצות</a:t>
                      </a:r>
                    </a:p>
                  </a:txBody>
                  <a:tcPr/>
                </a:tc>
                <a:extLst>
                  <a:ext uri="{0D108BD9-81ED-4DB2-BD59-A6C34878D82A}">
                    <a16:rowId xmlns:a16="http://schemas.microsoft.com/office/drawing/2014/main" val="559220070"/>
                  </a:ext>
                </a:extLst>
              </a:tr>
              <a:tr h="606121">
                <a:tc>
                  <a:txBody>
                    <a:bodyPr/>
                    <a:lstStyle/>
                    <a:p>
                      <a:pPr rtl="1"/>
                      <a:r>
                        <a:rPr lang="he-IL" dirty="0">
                          <a:latin typeface="Aharoni" panose="02010803020104030203" pitchFamily="2" charset="-79"/>
                          <a:cs typeface="Aharoni" panose="02010803020104030203" pitchFamily="2" charset="-79"/>
                        </a:rPr>
                        <a:t>לא דואג להימנע מ-</a:t>
                      </a:r>
                      <a:r>
                        <a:rPr lang="en-US" dirty="0">
                          <a:latin typeface="Aharoni" panose="02010803020104030203" pitchFamily="2" charset="-79"/>
                          <a:cs typeface="Aharoni" panose="02010803020104030203" pitchFamily="2" charset="-79"/>
                        </a:rPr>
                        <a:t>shuffle</a:t>
                      </a:r>
                      <a:endParaRPr lang="he-IL" dirty="0">
                        <a:latin typeface="Aharoni" panose="02010803020104030203" pitchFamily="2" charset="-79"/>
                        <a:cs typeface="Aharoni" panose="02010803020104030203" pitchFamily="2" charset="-79"/>
                      </a:endParaRPr>
                    </a:p>
                  </a:txBody>
                  <a:tcPr/>
                </a:tc>
                <a:tc>
                  <a:txBody>
                    <a:bodyPr/>
                    <a:lstStyle/>
                    <a:p>
                      <a:pPr rtl="1"/>
                      <a:r>
                        <a:rPr lang="he-IL" dirty="0">
                          <a:latin typeface="Aharoni" panose="02010803020104030203" pitchFamily="2" charset="-79"/>
                          <a:cs typeface="Aharoni" panose="02010803020104030203" pitchFamily="2" charset="-79"/>
                        </a:rPr>
                        <a:t>מנסה להימנע מ- </a:t>
                      </a:r>
                      <a:r>
                        <a:rPr lang="en-US" dirty="0">
                          <a:latin typeface="Aharoni" panose="02010803020104030203" pitchFamily="2" charset="-79"/>
                          <a:cs typeface="Aharoni" panose="02010803020104030203" pitchFamily="2" charset="-79"/>
                        </a:rPr>
                        <a:t>shuffle</a:t>
                      </a:r>
                      <a:endParaRPr lang="he-IL" dirty="0">
                        <a:latin typeface="Aharoni" panose="02010803020104030203" pitchFamily="2" charset="-79"/>
                        <a:cs typeface="Aharoni" panose="02010803020104030203" pitchFamily="2" charset="-79"/>
                      </a:endParaRPr>
                    </a:p>
                  </a:txBody>
                  <a:tcPr/>
                </a:tc>
                <a:extLst>
                  <a:ext uri="{0D108BD9-81ED-4DB2-BD59-A6C34878D82A}">
                    <a16:rowId xmlns:a16="http://schemas.microsoft.com/office/drawing/2014/main" val="3339231975"/>
                  </a:ext>
                </a:extLst>
              </a:tr>
              <a:tr h="606121">
                <a:tc>
                  <a:txBody>
                    <a:bodyPr/>
                    <a:lstStyle/>
                    <a:p>
                      <a:pPr rtl="1"/>
                      <a:r>
                        <a:rPr lang="he-IL" dirty="0">
                          <a:latin typeface="Aharoni" panose="02010803020104030203" pitchFamily="2" charset="-79"/>
                          <a:cs typeface="Aharoni" panose="02010803020104030203" pitchFamily="2" charset="-79"/>
                        </a:rPr>
                        <a:t>ביצועים פחות טובים </a:t>
                      </a:r>
                    </a:p>
                  </a:txBody>
                  <a:tcPr/>
                </a:tc>
                <a:tc>
                  <a:txBody>
                    <a:bodyPr/>
                    <a:lstStyle/>
                    <a:p>
                      <a:pPr rtl="1"/>
                      <a:r>
                        <a:rPr lang="he-IL" dirty="0">
                          <a:latin typeface="Aharoni" panose="02010803020104030203" pitchFamily="2" charset="-79"/>
                          <a:cs typeface="Aharoni" panose="02010803020104030203" pitchFamily="2" charset="-79"/>
                        </a:rPr>
                        <a:t>ביצועים טובים יותר</a:t>
                      </a:r>
                    </a:p>
                  </a:txBody>
                  <a:tcPr/>
                </a:tc>
                <a:extLst>
                  <a:ext uri="{0D108BD9-81ED-4DB2-BD59-A6C34878D82A}">
                    <a16:rowId xmlns:a16="http://schemas.microsoft.com/office/drawing/2014/main" val="3161825319"/>
                  </a:ext>
                </a:extLst>
              </a:tr>
              <a:tr h="606121">
                <a:tc>
                  <a:txBody>
                    <a:bodyPr/>
                    <a:lstStyle/>
                    <a:p>
                      <a:pPr rtl="1"/>
                      <a:r>
                        <a:rPr lang="he-IL" dirty="0">
                          <a:latin typeface="Aharoni" panose="02010803020104030203" pitchFamily="2" charset="-79"/>
                          <a:cs typeface="Aharoni" panose="02010803020104030203" pitchFamily="2" charset="-79"/>
                        </a:rPr>
                        <a:t>מתיימר ליצור מחיצות בגודל זהה של נתונים</a:t>
                      </a:r>
                    </a:p>
                  </a:txBody>
                  <a:tcPr/>
                </a:tc>
                <a:tc>
                  <a:txBody>
                    <a:bodyPr/>
                    <a:lstStyle/>
                    <a:p>
                      <a:pPr rtl="1"/>
                      <a:r>
                        <a:rPr lang="he-IL" dirty="0">
                          <a:latin typeface="Aharoni" panose="02010803020104030203" pitchFamily="2" charset="-79"/>
                          <a:cs typeface="Aharoni" panose="02010803020104030203" pitchFamily="2" charset="-79"/>
                        </a:rPr>
                        <a:t>יכול להוביל ליצירת מחיצות עם גודל שונה של נתונים</a:t>
                      </a:r>
                    </a:p>
                  </a:txBody>
                  <a:tcPr/>
                </a:tc>
                <a:extLst>
                  <a:ext uri="{0D108BD9-81ED-4DB2-BD59-A6C34878D82A}">
                    <a16:rowId xmlns:a16="http://schemas.microsoft.com/office/drawing/2014/main" val="1164296218"/>
                  </a:ext>
                </a:extLst>
              </a:tr>
            </a:tbl>
          </a:graphicData>
        </a:graphic>
      </p:graphicFrame>
    </p:spTree>
    <p:extLst>
      <p:ext uri="{BB962C8B-B14F-4D97-AF65-F5344CB8AC3E}">
        <p14:creationId xmlns:p14="http://schemas.microsoft.com/office/powerpoint/2010/main" val="223746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8A6461-F11A-E25C-4A6A-F81545555872}"/>
              </a:ext>
            </a:extLst>
          </p:cNvPr>
          <p:cNvSpPr>
            <a:spLocks noGrp="1"/>
          </p:cNvSpPr>
          <p:nvPr>
            <p:ph type="title"/>
          </p:nvPr>
        </p:nvSpPr>
        <p:spPr>
          <a:xfrm>
            <a:off x="2228246" y="81762"/>
            <a:ext cx="9404723" cy="1400530"/>
          </a:xfrm>
        </p:spPr>
        <p:txBody>
          <a:bodyPr/>
          <a:lstStyle/>
          <a:p>
            <a:pPr algn="r"/>
            <a:r>
              <a:rPr lang="he-IL" b="1" dirty="0">
                <a:latin typeface="Amasis MT Pro Black" panose="02040A04050005020304" pitchFamily="18" charset="0"/>
              </a:rPr>
              <a:t>כיצד משפיע כמות המחיצות?</a:t>
            </a:r>
          </a:p>
        </p:txBody>
      </p:sp>
      <p:sp>
        <p:nvSpPr>
          <p:cNvPr id="3" name="מציין מיקום תוכן 2">
            <a:extLst>
              <a:ext uri="{FF2B5EF4-FFF2-40B4-BE49-F238E27FC236}">
                <a16:creationId xmlns:a16="http://schemas.microsoft.com/office/drawing/2014/main" id="{4DEF9F44-2F7E-D283-D99F-87760C88841C}"/>
              </a:ext>
            </a:extLst>
          </p:cNvPr>
          <p:cNvSpPr>
            <a:spLocks noGrp="1"/>
          </p:cNvSpPr>
          <p:nvPr>
            <p:ph idx="1"/>
          </p:nvPr>
        </p:nvSpPr>
        <p:spPr>
          <a:xfrm>
            <a:off x="1058714" y="1522831"/>
            <a:ext cx="10659453" cy="4195481"/>
          </a:xfrm>
        </p:spPr>
        <p:txBody>
          <a:bodyPr/>
          <a:lstStyle/>
          <a:p>
            <a:pPr marL="0" indent="0" algn="just">
              <a:buNone/>
            </a:pPr>
            <a:endParaRPr lang="he-IL" dirty="0"/>
          </a:p>
          <a:p>
            <a:pPr marL="0" indent="0" algn="just">
              <a:buNone/>
            </a:pPr>
            <a:endParaRPr lang="he-IL" dirty="0"/>
          </a:p>
        </p:txBody>
      </p:sp>
      <p:graphicFrame>
        <p:nvGraphicFramePr>
          <p:cNvPr id="4" name="טבלה 3">
            <a:extLst>
              <a:ext uri="{FF2B5EF4-FFF2-40B4-BE49-F238E27FC236}">
                <a16:creationId xmlns:a16="http://schemas.microsoft.com/office/drawing/2014/main" id="{9CBCA8AE-A580-4981-8A0A-321D9954561F}"/>
              </a:ext>
            </a:extLst>
          </p:cNvPr>
          <p:cNvGraphicFramePr>
            <a:graphicFrameLocks noGrp="1"/>
          </p:cNvGraphicFramePr>
          <p:nvPr>
            <p:extLst>
              <p:ext uri="{D42A27DB-BD31-4B8C-83A1-F6EECF244321}">
                <p14:modId xmlns:p14="http://schemas.microsoft.com/office/powerpoint/2010/main" val="1773723163"/>
              </p:ext>
            </p:extLst>
          </p:nvPr>
        </p:nvGraphicFramePr>
        <p:xfrm>
          <a:off x="1902627" y="1139688"/>
          <a:ext cx="9730342" cy="3381717"/>
        </p:xfrm>
        <a:graphic>
          <a:graphicData uri="http://schemas.openxmlformats.org/drawingml/2006/table">
            <a:tbl>
              <a:tblPr rtl="1" firstRow="1" bandRow="1">
                <a:tableStyleId>{5C22544A-7EE6-4342-B048-85BDC9FD1C3A}</a:tableStyleId>
              </a:tblPr>
              <a:tblGrid>
                <a:gridCol w="4865171">
                  <a:extLst>
                    <a:ext uri="{9D8B030D-6E8A-4147-A177-3AD203B41FA5}">
                      <a16:colId xmlns:a16="http://schemas.microsoft.com/office/drawing/2014/main" val="549425387"/>
                    </a:ext>
                  </a:extLst>
                </a:gridCol>
                <a:gridCol w="4865171">
                  <a:extLst>
                    <a:ext uri="{9D8B030D-6E8A-4147-A177-3AD203B41FA5}">
                      <a16:colId xmlns:a16="http://schemas.microsoft.com/office/drawing/2014/main" val="514695774"/>
                    </a:ext>
                  </a:extLst>
                </a:gridCol>
              </a:tblGrid>
              <a:tr h="873140">
                <a:tc>
                  <a:txBody>
                    <a:bodyPr/>
                    <a:lstStyle/>
                    <a:p>
                      <a:pPr algn="ctr" rtl="1"/>
                      <a:r>
                        <a:rPr lang="he-IL" dirty="0"/>
                        <a:t>יותר מידי מחיצות</a:t>
                      </a:r>
                    </a:p>
                  </a:txBody>
                  <a:tcPr/>
                </a:tc>
                <a:tc>
                  <a:txBody>
                    <a:bodyPr/>
                    <a:lstStyle/>
                    <a:p>
                      <a:pPr algn="ctr" rtl="1"/>
                      <a:r>
                        <a:rPr lang="he-IL" dirty="0"/>
                        <a:t>פחות מידי מחיצות</a:t>
                      </a:r>
                    </a:p>
                  </a:txBody>
                  <a:tcPr/>
                </a:tc>
                <a:extLst>
                  <a:ext uri="{0D108BD9-81ED-4DB2-BD59-A6C34878D82A}">
                    <a16:rowId xmlns:a16="http://schemas.microsoft.com/office/drawing/2014/main" val="2550242334"/>
                  </a:ext>
                </a:extLst>
              </a:tr>
              <a:tr h="611414">
                <a:tc>
                  <a:txBody>
                    <a:bodyPr/>
                    <a:lstStyle/>
                    <a:p>
                      <a:pPr rtl="1"/>
                      <a:r>
                        <a:rPr lang="he-IL" dirty="0">
                          <a:latin typeface="Aharoni" panose="02010803020104030203" pitchFamily="2" charset="-79"/>
                          <a:cs typeface="Aharoni" panose="02010803020104030203" pitchFamily="2" charset="-79"/>
                        </a:rPr>
                        <a:t>איטיות בכתיבת הנתונים</a:t>
                      </a:r>
                    </a:p>
                  </a:txBody>
                  <a:tcPr/>
                </a:tc>
                <a:tc>
                  <a:txBody>
                    <a:bodyPr/>
                    <a:lstStyle/>
                    <a:p>
                      <a:pPr rtl="1"/>
                      <a:r>
                        <a:rPr lang="he-IL" dirty="0">
                          <a:latin typeface="Aharoni" panose="02010803020104030203" pitchFamily="2" charset="-79"/>
                          <a:cs typeface="Aharoni" panose="02010803020104030203" pitchFamily="2" charset="-79"/>
                        </a:rPr>
                        <a:t>איטיות בקריאת הנתונים</a:t>
                      </a:r>
                    </a:p>
                  </a:txBody>
                  <a:tcPr/>
                </a:tc>
                <a:extLst>
                  <a:ext uri="{0D108BD9-81ED-4DB2-BD59-A6C34878D82A}">
                    <a16:rowId xmlns:a16="http://schemas.microsoft.com/office/drawing/2014/main" val="559220070"/>
                  </a:ext>
                </a:extLst>
              </a:tr>
              <a:tr h="504137">
                <a:tc>
                  <a:txBody>
                    <a:bodyPr/>
                    <a:lstStyle/>
                    <a:p>
                      <a:pPr rtl="1"/>
                      <a:r>
                        <a:rPr lang="he-IL" dirty="0">
                          <a:latin typeface="Aharoni" panose="02010803020104030203" pitchFamily="2" charset="-79"/>
                          <a:cs typeface="Aharoni" panose="02010803020104030203" pitchFamily="2" charset="-79"/>
                        </a:rPr>
                        <a:t>זמן חישוב ארוך</a:t>
                      </a:r>
                    </a:p>
                  </a:txBody>
                  <a:tcPr/>
                </a:tc>
                <a:tc>
                  <a:txBody>
                    <a:bodyPr/>
                    <a:lstStyle/>
                    <a:p>
                      <a:pPr rtl="1"/>
                      <a:r>
                        <a:rPr lang="he-IL" dirty="0">
                          <a:latin typeface="Aharoni" panose="02010803020104030203" pitchFamily="2" charset="-79"/>
                          <a:cs typeface="Aharoni" panose="02010803020104030203" pitchFamily="2" charset="-79"/>
                        </a:rPr>
                        <a:t>תקורה של תקשורת ותזמון משימות עקב יצירה רבה של משימות</a:t>
                      </a:r>
                    </a:p>
                  </a:txBody>
                  <a:tcPr/>
                </a:tc>
                <a:extLst>
                  <a:ext uri="{0D108BD9-81ED-4DB2-BD59-A6C34878D82A}">
                    <a16:rowId xmlns:a16="http://schemas.microsoft.com/office/drawing/2014/main" val="3339231975"/>
                  </a:ext>
                </a:extLst>
              </a:tr>
              <a:tr h="645669">
                <a:tc>
                  <a:txBody>
                    <a:bodyPr/>
                    <a:lstStyle/>
                    <a:p>
                      <a:pPr rtl="1"/>
                      <a:r>
                        <a:rPr lang="he-IL" dirty="0">
                          <a:latin typeface="Aharoni" panose="02010803020104030203" pitchFamily="2" charset="-79"/>
                          <a:cs typeface="Aharoni" panose="02010803020104030203" pitchFamily="2" charset="-79"/>
                        </a:rPr>
                        <a:t>חלוקה לא אחידה של זמן החישוב על פני המשאבים הזמינים</a:t>
                      </a:r>
                    </a:p>
                  </a:txBody>
                  <a:tcPr/>
                </a:tc>
                <a:tc>
                  <a:txBody>
                    <a:bodyPr/>
                    <a:lstStyle/>
                    <a:p>
                      <a:pPr rtl="1"/>
                      <a:r>
                        <a:rPr lang="he-IL" dirty="0">
                          <a:latin typeface="Aharoni" panose="02010803020104030203" pitchFamily="2" charset="-79"/>
                          <a:cs typeface="Aharoni" panose="02010803020104030203" pitchFamily="2" charset="-79"/>
                        </a:rPr>
                        <a:t>מספר רב של משימות</a:t>
                      </a:r>
                    </a:p>
                  </a:txBody>
                  <a:tcPr/>
                </a:tc>
                <a:extLst>
                  <a:ext uri="{0D108BD9-81ED-4DB2-BD59-A6C34878D82A}">
                    <a16:rowId xmlns:a16="http://schemas.microsoft.com/office/drawing/2014/main" val="3161825319"/>
                  </a:ext>
                </a:extLst>
              </a:tr>
              <a:tr h="611414">
                <a:tc>
                  <a:txBody>
                    <a:bodyPr/>
                    <a:lstStyle/>
                    <a:p>
                      <a:pPr rtl="1"/>
                      <a:r>
                        <a:rPr lang="he-IL" dirty="0">
                          <a:latin typeface="Aharoni" panose="02010803020104030203" pitchFamily="2" charset="-79"/>
                          <a:cs typeface="Aharoni" panose="02010803020104030203" pitchFamily="2" charset="-79"/>
                        </a:rPr>
                        <a:t>צוואר בקבוק בהעברת נתונים ברשת בין צמתים</a:t>
                      </a:r>
                    </a:p>
                  </a:txBody>
                  <a:tcPr/>
                </a:tc>
                <a:tc>
                  <a:txBody>
                    <a:bodyPr/>
                    <a:lstStyle/>
                    <a:p>
                      <a:pPr rtl="1"/>
                      <a:r>
                        <a:rPr lang="he-IL" dirty="0">
                          <a:latin typeface="Aharoni" panose="02010803020104030203" pitchFamily="2" charset="-79"/>
                          <a:cs typeface="Aharoni" panose="02010803020104030203" pitchFamily="2" charset="-79"/>
                        </a:rPr>
                        <a:t>תחרות על משאבים ובעיות זיכרון </a:t>
                      </a:r>
                    </a:p>
                  </a:txBody>
                  <a:tcPr/>
                </a:tc>
                <a:extLst>
                  <a:ext uri="{0D108BD9-81ED-4DB2-BD59-A6C34878D82A}">
                    <a16:rowId xmlns:a16="http://schemas.microsoft.com/office/drawing/2014/main" val="1164296218"/>
                  </a:ext>
                </a:extLst>
              </a:tr>
            </a:tbl>
          </a:graphicData>
        </a:graphic>
      </p:graphicFrame>
      <p:sp>
        <p:nvSpPr>
          <p:cNvPr id="6" name="תיבת טקסט 5">
            <a:extLst>
              <a:ext uri="{FF2B5EF4-FFF2-40B4-BE49-F238E27FC236}">
                <a16:creationId xmlns:a16="http://schemas.microsoft.com/office/drawing/2014/main" id="{871E0F90-5497-CD7A-5FF7-941C0697E057}"/>
              </a:ext>
            </a:extLst>
          </p:cNvPr>
          <p:cNvSpPr txBox="1"/>
          <p:nvPr/>
        </p:nvSpPr>
        <p:spPr>
          <a:xfrm>
            <a:off x="2884133" y="4735004"/>
            <a:ext cx="8834034" cy="1477328"/>
          </a:xfrm>
          <a:prstGeom prst="rect">
            <a:avLst/>
          </a:prstGeom>
          <a:noFill/>
        </p:spPr>
        <p:txBody>
          <a:bodyPr wrap="square" rtlCol="1">
            <a:spAutoFit/>
          </a:bodyPr>
          <a:lstStyle/>
          <a:p>
            <a:r>
              <a:rPr lang="he-IL" dirty="0">
                <a:latin typeface="Amasis MT Pro Black" panose="02040A04050005020304" pitchFamily="18" charset="0"/>
              </a:rPr>
              <a:t>כמות המחיצות היא קריטית עבור יישום ספארק וקובעת את מקביליות ואת ביצועי המשימות תחת האשכול ואת אופן העברת הנתונים מעל הרשת בין צמתים בקלאסטר. בעוד שספארק באופן דיפולטיבי מנסה ליצור כמות מחיצות דינאמי מתאים, יש משמעות גדולה בהכרת המשאבים , גודל הנתונים ודרישות העיבוד עליהם על מנת לשלוט בכמות המחיצות באופן ידני כדי לספק ביצועים טובים יותר ולמנוע ביצועים איטיים של משימות ותקורה מעל הרשת.</a:t>
            </a:r>
          </a:p>
        </p:txBody>
      </p:sp>
    </p:spTree>
    <p:extLst>
      <p:ext uri="{BB962C8B-B14F-4D97-AF65-F5344CB8AC3E}">
        <p14:creationId xmlns:p14="http://schemas.microsoft.com/office/powerpoint/2010/main" val="3631536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8E80CC-0EB2-71AE-B81A-EB6CB4A1A760}"/>
              </a:ext>
            </a:extLst>
          </p:cNvPr>
          <p:cNvSpPr>
            <a:spLocks noGrp="1"/>
          </p:cNvSpPr>
          <p:nvPr>
            <p:ph type="title"/>
          </p:nvPr>
        </p:nvSpPr>
        <p:spPr>
          <a:xfrm>
            <a:off x="2301651" y="68405"/>
            <a:ext cx="9404723" cy="1400530"/>
          </a:xfrm>
        </p:spPr>
        <p:txBody>
          <a:bodyPr/>
          <a:lstStyle/>
          <a:p>
            <a:pPr algn="r"/>
            <a:r>
              <a:rPr lang="en-US" b="1" dirty="0">
                <a:latin typeface="Amasis MT Pro Black" panose="02040A04050005020304" pitchFamily="18" charset="0"/>
              </a:rPr>
              <a:t>Shuffling</a:t>
            </a:r>
            <a:r>
              <a:rPr lang="he-IL" dirty="0"/>
              <a:t> </a:t>
            </a:r>
          </a:p>
        </p:txBody>
      </p:sp>
      <p:sp>
        <p:nvSpPr>
          <p:cNvPr id="3" name="מציין מיקום תוכן 2">
            <a:extLst>
              <a:ext uri="{FF2B5EF4-FFF2-40B4-BE49-F238E27FC236}">
                <a16:creationId xmlns:a16="http://schemas.microsoft.com/office/drawing/2014/main" id="{8B9047FD-F618-F444-FB32-0A65922C6402}"/>
              </a:ext>
            </a:extLst>
          </p:cNvPr>
          <p:cNvSpPr>
            <a:spLocks noGrp="1"/>
          </p:cNvSpPr>
          <p:nvPr>
            <p:ph idx="1"/>
          </p:nvPr>
        </p:nvSpPr>
        <p:spPr>
          <a:xfrm>
            <a:off x="993914" y="1304755"/>
            <a:ext cx="10818478" cy="5325814"/>
          </a:xfrm>
        </p:spPr>
        <p:txBody>
          <a:bodyPr>
            <a:normAutofit lnSpcReduction="10000"/>
          </a:bodyPr>
          <a:lstStyle/>
          <a:p>
            <a:pPr marL="0" indent="0">
              <a:buNone/>
            </a:pPr>
            <a:r>
              <a:rPr lang="he-IL" dirty="0">
                <a:latin typeface="Amasis MT Pro Black" panose="02040A04050005020304" pitchFamily="18" charset="0"/>
              </a:rPr>
              <a:t>ערבוב נתונים נוצר כאשר יש צורך לבצע עיבוד של נתונים בין מחיצות שונות.</a:t>
            </a:r>
          </a:p>
          <a:p>
            <a:pPr marL="0" indent="0">
              <a:buNone/>
            </a:pPr>
            <a:r>
              <a:rPr lang="he-IL" dirty="0">
                <a:latin typeface="Amasis MT Pro Black" panose="02040A04050005020304" pitchFamily="18" charset="0"/>
              </a:rPr>
              <a:t>ערבוב נתונים בין מחיצות הוא נושא קריטי בעיבוד נתונים במערכות מחשוב מבוזרות.</a:t>
            </a:r>
          </a:p>
          <a:p>
            <a:pPr marL="0" indent="0">
              <a:buNone/>
            </a:pPr>
            <a:r>
              <a:rPr lang="he-IL" dirty="0">
                <a:latin typeface="Amasis MT Pro Black" panose="02040A04050005020304" pitchFamily="18" charset="0"/>
              </a:rPr>
              <a:t>פעולה זו כרוכה בארגון וסידור מחדש של הנתונים על פני מספר צמתים באשכול כדי להשיג יעדי חישוב ספציפיים .</a:t>
            </a:r>
          </a:p>
          <a:p>
            <a:pPr marL="0" indent="0">
              <a:buNone/>
            </a:pPr>
            <a:r>
              <a:rPr lang="he-IL" dirty="0">
                <a:latin typeface="Amasis MT Pro Black" panose="02040A04050005020304" pitchFamily="18" charset="0"/>
              </a:rPr>
              <a:t>ערבוב זה נעשה בדרך כלל על ידי טרנספורמציות כמו :</a:t>
            </a:r>
            <a:r>
              <a:rPr lang="en-US" dirty="0">
                <a:latin typeface="Amasis MT Pro Black" panose="02040A04050005020304" pitchFamily="18" charset="0"/>
              </a:rPr>
              <a:t>join , grupByKey , reduceByKey</a:t>
            </a:r>
            <a:r>
              <a:rPr lang="he-IL" dirty="0">
                <a:latin typeface="Amasis MT Pro Black" panose="02040A04050005020304" pitchFamily="18" charset="0"/>
              </a:rPr>
              <a:t> ...הדורשות </a:t>
            </a:r>
          </a:p>
          <a:p>
            <a:pPr marL="0" indent="0">
              <a:buNone/>
            </a:pPr>
            <a:r>
              <a:rPr lang="he-IL" dirty="0">
                <a:latin typeface="Amasis MT Pro Black" panose="02040A04050005020304" pitchFamily="18" charset="0"/>
              </a:rPr>
              <a:t>גישה לנתונים בין מחיצות שונות וקיבוצם על ידי מפתחות זהים.</a:t>
            </a:r>
          </a:p>
          <a:p>
            <a:pPr marL="0" indent="0">
              <a:buNone/>
            </a:pPr>
            <a:r>
              <a:rPr lang="he-IL" dirty="0">
                <a:latin typeface="Amasis MT Pro Black" panose="02040A04050005020304" pitchFamily="18" charset="0"/>
              </a:rPr>
              <a:t>גם פעולות </a:t>
            </a:r>
            <a:r>
              <a:rPr lang="en-US" dirty="0">
                <a:latin typeface="Amasis MT Pro Black" panose="02040A04050005020304" pitchFamily="18" charset="0"/>
              </a:rPr>
              <a:t>Action</a:t>
            </a:r>
            <a:r>
              <a:rPr lang="he-IL" dirty="0">
                <a:latin typeface="Amasis MT Pro Black" panose="02040A04050005020304" pitchFamily="18" charset="0"/>
              </a:rPr>
              <a:t> כמו </a:t>
            </a:r>
            <a:r>
              <a:rPr lang="en-US" dirty="0">
                <a:latin typeface="Amasis MT Pro Black" panose="02040A04050005020304" pitchFamily="18" charset="0"/>
              </a:rPr>
              <a:t>SaveAsTextFile , repartition ,reduce </a:t>
            </a:r>
            <a:r>
              <a:rPr lang="he-IL" dirty="0">
                <a:latin typeface="Amasis MT Pro Black" panose="02040A04050005020304" pitchFamily="18" charset="0"/>
              </a:rPr>
              <a:t> דורשות ערבוב.</a:t>
            </a:r>
          </a:p>
          <a:p>
            <a:pPr marL="0" indent="0">
              <a:buNone/>
            </a:pPr>
            <a:r>
              <a:rPr lang="he-IL" dirty="0">
                <a:latin typeface="Amasis MT Pro Black" panose="02040A04050005020304" pitchFamily="18" charset="0"/>
              </a:rPr>
              <a:t>אפשר לחלק את פעולת הערבוב לשלושה שלבים :</a:t>
            </a:r>
          </a:p>
          <a:p>
            <a:pPr marL="0" indent="0">
              <a:buNone/>
            </a:pPr>
            <a:endParaRPr lang="he-IL" dirty="0">
              <a:latin typeface="Amasis MT Pro Black" panose="02040A04050005020304" pitchFamily="18" charset="0"/>
            </a:endParaRPr>
          </a:p>
          <a:p>
            <a:pPr marL="0" indent="0">
              <a:buNone/>
            </a:pPr>
            <a:r>
              <a:rPr lang="en-US" dirty="0">
                <a:latin typeface="Amasis MT Pro Black" panose="02040A04050005020304" pitchFamily="18" charset="0"/>
              </a:rPr>
              <a:t>Map stage</a:t>
            </a:r>
            <a:r>
              <a:rPr lang="he-IL" dirty="0">
                <a:latin typeface="Amasis MT Pro Black" panose="02040A04050005020304" pitchFamily="18" charset="0"/>
              </a:rPr>
              <a:t>                      </a:t>
            </a:r>
            <a:r>
              <a:rPr lang="en-US" dirty="0">
                <a:latin typeface="Amasis MT Pro Black" panose="02040A04050005020304" pitchFamily="18" charset="0"/>
              </a:rPr>
              <a:t>shuffle stage</a:t>
            </a:r>
            <a:r>
              <a:rPr lang="he-IL" dirty="0">
                <a:latin typeface="Amasis MT Pro Black" panose="02040A04050005020304" pitchFamily="18" charset="0"/>
              </a:rPr>
              <a:t>                   </a:t>
            </a:r>
            <a:r>
              <a:rPr lang="en-US" dirty="0">
                <a:latin typeface="Amasis MT Pro Black" panose="02040A04050005020304" pitchFamily="18" charset="0"/>
              </a:rPr>
              <a:t>reduce stage</a:t>
            </a:r>
            <a:endParaRPr lang="he-IL" dirty="0">
              <a:latin typeface="Amasis MT Pro Black" panose="02040A04050005020304" pitchFamily="18" charset="0"/>
            </a:endParaRPr>
          </a:p>
          <a:p>
            <a:pPr marL="0" indent="0">
              <a:buNone/>
            </a:pPr>
            <a:r>
              <a:rPr lang="he-IL" dirty="0">
                <a:solidFill>
                  <a:srgbClr val="FFFF00"/>
                </a:solidFill>
                <a:latin typeface="Amasis MT Pro Black" panose="02040A04050005020304" pitchFamily="18" charset="0"/>
              </a:rPr>
              <a:t>משימות פועלות                      אחראי לביזור                         שלב הצמצום</a:t>
            </a:r>
            <a:r>
              <a:rPr lang="en-US" dirty="0">
                <a:solidFill>
                  <a:srgbClr val="FFFF00"/>
                </a:solidFill>
                <a:latin typeface="Amasis MT Pro Black" panose="02040A04050005020304" pitchFamily="18" charset="0"/>
              </a:rPr>
              <a:t>/</a:t>
            </a:r>
            <a:r>
              <a:rPr lang="he-IL" dirty="0">
                <a:solidFill>
                  <a:srgbClr val="FFFF00"/>
                </a:solidFill>
                <a:latin typeface="Amasis MT Pro Black" panose="02040A04050005020304" pitchFamily="18" charset="0"/>
              </a:rPr>
              <a:t> הצבירה</a:t>
            </a:r>
          </a:p>
          <a:p>
            <a:pPr marL="0" indent="0">
              <a:buNone/>
            </a:pPr>
            <a:r>
              <a:rPr lang="he-IL" dirty="0">
                <a:solidFill>
                  <a:srgbClr val="FFFF00"/>
                </a:solidFill>
                <a:latin typeface="Amasis MT Pro Black" panose="02040A04050005020304" pitchFamily="18" charset="0"/>
              </a:rPr>
              <a:t>באופן עצמאי                          מחדש ולהחלפת                       כרוך בצבירה או עיבוד הנתונים                  </a:t>
            </a:r>
          </a:p>
          <a:p>
            <a:pPr marL="0" indent="0">
              <a:buNone/>
            </a:pPr>
            <a:r>
              <a:rPr lang="he-IL" dirty="0">
                <a:solidFill>
                  <a:srgbClr val="FFFF00"/>
                </a:solidFill>
                <a:latin typeface="Amasis MT Pro Black" panose="02040A04050005020304" pitchFamily="18" charset="0"/>
              </a:rPr>
              <a:t>על מחיצות                             הנתונים בין מחיצות                  המעורבבים</a:t>
            </a:r>
          </a:p>
          <a:p>
            <a:pPr marL="0" indent="0">
              <a:buNone/>
            </a:pPr>
            <a:r>
              <a:rPr lang="he-IL" dirty="0">
                <a:solidFill>
                  <a:srgbClr val="FFFF00"/>
                </a:solidFill>
                <a:latin typeface="Amasis MT Pro Black" panose="02040A04050005020304" pitchFamily="18" charset="0"/>
              </a:rPr>
              <a:t>הנתונים</a:t>
            </a:r>
          </a:p>
        </p:txBody>
      </p:sp>
      <p:sp>
        <p:nvSpPr>
          <p:cNvPr id="4" name="חץ: שמאלה 3">
            <a:extLst>
              <a:ext uri="{FF2B5EF4-FFF2-40B4-BE49-F238E27FC236}">
                <a16:creationId xmlns:a16="http://schemas.microsoft.com/office/drawing/2014/main" id="{FB987621-95D9-E12B-EC4F-97AA97B15351}"/>
              </a:ext>
            </a:extLst>
          </p:cNvPr>
          <p:cNvSpPr/>
          <p:nvPr/>
        </p:nvSpPr>
        <p:spPr>
          <a:xfrm>
            <a:off x="6217622" y="4518064"/>
            <a:ext cx="978408" cy="3322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חץ: שמאלה 4">
            <a:extLst>
              <a:ext uri="{FF2B5EF4-FFF2-40B4-BE49-F238E27FC236}">
                <a16:creationId xmlns:a16="http://schemas.microsoft.com/office/drawing/2014/main" id="{1DD16763-D540-1DB8-B804-A138CA03FD0E}"/>
              </a:ext>
            </a:extLst>
          </p:cNvPr>
          <p:cNvSpPr/>
          <p:nvPr/>
        </p:nvSpPr>
        <p:spPr>
          <a:xfrm>
            <a:off x="9068016" y="4518064"/>
            <a:ext cx="978408" cy="3322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93390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C296F2C-2715-EE4D-95F6-32E20D0C262B}"/>
              </a:ext>
            </a:extLst>
          </p:cNvPr>
          <p:cNvSpPr>
            <a:spLocks noGrp="1"/>
          </p:cNvSpPr>
          <p:nvPr>
            <p:ph type="title"/>
          </p:nvPr>
        </p:nvSpPr>
        <p:spPr>
          <a:xfrm>
            <a:off x="-864638" y="121413"/>
            <a:ext cx="9404723" cy="1400530"/>
          </a:xfrm>
        </p:spPr>
        <p:txBody>
          <a:bodyPr/>
          <a:lstStyle/>
          <a:p>
            <a:pPr algn="r"/>
            <a:r>
              <a:rPr lang="he-IL" b="1" dirty="0">
                <a:latin typeface="Amasis MT Pro Black" panose="02040A04050005020304" pitchFamily="18" charset="0"/>
              </a:rPr>
              <a:t>תיאור שלושת השלבים</a:t>
            </a:r>
          </a:p>
        </p:txBody>
      </p:sp>
      <p:pic>
        <p:nvPicPr>
          <p:cNvPr id="2050" name="Picture 2" descr="How Big Data workflows can become more efficient in Apache Spark - About  Amazon India">
            <a:extLst>
              <a:ext uri="{FF2B5EF4-FFF2-40B4-BE49-F238E27FC236}">
                <a16:creationId xmlns:a16="http://schemas.microsoft.com/office/drawing/2014/main" id="{2568863B-B055-6473-2905-54895FDF5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46" y="940904"/>
            <a:ext cx="11317357" cy="572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972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8E80CC-0EB2-71AE-B81A-EB6CB4A1A760}"/>
              </a:ext>
            </a:extLst>
          </p:cNvPr>
          <p:cNvSpPr>
            <a:spLocks noGrp="1"/>
          </p:cNvSpPr>
          <p:nvPr>
            <p:ph type="title"/>
          </p:nvPr>
        </p:nvSpPr>
        <p:spPr>
          <a:xfrm>
            <a:off x="2376460" y="200927"/>
            <a:ext cx="9404723" cy="1400530"/>
          </a:xfrm>
        </p:spPr>
        <p:txBody>
          <a:bodyPr/>
          <a:lstStyle/>
          <a:p>
            <a:pPr algn="r"/>
            <a:r>
              <a:rPr lang="en-US" b="1" dirty="0">
                <a:latin typeface="Amasis MT Pro Black" panose="02040A04050005020304" pitchFamily="18" charset="0"/>
              </a:rPr>
              <a:t>Shuffling</a:t>
            </a:r>
            <a:r>
              <a:rPr lang="he-IL" b="1" dirty="0">
                <a:latin typeface="Amasis MT Pro Black" panose="02040A04050005020304" pitchFamily="18" charset="0"/>
              </a:rPr>
              <a:t> – יתרונות וחסרונות</a:t>
            </a:r>
          </a:p>
        </p:txBody>
      </p:sp>
      <p:sp>
        <p:nvSpPr>
          <p:cNvPr id="3" name="מציין מיקום תוכן 2">
            <a:extLst>
              <a:ext uri="{FF2B5EF4-FFF2-40B4-BE49-F238E27FC236}">
                <a16:creationId xmlns:a16="http://schemas.microsoft.com/office/drawing/2014/main" id="{8B9047FD-F618-F444-FB32-0A65922C6402}"/>
              </a:ext>
            </a:extLst>
          </p:cNvPr>
          <p:cNvSpPr>
            <a:spLocks noGrp="1"/>
          </p:cNvSpPr>
          <p:nvPr>
            <p:ph idx="1"/>
          </p:nvPr>
        </p:nvSpPr>
        <p:spPr>
          <a:xfrm>
            <a:off x="0" y="1331259"/>
            <a:ext cx="11719627" cy="5325814"/>
          </a:xfrm>
        </p:spPr>
        <p:txBody>
          <a:bodyPr>
            <a:normAutofit/>
          </a:bodyPr>
          <a:lstStyle/>
          <a:p>
            <a:pPr marL="0" indent="0">
              <a:buNone/>
            </a:pPr>
            <a:r>
              <a:rPr lang="he-IL" b="1" u="sng" dirty="0">
                <a:solidFill>
                  <a:srgbClr val="FFFF00"/>
                </a:solidFill>
                <a:latin typeface="Amasis MT Pro Black" panose="02040A04050005020304" pitchFamily="18" charset="0"/>
              </a:rPr>
              <a:t>יתרונות</a:t>
            </a:r>
            <a:r>
              <a:rPr lang="he-IL" dirty="0">
                <a:latin typeface="Amasis MT Pro Black" panose="02040A04050005020304" pitchFamily="18" charset="0"/>
              </a:rPr>
              <a:t> :</a:t>
            </a:r>
          </a:p>
          <a:p>
            <a:pPr marL="457200" indent="-457200">
              <a:buAutoNum type="arabicPeriod"/>
            </a:pPr>
            <a:r>
              <a:rPr lang="he-IL" dirty="0">
                <a:latin typeface="Amasis MT Pro Black" panose="02040A04050005020304" pitchFamily="18" charset="0"/>
              </a:rPr>
              <a:t>מאפשר לארגן ולסדר מחדש את הנתונים בהתאם למשימות שנדרשו.</a:t>
            </a:r>
          </a:p>
          <a:p>
            <a:pPr marL="457200" indent="-457200">
              <a:buAutoNum type="arabicPeriod"/>
            </a:pPr>
            <a:r>
              <a:rPr lang="he-IL" dirty="0">
                <a:latin typeface="Amasis MT Pro Black" panose="02040A04050005020304" pitchFamily="18" charset="0"/>
              </a:rPr>
              <a:t>מאפשר עיבוד במקביל על ידי מתן אפשרות למשימות לפעול באופן עצמאי על מחיצות הנתונים תוך חלוקת עומס העבודה.</a:t>
            </a:r>
          </a:p>
          <a:p>
            <a:pPr marL="0" indent="0">
              <a:buNone/>
            </a:pPr>
            <a:endParaRPr lang="he-IL" dirty="0">
              <a:latin typeface="Amasis MT Pro Black" panose="02040A04050005020304" pitchFamily="18" charset="0"/>
            </a:endParaRPr>
          </a:p>
          <a:p>
            <a:pPr marL="0" indent="0">
              <a:buNone/>
            </a:pPr>
            <a:r>
              <a:rPr lang="he-IL" b="1" u="sng" dirty="0">
                <a:solidFill>
                  <a:srgbClr val="FF0000"/>
                </a:solidFill>
                <a:latin typeface="Amasis MT Pro Black" panose="02040A04050005020304" pitchFamily="18" charset="0"/>
              </a:rPr>
              <a:t>חסרונות </a:t>
            </a:r>
            <a:r>
              <a:rPr lang="he-IL" dirty="0">
                <a:latin typeface="Amasis MT Pro Black" panose="02040A04050005020304" pitchFamily="18" charset="0"/>
              </a:rPr>
              <a:t>:</a:t>
            </a:r>
          </a:p>
          <a:p>
            <a:pPr marL="457200" indent="-457200">
              <a:buAutoNum type="arabicPeriod"/>
            </a:pPr>
            <a:r>
              <a:rPr lang="he-IL" dirty="0">
                <a:latin typeface="Amasis MT Pro Black" panose="02040A04050005020304" pitchFamily="18" charset="0"/>
              </a:rPr>
              <a:t>תקורה בביצועים – ערבוב היא פעולה עתירת משאבים ויכולה "לסייע" בתקורה במונחים של חישובים מורכבים ופעולות </a:t>
            </a:r>
            <a:r>
              <a:rPr lang="en-US" dirty="0">
                <a:latin typeface="Amasis MT Pro Black" panose="02040A04050005020304" pitchFamily="18" charset="0"/>
              </a:rPr>
              <a:t>I/O</a:t>
            </a:r>
            <a:r>
              <a:rPr lang="he-IL" dirty="0">
                <a:latin typeface="Amasis MT Pro Black" panose="02040A04050005020304" pitchFamily="18" charset="0"/>
              </a:rPr>
              <a:t>.</a:t>
            </a:r>
          </a:p>
          <a:p>
            <a:pPr marL="457200" indent="-457200">
              <a:buAutoNum type="arabicPeriod"/>
            </a:pPr>
            <a:r>
              <a:rPr lang="he-IL" dirty="0">
                <a:latin typeface="Amasis MT Pro Black" panose="02040A04050005020304" pitchFamily="18" charset="0"/>
              </a:rPr>
              <a:t>העברת נתונים ברשת – במערכת מחשוב מבוזרת מבוססת קלאסטרים, כל צומת היא מכונה ברשת על פני הקלאסטר.  ברגע שנוצר ערבוב בין צמתים שונים בקלאסטר,  הנתונים צריכים לעבור דרך הרשת ,ותעבורת רשת מאסיבית של נתונים עלולה לגרור לצוואר בקבוק ובנוסף, מצריכה פעולות של אבטחה , סיריאליזציה ודיסיראליזציה שנדון בהמשך.</a:t>
            </a:r>
          </a:p>
          <a:p>
            <a:pPr marL="457200" indent="-457200">
              <a:buAutoNum type="arabicPeriod"/>
            </a:pPr>
            <a:r>
              <a:rPr lang="he-IL" dirty="0">
                <a:latin typeface="Amasis MT Pro Black" panose="02040A04050005020304" pitchFamily="18" charset="0"/>
              </a:rPr>
              <a:t>ערבוב עלול להוביל לשימוש מוגבר בדיסק ובזיכרון במהלך תהליך העברה והחלפת נתונים בין מחיצות. </a:t>
            </a:r>
          </a:p>
          <a:p>
            <a:pPr marL="0" indent="0">
              <a:buNone/>
            </a:pPr>
            <a:endParaRPr lang="he-IL" dirty="0"/>
          </a:p>
        </p:txBody>
      </p:sp>
    </p:spTree>
    <p:extLst>
      <p:ext uri="{BB962C8B-B14F-4D97-AF65-F5344CB8AC3E}">
        <p14:creationId xmlns:p14="http://schemas.microsoft.com/office/powerpoint/2010/main" val="376718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2E08EC3-E466-0B58-D075-B3C7DA344FB4}"/>
              </a:ext>
            </a:extLst>
          </p:cNvPr>
          <p:cNvSpPr>
            <a:spLocks noGrp="1"/>
          </p:cNvSpPr>
          <p:nvPr>
            <p:ph type="title"/>
          </p:nvPr>
        </p:nvSpPr>
        <p:spPr>
          <a:xfrm>
            <a:off x="-840572" y="109006"/>
            <a:ext cx="9404723" cy="1400530"/>
          </a:xfrm>
        </p:spPr>
        <p:txBody>
          <a:bodyPr/>
          <a:lstStyle/>
          <a:p>
            <a:pPr algn="r"/>
            <a:r>
              <a:rPr lang="en-US" dirty="0">
                <a:latin typeface="Amasis MT Pro Black" panose="02040A04050005020304" pitchFamily="18" charset="0"/>
              </a:rPr>
              <a:t>combiner</a:t>
            </a:r>
            <a:endParaRPr lang="he-IL" dirty="0">
              <a:latin typeface="Amasis MT Pro Black" panose="02040A04050005020304" pitchFamily="18" charset="0"/>
            </a:endParaRPr>
          </a:p>
        </p:txBody>
      </p:sp>
      <p:sp>
        <p:nvSpPr>
          <p:cNvPr id="3" name="מציין מיקום תוכן 2">
            <a:extLst>
              <a:ext uri="{FF2B5EF4-FFF2-40B4-BE49-F238E27FC236}">
                <a16:creationId xmlns:a16="http://schemas.microsoft.com/office/drawing/2014/main" id="{075B93C4-CEA5-E691-E5BF-53151A340A42}"/>
              </a:ext>
            </a:extLst>
          </p:cNvPr>
          <p:cNvSpPr>
            <a:spLocks noGrp="1"/>
          </p:cNvSpPr>
          <p:nvPr>
            <p:ph idx="1"/>
          </p:nvPr>
        </p:nvSpPr>
        <p:spPr>
          <a:xfrm>
            <a:off x="1298713" y="1331259"/>
            <a:ext cx="10366446" cy="4195481"/>
          </a:xfrm>
        </p:spPr>
        <p:txBody>
          <a:bodyPr/>
          <a:lstStyle/>
          <a:p>
            <a:pPr marL="0" indent="0">
              <a:buNone/>
            </a:pPr>
            <a:r>
              <a:rPr lang="en-US" sz="2800" dirty="0">
                <a:latin typeface="Amasis MT Pro Black" panose="02040A04050005020304" pitchFamily="18" charset="0"/>
              </a:rPr>
              <a:t>Combiner</a:t>
            </a:r>
            <a:r>
              <a:rPr lang="he-IL" sz="2800" dirty="0">
                <a:latin typeface="Amasis MT Pro Black" panose="02040A04050005020304" pitchFamily="18" charset="0"/>
              </a:rPr>
              <a:t> הינו רעיון אופטימיזציה במסגרות עיבוד מבוזרות. המטרה העיקרית שלו הוא לשלב צבירה מקומית של נתונים על כל צומת או מכונה בודדת לפני שהנתונים עוברים ערבוב ונשלחים דרך הרשת.</a:t>
            </a:r>
          </a:p>
          <a:p>
            <a:pPr marL="0" indent="0">
              <a:buNone/>
            </a:pPr>
            <a:r>
              <a:rPr lang="he-IL" sz="2800" dirty="0">
                <a:latin typeface="Amasis MT Pro Black" panose="02040A04050005020304" pitchFamily="18" charset="0"/>
              </a:rPr>
              <a:t>השימוש ב-</a:t>
            </a:r>
            <a:r>
              <a:rPr lang="en-US" sz="2800" dirty="0">
                <a:latin typeface="Amasis MT Pro Black" panose="02040A04050005020304" pitchFamily="18" charset="0"/>
              </a:rPr>
              <a:t>combiner </a:t>
            </a:r>
            <a:r>
              <a:rPr lang="he-IL" sz="2800" dirty="0">
                <a:latin typeface="Amasis MT Pro Black" panose="02040A04050005020304" pitchFamily="18" charset="0"/>
              </a:rPr>
              <a:t> יכול להפחית משמעותית את כמות הנתונים שיש להעביר במהלך שלב הערבוב ולשפר את הביצועים הכוללים.</a:t>
            </a:r>
          </a:p>
          <a:p>
            <a:pPr marL="0" indent="0">
              <a:buNone/>
            </a:pPr>
            <a:r>
              <a:rPr lang="he-IL" sz="2800" dirty="0">
                <a:latin typeface="Amasis MT Pro Black" panose="02040A04050005020304" pitchFamily="18" charset="0"/>
              </a:rPr>
              <a:t>טרנספורמציות כמו : </a:t>
            </a:r>
            <a:r>
              <a:rPr lang="en-US" sz="2800" dirty="0">
                <a:latin typeface="Amasis MT Pro Black" panose="02040A04050005020304" pitchFamily="18" charset="0"/>
              </a:rPr>
              <a:t>reduceByKey , aggragetaByKey </a:t>
            </a:r>
            <a:r>
              <a:rPr lang="he-IL" sz="2800" dirty="0">
                <a:latin typeface="Amasis MT Pro Black" panose="02040A04050005020304" pitchFamily="18" charset="0"/>
              </a:rPr>
              <a:t> תומכות בתהליך ה-</a:t>
            </a:r>
            <a:r>
              <a:rPr lang="en-US" sz="2800" dirty="0">
                <a:latin typeface="Amasis MT Pro Black" panose="02040A04050005020304" pitchFamily="18" charset="0"/>
              </a:rPr>
              <a:t>combiner</a:t>
            </a:r>
            <a:r>
              <a:rPr lang="he-IL" sz="2800" dirty="0">
                <a:latin typeface="Amasis MT Pro Black" panose="02040A04050005020304" pitchFamily="18" charset="0"/>
              </a:rPr>
              <a:t> ואילו טרנספורמציית ה-</a:t>
            </a:r>
            <a:r>
              <a:rPr lang="en-US" sz="2800" dirty="0">
                <a:latin typeface="Amasis MT Pro Black" panose="02040A04050005020304" pitchFamily="18" charset="0"/>
              </a:rPr>
              <a:t>groupByKey</a:t>
            </a:r>
            <a:r>
              <a:rPr lang="he-IL" sz="2800" dirty="0">
                <a:latin typeface="Amasis MT Pro Black" panose="02040A04050005020304" pitchFamily="18" charset="0"/>
              </a:rPr>
              <a:t> לא תומכת בזה, ולכן יש להימנע מהשימוש בו ככל שניתן.</a:t>
            </a:r>
          </a:p>
          <a:p>
            <a:pPr marL="0" indent="0">
              <a:buNone/>
            </a:pPr>
            <a:endParaRPr lang="he-IL" dirty="0"/>
          </a:p>
        </p:txBody>
      </p:sp>
    </p:spTree>
    <p:extLst>
      <p:ext uri="{BB962C8B-B14F-4D97-AF65-F5344CB8AC3E}">
        <p14:creationId xmlns:p14="http://schemas.microsoft.com/office/powerpoint/2010/main" val="2805811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2E08EC3-E466-0B58-D075-B3C7DA344FB4}"/>
              </a:ext>
            </a:extLst>
          </p:cNvPr>
          <p:cNvSpPr>
            <a:spLocks noGrp="1"/>
          </p:cNvSpPr>
          <p:nvPr>
            <p:ph type="title"/>
          </p:nvPr>
        </p:nvSpPr>
        <p:spPr>
          <a:xfrm>
            <a:off x="134051" y="172277"/>
            <a:ext cx="9404723" cy="1400530"/>
          </a:xfrm>
        </p:spPr>
        <p:txBody>
          <a:bodyPr/>
          <a:lstStyle/>
          <a:p>
            <a:pPr algn="r"/>
            <a:r>
              <a:rPr lang="en-US" dirty="0">
                <a:latin typeface="Amasis MT Pro Black" panose="02040A04050005020304" pitchFamily="18" charset="0"/>
              </a:rPr>
              <a:t>Shuffling</a:t>
            </a:r>
            <a:r>
              <a:rPr lang="he-IL" dirty="0">
                <a:latin typeface="Amasis MT Pro Black" panose="02040A04050005020304" pitchFamily="18" charset="0"/>
              </a:rPr>
              <a:t> ללא </a:t>
            </a:r>
            <a:r>
              <a:rPr lang="en-US" dirty="0">
                <a:latin typeface="Amasis MT Pro Black" panose="02040A04050005020304" pitchFamily="18" charset="0"/>
              </a:rPr>
              <a:t>Combiner</a:t>
            </a:r>
            <a:endParaRPr lang="he-IL" dirty="0">
              <a:latin typeface="Amasis MT Pro Black" panose="02040A04050005020304" pitchFamily="18" charset="0"/>
            </a:endParaRPr>
          </a:p>
        </p:txBody>
      </p:sp>
      <p:pic>
        <p:nvPicPr>
          <p:cNvPr id="6" name="תמונה 5">
            <a:extLst>
              <a:ext uri="{FF2B5EF4-FFF2-40B4-BE49-F238E27FC236}">
                <a16:creationId xmlns:a16="http://schemas.microsoft.com/office/drawing/2014/main" id="{0D107007-CEF4-3FFD-EE67-42A0A3F8B78D}"/>
              </a:ext>
            </a:extLst>
          </p:cNvPr>
          <p:cNvPicPr>
            <a:picLocks noChangeAspect="1"/>
          </p:cNvPicPr>
          <p:nvPr/>
        </p:nvPicPr>
        <p:blipFill rotWithShape="1">
          <a:blip r:embed="rId2"/>
          <a:srcRect l="19616" t="9835" r="9538" b="13781"/>
          <a:stretch/>
        </p:blipFill>
        <p:spPr>
          <a:xfrm>
            <a:off x="452103" y="1064700"/>
            <a:ext cx="11605846" cy="5435492"/>
          </a:xfrm>
          <a:prstGeom prst="rect">
            <a:avLst/>
          </a:prstGeom>
        </p:spPr>
      </p:pic>
    </p:spTree>
    <p:extLst>
      <p:ext uri="{BB962C8B-B14F-4D97-AF65-F5344CB8AC3E}">
        <p14:creationId xmlns:p14="http://schemas.microsoft.com/office/powerpoint/2010/main" val="527967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2E08EC3-E466-0B58-D075-B3C7DA344FB4}"/>
              </a:ext>
            </a:extLst>
          </p:cNvPr>
          <p:cNvSpPr>
            <a:spLocks noGrp="1"/>
          </p:cNvSpPr>
          <p:nvPr>
            <p:ph type="title"/>
          </p:nvPr>
        </p:nvSpPr>
        <p:spPr>
          <a:xfrm>
            <a:off x="220393" y="0"/>
            <a:ext cx="9404723" cy="1400530"/>
          </a:xfrm>
        </p:spPr>
        <p:txBody>
          <a:bodyPr/>
          <a:lstStyle/>
          <a:p>
            <a:pPr algn="r"/>
            <a:r>
              <a:rPr lang="en-US" dirty="0">
                <a:latin typeface="Amasis MT Pro Black" panose="02040A04050005020304" pitchFamily="18" charset="0"/>
              </a:rPr>
              <a:t>Shuffling</a:t>
            </a:r>
            <a:r>
              <a:rPr lang="he-IL" dirty="0">
                <a:latin typeface="Amasis MT Pro Black" panose="02040A04050005020304" pitchFamily="18" charset="0"/>
              </a:rPr>
              <a:t> עם </a:t>
            </a:r>
            <a:r>
              <a:rPr lang="en-US" dirty="0">
                <a:latin typeface="Amasis MT Pro Black" panose="02040A04050005020304" pitchFamily="18" charset="0"/>
              </a:rPr>
              <a:t>Combiner</a:t>
            </a:r>
            <a:endParaRPr lang="he-IL" dirty="0">
              <a:latin typeface="Amasis MT Pro Black" panose="02040A04050005020304" pitchFamily="18" charset="0"/>
            </a:endParaRPr>
          </a:p>
        </p:txBody>
      </p:sp>
      <p:pic>
        <p:nvPicPr>
          <p:cNvPr id="3" name="תמונה 2">
            <a:extLst>
              <a:ext uri="{FF2B5EF4-FFF2-40B4-BE49-F238E27FC236}">
                <a16:creationId xmlns:a16="http://schemas.microsoft.com/office/drawing/2014/main" id="{13BC5137-FFCD-9C05-4AAF-7886D74FADE7}"/>
              </a:ext>
            </a:extLst>
          </p:cNvPr>
          <p:cNvPicPr>
            <a:picLocks noChangeAspect="1"/>
          </p:cNvPicPr>
          <p:nvPr/>
        </p:nvPicPr>
        <p:blipFill rotWithShape="1">
          <a:blip r:embed="rId2"/>
          <a:srcRect l="18923" t="13141" r="11270" b="14039"/>
          <a:stretch/>
        </p:blipFill>
        <p:spPr>
          <a:xfrm>
            <a:off x="347173" y="1019125"/>
            <a:ext cx="11624434" cy="5466081"/>
          </a:xfrm>
          <a:prstGeom prst="rect">
            <a:avLst/>
          </a:prstGeom>
        </p:spPr>
      </p:pic>
    </p:spTree>
    <p:extLst>
      <p:ext uri="{BB962C8B-B14F-4D97-AF65-F5344CB8AC3E}">
        <p14:creationId xmlns:p14="http://schemas.microsoft.com/office/powerpoint/2010/main" val="106545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257213-2D8B-DC45-3E2D-04A7DB1732E6}"/>
              </a:ext>
            </a:extLst>
          </p:cNvPr>
          <p:cNvSpPr>
            <a:spLocks noGrp="1"/>
          </p:cNvSpPr>
          <p:nvPr>
            <p:ph type="title"/>
          </p:nvPr>
        </p:nvSpPr>
        <p:spPr>
          <a:xfrm>
            <a:off x="2318152" y="198286"/>
            <a:ext cx="9404723" cy="1400530"/>
          </a:xfrm>
        </p:spPr>
        <p:txBody>
          <a:bodyPr/>
          <a:lstStyle/>
          <a:p>
            <a:pPr algn="r"/>
            <a:r>
              <a:rPr lang="he-IL" b="1" dirty="0">
                <a:latin typeface="Amasis MT Pro Black" panose="02040A04050005020304" pitchFamily="18" charset="0"/>
              </a:rPr>
              <a:t>סוגי טרנספורמציות</a:t>
            </a:r>
          </a:p>
        </p:txBody>
      </p:sp>
      <p:sp>
        <p:nvSpPr>
          <p:cNvPr id="3" name="מציין מיקום תוכן 2">
            <a:extLst>
              <a:ext uri="{FF2B5EF4-FFF2-40B4-BE49-F238E27FC236}">
                <a16:creationId xmlns:a16="http://schemas.microsoft.com/office/drawing/2014/main" id="{04F7207A-DEC7-A822-4D08-8F51D009D910}"/>
              </a:ext>
            </a:extLst>
          </p:cNvPr>
          <p:cNvSpPr>
            <a:spLocks noGrp="1"/>
          </p:cNvSpPr>
          <p:nvPr>
            <p:ph idx="1"/>
          </p:nvPr>
        </p:nvSpPr>
        <p:spPr>
          <a:xfrm>
            <a:off x="1700038" y="1613618"/>
            <a:ext cx="10288392" cy="4195481"/>
          </a:xfrm>
        </p:spPr>
        <p:txBody>
          <a:bodyPr/>
          <a:lstStyle/>
          <a:p>
            <a:r>
              <a:rPr lang="en-US" u="sng" dirty="0">
                <a:solidFill>
                  <a:srgbClr val="FFFF00"/>
                </a:solidFill>
                <a:latin typeface="Amasis MT Pro Black" panose="02040A04050005020304" pitchFamily="18" charset="0"/>
              </a:rPr>
              <a:t>Narrow Transformations</a:t>
            </a:r>
          </a:p>
          <a:p>
            <a:pPr marL="0" indent="0">
              <a:buNone/>
            </a:pPr>
            <a:r>
              <a:rPr lang="en-US" dirty="0">
                <a:latin typeface="Amasis MT Pro Black" panose="02040A04050005020304" pitchFamily="18" charset="0"/>
              </a:rPr>
              <a:t>    </a:t>
            </a:r>
            <a:r>
              <a:rPr lang="he-IL" dirty="0">
                <a:latin typeface="Amasis MT Pro Black" panose="02040A04050005020304" pitchFamily="18" charset="0"/>
              </a:rPr>
              <a:t> אלו הן טרנספורמציות שאינן דורשות שימוש ב-</a:t>
            </a:r>
            <a:r>
              <a:rPr lang="en-US" dirty="0">
                <a:latin typeface="Amasis MT Pro Black" panose="02040A04050005020304" pitchFamily="18" charset="0"/>
              </a:rPr>
              <a:t>shuffling</a:t>
            </a:r>
            <a:r>
              <a:rPr lang="he-IL" dirty="0">
                <a:latin typeface="Amasis MT Pro Black" panose="02040A04050005020304" pitchFamily="18" charset="0"/>
              </a:rPr>
              <a:t> , אלא פועלות על מחיצות בודדות,</a:t>
            </a:r>
          </a:p>
          <a:p>
            <a:pPr marL="0" indent="0">
              <a:buNone/>
            </a:pPr>
            <a:r>
              <a:rPr lang="he-IL" dirty="0">
                <a:latin typeface="Amasis MT Pro Black" panose="02040A04050005020304" pitchFamily="18" charset="0"/>
              </a:rPr>
              <a:t>     ובכך שומרות על קשר יחיד ליחיד בין מחיצות קלט ופלט. כמות המחיצות בפלט ה-</a:t>
            </a:r>
            <a:r>
              <a:rPr lang="en-US" dirty="0">
                <a:latin typeface="Amasis MT Pro Black" panose="02040A04050005020304" pitchFamily="18" charset="0"/>
              </a:rPr>
              <a:t>RDD</a:t>
            </a:r>
            <a:r>
              <a:rPr lang="he-IL" dirty="0">
                <a:latin typeface="Amasis MT Pro Black" panose="02040A04050005020304" pitchFamily="18" charset="0"/>
              </a:rPr>
              <a:t> זהות לכמות המחיצות</a:t>
            </a:r>
          </a:p>
          <a:p>
            <a:pPr marL="0" indent="0">
              <a:buNone/>
            </a:pPr>
            <a:r>
              <a:rPr lang="he-IL" dirty="0">
                <a:latin typeface="Amasis MT Pro Black" panose="02040A04050005020304" pitchFamily="18" charset="0"/>
              </a:rPr>
              <a:t>     בקלט ה-</a:t>
            </a:r>
            <a:r>
              <a:rPr lang="en-US" dirty="0">
                <a:latin typeface="Amasis MT Pro Black" panose="02040A04050005020304" pitchFamily="18" charset="0"/>
              </a:rPr>
              <a:t>RDD</a:t>
            </a:r>
            <a:r>
              <a:rPr lang="he-IL" dirty="0">
                <a:latin typeface="Amasis MT Pro Black" panose="02040A04050005020304" pitchFamily="18" charset="0"/>
              </a:rPr>
              <a:t> (האבא).</a:t>
            </a:r>
          </a:p>
          <a:p>
            <a:pPr marL="0" indent="0">
              <a:buNone/>
            </a:pPr>
            <a:r>
              <a:rPr lang="he-IL" dirty="0"/>
              <a:t>     </a:t>
            </a:r>
          </a:p>
          <a:p>
            <a:pPr marL="0" indent="0">
              <a:buNone/>
            </a:pPr>
            <a:r>
              <a:rPr lang="he-IL" dirty="0"/>
              <a:t> </a:t>
            </a:r>
          </a:p>
        </p:txBody>
      </p:sp>
      <p:pic>
        <p:nvPicPr>
          <p:cNvPr id="1026" name="Picture 2" descr="Spark RDD Operations-Transformation &amp; Action with Example - DataFlair">
            <a:extLst>
              <a:ext uri="{FF2B5EF4-FFF2-40B4-BE49-F238E27FC236}">
                <a16:creationId xmlns:a16="http://schemas.microsoft.com/office/drawing/2014/main" id="{BC5D6A8C-169D-E70C-3F38-F4AB4E8789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71" r="6545"/>
          <a:stretch/>
        </p:blipFill>
        <p:spPr bwMode="auto">
          <a:xfrm>
            <a:off x="646111" y="3515336"/>
            <a:ext cx="5494944" cy="3008830"/>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6B3B7016-BB89-8EDE-FA55-DADC2A7CAF1C}"/>
              </a:ext>
            </a:extLst>
          </p:cNvPr>
          <p:cNvPicPr>
            <a:picLocks noChangeAspect="1"/>
          </p:cNvPicPr>
          <p:nvPr/>
        </p:nvPicPr>
        <p:blipFill rotWithShape="1">
          <a:blip r:embed="rId3"/>
          <a:srcRect l="22269" t="40976" r="24654"/>
          <a:stretch/>
        </p:blipFill>
        <p:spPr>
          <a:xfrm>
            <a:off x="6462354" y="3545333"/>
            <a:ext cx="5260521" cy="2978833"/>
          </a:xfrm>
          <a:prstGeom prst="rect">
            <a:avLst/>
          </a:prstGeom>
        </p:spPr>
      </p:pic>
    </p:spTree>
    <p:extLst>
      <p:ext uri="{BB962C8B-B14F-4D97-AF65-F5344CB8AC3E}">
        <p14:creationId xmlns:p14="http://schemas.microsoft.com/office/powerpoint/2010/main" val="837872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2" name="תיבת טקסט 1">
            <a:extLst>
              <a:ext uri="{FF2B5EF4-FFF2-40B4-BE49-F238E27FC236}">
                <a16:creationId xmlns:a16="http://schemas.microsoft.com/office/drawing/2014/main" id="{4FC2FE99-EC81-A9E0-5221-3E32129C7437}"/>
              </a:ext>
            </a:extLst>
          </p:cNvPr>
          <p:cNvSpPr txBox="1"/>
          <p:nvPr/>
        </p:nvSpPr>
        <p:spPr>
          <a:xfrm>
            <a:off x="7206531" y="204929"/>
            <a:ext cx="4985469" cy="1469878"/>
          </a:xfrm>
          <a:prstGeom prst="rect">
            <a:avLst/>
          </a:prstGeom>
        </p:spPr>
        <p:txBody>
          <a:bodyPr vert="horz" lIns="91440" tIns="45720" rIns="91440" bIns="45720" rtlCol="0" anchor="t">
            <a:normAutofit/>
          </a:bodyPr>
          <a:lstStyle/>
          <a:p>
            <a:pPr algn="l" defTabSz="457200" rtl="0">
              <a:spcBef>
                <a:spcPct val="0"/>
              </a:spcBef>
              <a:spcAft>
                <a:spcPts val="600"/>
              </a:spcAft>
            </a:pPr>
            <a:r>
              <a:rPr lang="en-US" sz="4200" b="1" i="0" kern="1200" dirty="0">
                <a:solidFill>
                  <a:schemeClr val="tx2"/>
                </a:solidFill>
                <a:latin typeface="Aharoni" panose="02010803020104030203" pitchFamily="2" charset="-79"/>
                <a:ea typeface="+mj-ea"/>
                <a:cs typeface="Aharoni" panose="02010803020104030203" pitchFamily="2" charset="-79"/>
              </a:rPr>
              <a:t>מהו ביג דאטה</a:t>
            </a:r>
          </a:p>
        </p:txBody>
      </p:sp>
      <p:pic>
        <p:nvPicPr>
          <p:cNvPr id="5" name="תמונה 4" descr="תמונה שמכילה טקסט, עיגול, התקן לאחסון נתונים, תקליטור">
            <a:extLst>
              <a:ext uri="{FF2B5EF4-FFF2-40B4-BE49-F238E27FC236}">
                <a16:creationId xmlns:a16="http://schemas.microsoft.com/office/drawing/2014/main" id="{2277A07A-8F3B-D227-F7A9-B903A62D36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484" y="1252417"/>
            <a:ext cx="5280818" cy="5224583"/>
          </a:xfrm>
          <a:prstGeom prst="rect">
            <a:avLst/>
          </a:prstGeom>
          <a:effectLst>
            <a:outerShdw blurRad="50800" dist="38100" dir="5400000" algn="t" rotWithShape="0">
              <a:prstClr val="black">
                <a:alpha val="43000"/>
              </a:prstClr>
            </a:outerShdw>
          </a:effectLst>
        </p:spPr>
      </p:pic>
      <p:sp>
        <p:nvSpPr>
          <p:cNvPr id="4" name="תיבת טקסט 3">
            <a:extLst>
              <a:ext uri="{FF2B5EF4-FFF2-40B4-BE49-F238E27FC236}">
                <a16:creationId xmlns:a16="http://schemas.microsoft.com/office/drawing/2014/main" id="{D5D41937-E3F3-DD6D-1559-242B77AAF69F}"/>
              </a:ext>
            </a:extLst>
          </p:cNvPr>
          <p:cNvSpPr txBox="1"/>
          <p:nvPr/>
        </p:nvSpPr>
        <p:spPr>
          <a:xfrm>
            <a:off x="5924427" y="1141406"/>
            <a:ext cx="5510680" cy="4040193"/>
          </a:xfrm>
          <a:prstGeom prst="rect">
            <a:avLst/>
          </a:prstGeom>
        </p:spPr>
        <p:txBody>
          <a:bodyPr vert="horz" lIns="91440" tIns="45720" rIns="91440" bIns="45720" rtlCol="0">
            <a:noAutofit/>
          </a:bodyPr>
          <a:lstStyle/>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q"/>
            </a:pPr>
            <a:r>
              <a:rPr lang="en-US" b="1" dirty="0">
                <a:latin typeface="Amasis MT Pro Black" panose="02040A04050005020304" pitchFamily="18" charset="0"/>
                <a:ea typeface="+mj-ea"/>
                <a:cs typeface="Aharoni" panose="02010803020104030203" pitchFamily="2" charset="-79"/>
              </a:rPr>
              <a:t>ביג דאטה, או בעברית” -נתוני עתק, ”זהו מונח המתאר כמויות עצומות של מידע המגיעות ממקורות שונים ובפורמטים שונים, שאותן יש לאחסן, לנהל, לנתח, לתחזק ולעשות בהם שימוש יעיל ומתאים להפקת משמעויות בכל תחומי החיים, תוך ניסיון להשקיע במינימום משאבים.</a:t>
            </a:r>
            <a:endParaRPr lang="he-IL" b="1" dirty="0">
              <a:latin typeface="Amasis MT Pro Black" panose="02040A04050005020304" pitchFamily="18" charset="0"/>
              <a:ea typeface="+mj-ea"/>
              <a:cs typeface="Aharoni" panose="02010803020104030203" pitchFamily="2" charset="-79"/>
            </a:endParaRPr>
          </a:p>
          <a:p>
            <a:pPr defTabSz="457200">
              <a:lnSpc>
                <a:spcPct val="90000"/>
              </a:lnSpc>
              <a:spcBef>
                <a:spcPts val="1000"/>
              </a:spcBef>
              <a:buClr>
                <a:schemeClr val="bg2">
                  <a:lumMod val="40000"/>
                  <a:lumOff val="60000"/>
                </a:schemeClr>
              </a:buClr>
              <a:buSzPct val="80000"/>
            </a:pPr>
            <a:endParaRPr lang="en-US" b="1" dirty="0">
              <a:latin typeface="Aptos Black" panose="020B0004020202020204" pitchFamily="34" charset="0"/>
              <a:ea typeface="+mj-ea"/>
              <a:cs typeface="Aharoni" panose="02010803020104030203" pitchFamily="2" charset="-79"/>
            </a:endParaRPr>
          </a:p>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q"/>
            </a:pPr>
            <a:r>
              <a:rPr lang="en-US" b="1" dirty="0">
                <a:latin typeface="Amasis MT Pro Black" panose="02040A04050005020304" pitchFamily="18" charset="0"/>
                <a:ea typeface="+mj-ea"/>
                <a:cs typeface="Aharoni" panose="02010803020104030203" pitchFamily="2" charset="-79"/>
              </a:rPr>
              <a:t>עם התפתחות האינטרנט, בכל רגע נתון, מתבצעות מיליארדי פעולות- פוסטים בפייסבוק, לייבים ביוטיוב, סטורים באינסטגרם, חיפושים בגוגל, שיתופים בוואצאפ, הזמנת מוצרים באלי אקספרס ועוד רבים אחרים...</a:t>
            </a:r>
            <a:endParaRPr lang="he-IL" b="1" dirty="0">
              <a:latin typeface="Amasis MT Pro Black" panose="02040A04050005020304" pitchFamily="18" charset="0"/>
              <a:ea typeface="+mj-ea"/>
              <a:cs typeface="Aharoni" panose="02010803020104030203" pitchFamily="2" charset="-79"/>
            </a:endParaRPr>
          </a:p>
          <a:p>
            <a:pPr defTabSz="457200">
              <a:lnSpc>
                <a:spcPct val="90000"/>
              </a:lnSpc>
              <a:spcBef>
                <a:spcPts val="1000"/>
              </a:spcBef>
              <a:buClr>
                <a:schemeClr val="bg2">
                  <a:lumMod val="40000"/>
                  <a:lumOff val="60000"/>
                </a:schemeClr>
              </a:buClr>
              <a:buSzPct val="80000"/>
            </a:pPr>
            <a:endParaRPr lang="en-US" b="1" dirty="0">
              <a:latin typeface="Aptos Black" panose="020B0004020202020204" pitchFamily="34" charset="0"/>
              <a:ea typeface="+mj-ea"/>
              <a:cs typeface="Aharoni" panose="02010803020104030203" pitchFamily="2" charset="-79"/>
            </a:endParaRPr>
          </a:p>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q"/>
            </a:pPr>
            <a:r>
              <a:rPr lang="he-IL" b="1" dirty="0">
                <a:latin typeface="Amasis MT Pro Black" panose="02040A04050005020304" pitchFamily="18" charset="0"/>
                <a:ea typeface="+mj-ea"/>
                <a:cs typeface="Aharoni" panose="02010803020104030203" pitchFamily="2" charset="-79"/>
              </a:rPr>
              <a:t>כדי לנתח ולנהל ביג דאטה ביעילות, ארגונים משתמשים בטכנולוגיות וכלים מתקדמים כמו </a:t>
            </a:r>
            <a:r>
              <a:rPr lang="en-US" b="1" dirty="0">
                <a:latin typeface="Amasis MT Pro Black" panose="02040A04050005020304" pitchFamily="18" charset="0"/>
                <a:ea typeface="+mj-ea"/>
                <a:cs typeface="Aharoni" panose="02010803020104030203" pitchFamily="2" charset="-79"/>
              </a:rPr>
              <a:t>Hadoop</a:t>
            </a:r>
            <a:r>
              <a:rPr lang="he-IL" b="1" dirty="0">
                <a:latin typeface="Amasis MT Pro Black" panose="02040A04050005020304" pitchFamily="18" charset="0"/>
                <a:ea typeface="+mj-ea"/>
                <a:cs typeface="Aharoni" panose="02010803020104030203" pitchFamily="2" charset="-79"/>
              </a:rPr>
              <a:t> , </a:t>
            </a:r>
            <a:r>
              <a:rPr lang="en-US" b="1" dirty="0">
                <a:latin typeface="Amasis MT Pro Black" panose="02040A04050005020304" pitchFamily="18" charset="0"/>
                <a:ea typeface="+mj-ea"/>
                <a:cs typeface="Aharoni" panose="02010803020104030203" pitchFamily="2" charset="-79"/>
              </a:rPr>
              <a:t>Spark</a:t>
            </a:r>
            <a:r>
              <a:rPr lang="he-IL" b="1" dirty="0">
                <a:latin typeface="Amasis MT Pro Black" panose="02040A04050005020304" pitchFamily="18" charset="0"/>
                <a:ea typeface="+mj-ea"/>
                <a:cs typeface="Aharoni" panose="02010803020104030203" pitchFamily="2" charset="-79"/>
              </a:rPr>
              <a:t> ,</a:t>
            </a:r>
            <a:r>
              <a:rPr lang="en-US" b="1" dirty="0">
                <a:latin typeface="Amasis MT Pro Black" panose="02040A04050005020304" pitchFamily="18" charset="0"/>
                <a:ea typeface="+mj-ea"/>
                <a:cs typeface="Aharoni" panose="02010803020104030203" pitchFamily="2" charset="-79"/>
              </a:rPr>
              <a:t> </a:t>
            </a:r>
            <a:r>
              <a:rPr lang="en-US" dirty="0">
                <a:latin typeface="Amasis MT Pro Black" panose="02040A04050005020304" pitchFamily="18" charset="0"/>
                <a:ea typeface="+mj-ea"/>
                <a:cs typeface="Aharoni" panose="02010803020104030203" pitchFamily="2" charset="-79"/>
              </a:rPr>
              <a:t>kafka</a:t>
            </a:r>
            <a:r>
              <a:rPr lang="he-IL" b="1" dirty="0">
                <a:latin typeface="Amasis MT Pro Black" panose="02040A04050005020304" pitchFamily="18" charset="0"/>
                <a:ea typeface="+mj-ea"/>
                <a:cs typeface="Aharoni" panose="02010803020104030203" pitchFamily="2" charset="-79"/>
              </a:rPr>
              <a:t>, מסדי נתונים </a:t>
            </a:r>
            <a:r>
              <a:rPr lang="en-US" b="1" dirty="0">
                <a:latin typeface="Amasis MT Pro Black" panose="02040A04050005020304" pitchFamily="18" charset="0"/>
                <a:ea typeface="+mj-ea"/>
                <a:cs typeface="Aharoni" panose="02010803020104030203" pitchFamily="2" charset="-79"/>
              </a:rPr>
              <a:t>NoSqL</a:t>
            </a:r>
            <a:r>
              <a:rPr lang="he-IL" b="1" dirty="0">
                <a:latin typeface="Amasis MT Pro Black" panose="02040A04050005020304" pitchFamily="18" charset="0"/>
                <a:ea typeface="+mj-ea"/>
                <a:cs typeface="Aharoni" panose="02010803020104030203" pitchFamily="2" charset="-79"/>
              </a:rPr>
              <a:t> , מחשוב ענן ואלגוריתמים של למידת מכונה ובינה עסקית.</a:t>
            </a:r>
          </a:p>
          <a:p>
            <a:pPr defTabSz="457200">
              <a:lnSpc>
                <a:spcPct val="90000"/>
              </a:lnSpc>
              <a:spcBef>
                <a:spcPts val="1000"/>
              </a:spcBef>
              <a:buClr>
                <a:schemeClr val="bg2">
                  <a:lumMod val="40000"/>
                  <a:lumOff val="60000"/>
                </a:schemeClr>
              </a:buClr>
              <a:buSzPct val="80000"/>
            </a:pPr>
            <a:endParaRPr lang="he-IL" b="1" dirty="0">
              <a:latin typeface="Aptos Black" panose="020B0004020202020204" pitchFamily="34" charset="0"/>
              <a:ea typeface="+mj-ea"/>
              <a:cs typeface="Aharoni" panose="02010803020104030203" pitchFamily="2" charset="-79"/>
            </a:endParaRPr>
          </a:p>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q"/>
            </a:pPr>
            <a:r>
              <a:rPr lang="he-IL" b="1" dirty="0">
                <a:latin typeface="Amasis MT Pro Black" panose="02040A04050005020304" pitchFamily="18" charset="0"/>
                <a:ea typeface="+mj-ea"/>
                <a:cs typeface="Aharoni" panose="02010803020104030203" pitchFamily="2" charset="-79"/>
              </a:rPr>
              <a:t>התובנות הנגזרות מניתוח הדאטה יכולות להיות בעל ערך עבור עסקים, ממשלות ותחומי החיים כמו שירותי בריאות , חינוך, תחבורה, כלכלה , ביוטכנולוגיה ועוד רבים...</a:t>
            </a:r>
          </a:p>
        </p:txBody>
      </p:sp>
    </p:spTree>
    <p:extLst>
      <p:ext uri="{BB962C8B-B14F-4D97-AF65-F5344CB8AC3E}">
        <p14:creationId xmlns:p14="http://schemas.microsoft.com/office/powerpoint/2010/main" val="502784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257213-2D8B-DC45-3E2D-04A7DB1732E6}"/>
              </a:ext>
            </a:extLst>
          </p:cNvPr>
          <p:cNvSpPr>
            <a:spLocks noGrp="1"/>
          </p:cNvSpPr>
          <p:nvPr>
            <p:ph type="title"/>
          </p:nvPr>
        </p:nvSpPr>
        <p:spPr>
          <a:xfrm>
            <a:off x="2611002" y="348636"/>
            <a:ext cx="9404723" cy="1400530"/>
          </a:xfrm>
        </p:spPr>
        <p:txBody>
          <a:bodyPr/>
          <a:lstStyle/>
          <a:p>
            <a:pPr algn="r"/>
            <a:r>
              <a:rPr lang="he-IL" b="1" dirty="0">
                <a:latin typeface="Amasis MT Pro Black" panose="02040A04050005020304" pitchFamily="18" charset="0"/>
              </a:rPr>
              <a:t>סוגי טרנספורמציות</a:t>
            </a:r>
          </a:p>
        </p:txBody>
      </p:sp>
      <p:sp>
        <p:nvSpPr>
          <p:cNvPr id="3" name="מציין מיקום תוכן 2">
            <a:extLst>
              <a:ext uri="{FF2B5EF4-FFF2-40B4-BE49-F238E27FC236}">
                <a16:creationId xmlns:a16="http://schemas.microsoft.com/office/drawing/2014/main" id="{04F7207A-DEC7-A822-4D08-8F51D009D910}"/>
              </a:ext>
            </a:extLst>
          </p:cNvPr>
          <p:cNvSpPr>
            <a:spLocks noGrp="1"/>
          </p:cNvSpPr>
          <p:nvPr>
            <p:ph idx="1"/>
          </p:nvPr>
        </p:nvSpPr>
        <p:spPr>
          <a:xfrm>
            <a:off x="1727333" y="1437991"/>
            <a:ext cx="10288392" cy="4195481"/>
          </a:xfrm>
        </p:spPr>
        <p:txBody>
          <a:bodyPr/>
          <a:lstStyle/>
          <a:p>
            <a:r>
              <a:rPr lang="en-US" u="sng" dirty="0">
                <a:solidFill>
                  <a:srgbClr val="FFFF00"/>
                </a:solidFill>
                <a:latin typeface="Amasis MT Pro Black" panose="02040A04050005020304" pitchFamily="18" charset="0"/>
              </a:rPr>
              <a:t>wide Transformations</a:t>
            </a:r>
          </a:p>
          <a:p>
            <a:pPr marL="0" indent="0">
              <a:buNone/>
            </a:pPr>
            <a:r>
              <a:rPr lang="en-US" dirty="0">
                <a:latin typeface="Amasis MT Pro Black" panose="02040A04050005020304" pitchFamily="18" charset="0"/>
              </a:rPr>
              <a:t>    </a:t>
            </a:r>
            <a:r>
              <a:rPr lang="he-IL" dirty="0">
                <a:latin typeface="Amasis MT Pro Black" panose="02040A04050005020304" pitchFamily="18" charset="0"/>
              </a:rPr>
              <a:t> אלו הן טרנספורמציות הדורשות שימוש ב-</a:t>
            </a:r>
            <a:r>
              <a:rPr lang="en-US" dirty="0">
                <a:latin typeface="Amasis MT Pro Black" panose="02040A04050005020304" pitchFamily="18" charset="0"/>
              </a:rPr>
              <a:t>shuffling</a:t>
            </a:r>
            <a:r>
              <a:rPr lang="he-IL" dirty="0">
                <a:latin typeface="Amasis MT Pro Black" panose="02040A04050005020304" pitchFamily="18" charset="0"/>
              </a:rPr>
              <a:t> בין מחיצות, מה שמוביל לארגון מחדש של הנתונים.</a:t>
            </a:r>
          </a:p>
          <a:p>
            <a:pPr marL="0" indent="0">
              <a:buNone/>
            </a:pPr>
            <a:r>
              <a:rPr lang="he-IL" dirty="0">
                <a:latin typeface="Amasis MT Pro Black" panose="02040A04050005020304" pitchFamily="18" charset="0"/>
              </a:rPr>
              <a:t>      כמות המחיצות בפלט ה-</a:t>
            </a:r>
            <a:r>
              <a:rPr lang="en-US" dirty="0">
                <a:latin typeface="Amasis MT Pro Black" panose="02040A04050005020304" pitchFamily="18" charset="0"/>
              </a:rPr>
              <a:t>RDD</a:t>
            </a:r>
            <a:r>
              <a:rPr lang="he-IL" dirty="0">
                <a:latin typeface="Amasis MT Pro Black" panose="02040A04050005020304" pitchFamily="18" charset="0"/>
              </a:rPr>
              <a:t> עלול להשתנות ביחס לכמות המחיצות של קלט ה-</a:t>
            </a:r>
            <a:r>
              <a:rPr lang="en-US" dirty="0">
                <a:latin typeface="Amasis MT Pro Black" panose="02040A04050005020304" pitchFamily="18" charset="0"/>
              </a:rPr>
              <a:t>RDD</a:t>
            </a:r>
            <a:r>
              <a:rPr lang="he-IL" dirty="0">
                <a:latin typeface="Amasis MT Pro Black" panose="02040A04050005020304" pitchFamily="18" charset="0"/>
              </a:rPr>
              <a:t> (האבא).</a:t>
            </a:r>
          </a:p>
          <a:p>
            <a:pPr marL="0" indent="0">
              <a:buNone/>
            </a:pPr>
            <a:r>
              <a:rPr lang="he-IL" dirty="0">
                <a:latin typeface="Amasis MT Pro Black" panose="02040A04050005020304" pitchFamily="18" charset="0"/>
              </a:rPr>
              <a:t>      </a:t>
            </a:r>
          </a:p>
        </p:txBody>
      </p:sp>
      <p:pic>
        <p:nvPicPr>
          <p:cNvPr id="3074" name="Picture 2" descr="Spark RDD Operations-Transformation &amp; Action with Example - DataFlair">
            <a:extLst>
              <a:ext uri="{FF2B5EF4-FFF2-40B4-BE49-F238E27FC236}">
                <a16:creationId xmlns:a16="http://schemas.microsoft.com/office/drawing/2014/main" id="{86BA797B-DF7F-E755-5E9B-F516E295E3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50" r="8598"/>
          <a:stretch/>
        </p:blipFill>
        <p:spPr bwMode="auto">
          <a:xfrm>
            <a:off x="323351" y="3535732"/>
            <a:ext cx="4862956" cy="2700997"/>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0580C8E7-600C-0B96-5F11-2C3B9EE7ED4A}"/>
              </a:ext>
            </a:extLst>
          </p:cNvPr>
          <p:cNvPicPr>
            <a:picLocks noChangeAspect="1"/>
          </p:cNvPicPr>
          <p:nvPr/>
        </p:nvPicPr>
        <p:blipFill rotWithShape="1">
          <a:blip r:embed="rId3"/>
          <a:srcRect l="31247" t="42628" r="26778" b="8141"/>
          <a:stretch/>
        </p:blipFill>
        <p:spPr>
          <a:xfrm>
            <a:off x="5653380" y="3535732"/>
            <a:ext cx="6215269" cy="2700997"/>
          </a:xfrm>
          <a:prstGeom prst="rect">
            <a:avLst/>
          </a:prstGeom>
        </p:spPr>
      </p:pic>
    </p:spTree>
    <p:extLst>
      <p:ext uri="{BB962C8B-B14F-4D97-AF65-F5344CB8AC3E}">
        <p14:creationId xmlns:p14="http://schemas.microsoft.com/office/powerpoint/2010/main" val="4142572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D9952D-ADE6-5172-E647-2DF34ED7299A}"/>
              </a:ext>
            </a:extLst>
          </p:cNvPr>
          <p:cNvSpPr>
            <a:spLocks noGrp="1"/>
          </p:cNvSpPr>
          <p:nvPr>
            <p:ph type="title"/>
          </p:nvPr>
        </p:nvSpPr>
        <p:spPr>
          <a:xfrm>
            <a:off x="874220" y="134666"/>
            <a:ext cx="9404723" cy="1400530"/>
          </a:xfrm>
        </p:spPr>
        <p:txBody>
          <a:bodyPr/>
          <a:lstStyle/>
          <a:p>
            <a:pPr algn="r"/>
            <a:r>
              <a:rPr lang="en-US" dirty="0">
                <a:latin typeface="Amasis MT Pro Black" panose="02040A04050005020304" pitchFamily="18" charset="0"/>
              </a:rPr>
              <a:t>Serialization</a:t>
            </a:r>
            <a:r>
              <a:rPr lang="he-IL" dirty="0">
                <a:latin typeface="Amasis MT Pro Black" panose="02040A04050005020304" pitchFamily="18" charset="0"/>
              </a:rPr>
              <a:t> ו-</a:t>
            </a:r>
            <a:r>
              <a:rPr lang="en-US" dirty="0">
                <a:latin typeface="Amasis MT Pro Black" panose="02040A04050005020304" pitchFamily="18" charset="0"/>
              </a:rPr>
              <a:t>deserialization</a:t>
            </a:r>
            <a:endParaRPr lang="he-IL" dirty="0">
              <a:latin typeface="Amasis MT Pro Black" panose="02040A04050005020304" pitchFamily="18" charset="0"/>
            </a:endParaRPr>
          </a:p>
        </p:txBody>
      </p:sp>
      <p:sp>
        <p:nvSpPr>
          <p:cNvPr id="3" name="מציין מיקום תוכן 2">
            <a:extLst>
              <a:ext uri="{FF2B5EF4-FFF2-40B4-BE49-F238E27FC236}">
                <a16:creationId xmlns:a16="http://schemas.microsoft.com/office/drawing/2014/main" id="{9E676A4A-4D22-6025-1E47-DAEBDE35F9AD}"/>
              </a:ext>
            </a:extLst>
          </p:cNvPr>
          <p:cNvSpPr>
            <a:spLocks noGrp="1"/>
          </p:cNvSpPr>
          <p:nvPr>
            <p:ph idx="1"/>
          </p:nvPr>
        </p:nvSpPr>
        <p:spPr>
          <a:xfrm>
            <a:off x="463828" y="1297544"/>
            <a:ext cx="11449878" cy="5116508"/>
          </a:xfrm>
        </p:spPr>
        <p:txBody>
          <a:bodyPr>
            <a:normAutofit lnSpcReduction="10000"/>
          </a:bodyPr>
          <a:lstStyle/>
          <a:p>
            <a:pPr marL="0" indent="0">
              <a:buNone/>
            </a:pPr>
            <a:r>
              <a:rPr lang="he-IL" dirty="0">
                <a:latin typeface="Amasis MT Pro Black" panose="02040A04050005020304" pitchFamily="18" charset="0"/>
              </a:rPr>
              <a:t>בספארק, סיריאליזציה ודה-סיריאליזציה הם תהליכים הכוללים המרת מבני נתונים מורכבים , אובייקטים, או מסגרות נתונים</a:t>
            </a:r>
          </a:p>
          <a:p>
            <a:pPr marL="0" indent="0">
              <a:buNone/>
            </a:pPr>
            <a:r>
              <a:rPr lang="he-IL" dirty="0">
                <a:latin typeface="Amasis MT Pro Black" panose="02040A04050005020304" pitchFamily="18" charset="0"/>
              </a:rPr>
              <a:t>לפורמט שניתן לשדר או לאחסן בקלות, ולאחר מכן לבנות מחדש את מבנה הנתונים המקורי מאותו פורמט.</a:t>
            </a:r>
          </a:p>
          <a:p>
            <a:pPr marL="0" indent="0">
              <a:buNone/>
            </a:pPr>
            <a:r>
              <a:rPr lang="he-IL" dirty="0">
                <a:latin typeface="Amasis MT Pro Black" panose="02040A04050005020304" pitchFamily="18" charset="0"/>
              </a:rPr>
              <a:t>תהליכים אלו חיוניים להעברת נתונים יעילה, אחסון בזיכרון והפצה בסביבות מחשוב מבוזרות.</a:t>
            </a:r>
          </a:p>
          <a:p>
            <a:pPr marL="0" indent="0">
              <a:buNone/>
            </a:pPr>
            <a:endParaRPr lang="he-IL" dirty="0">
              <a:latin typeface="Amasis MT Pro Black" panose="02040A04050005020304" pitchFamily="18" charset="0"/>
            </a:endParaRPr>
          </a:p>
          <a:p>
            <a:pPr marL="0" indent="0">
              <a:buNone/>
            </a:pPr>
            <a:r>
              <a:rPr lang="he-IL" b="1" u="sng" dirty="0">
                <a:solidFill>
                  <a:srgbClr val="FFFF00"/>
                </a:solidFill>
                <a:latin typeface="Amasis MT Pro Black" panose="02040A04050005020304" pitchFamily="18" charset="0"/>
              </a:rPr>
              <a:t>סיריאליזציה</a:t>
            </a:r>
            <a:r>
              <a:rPr lang="he-IL" dirty="0">
                <a:latin typeface="Amasis MT Pro Black" panose="02040A04050005020304" pitchFamily="18" charset="0"/>
              </a:rPr>
              <a:t>: הינו תהליך של המרת נתונים או אובייקטים לרצף של בתים שניתן להעביר דרך הרשת או לאחסן לקובץ.</a:t>
            </a:r>
          </a:p>
          <a:p>
            <a:pPr marL="0" indent="0">
              <a:buNone/>
            </a:pPr>
            <a:r>
              <a:rPr lang="he-IL" dirty="0">
                <a:latin typeface="Amasis MT Pro Black" panose="02040A04050005020304" pitchFamily="18" charset="0"/>
              </a:rPr>
              <a:t>המטרה העיקרית היא להמיר את הייצוג בזיכרון של נתונים לפורמט שניתן לשחזרו מאוחר יותר.</a:t>
            </a:r>
          </a:p>
          <a:p>
            <a:pPr marL="0" indent="0">
              <a:buNone/>
            </a:pPr>
            <a:r>
              <a:rPr lang="he-IL" dirty="0">
                <a:latin typeface="Amasis MT Pro Black" panose="02040A04050005020304" pitchFamily="18" charset="0"/>
              </a:rPr>
              <a:t>כאשר נתונים צריכים לעבור דרך צמתים שונים באשכול (עקב טרנספורמציות ופעולות הדורשות </a:t>
            </a:r>
            <a:r>
              <a:rPr lang="en-US" dirty="0">
                <a:latin typeface="Amasis MT Pro Black" panose="02040A04050005020304" pitchFamily="18" charset="0"/>
              </a:rPr>
              <a:t>shuffling</a:t>
            </a:r>
            <a:r>
              <a:rPr lang="he-IL" dirty="0">
                <a:latin typeface="Amasis MT Pro Black" panose="02040A04050005020304" pitchFamily="18" charset="0"/>
              </a:rPr>
              <a:t>) , הם צריכים לעבור תהליך סיריאליזיציה כדי להישלח דרך הרשת ביעילות.</a:t>
            </a:r>
          </a:p>
          <a:p>
            <a:pPr marL="0" indent="0">
              <a:buNone/>
            </a:pPr>
            <a:r>
              <a:rPr lang="he-IL" dirty="0">
                <a:latin typeface="Amasis MT Pro Black" panose="02040A04050005020304" pitchFamily="18" charset="0"/>
              </a:rPr>
              <a:t>סיריאליזציה מסייעת בדחיסת כמות הנתונים המועברים ברשת על מנת להימנע מתקורה . תהליך זה דורש גם ליצור את הסיריאליזציה על נתונים</a:t>
            </a:r>
            <a:r>
              <a:rPr lang="en-US" dirty="0">
                <a:latin typeface="Amasis MT Pro Black" panose="02040A04050005020304" pitchFamily="18" charset="0"/>
              </a:rPr>
              <a:t>/</a:t>
            </a:r>
            <a:r>
              <a:rPr lang="he-IL" dirty="0">
                <a:latin typeface="Amasis MT Pro Black" panose="02040A04050005020304" pitchFamily="18" charset="0"/>
              </a:rPr>
              <a:t>אובייקטים כך שברגע שיגיעו ליעדם בצמתים השונים באשכול , יהיה ניתן לשחזרם לפורמט המקורי שלהם.</a:t>
            </a:r>
          </a:p>
          <a:p>
            <a:pPr marL="0" indent="0">
              <a:buNone/>
            </a:pPr>
            <a:endParaRPr lang="he-IL" dirty="0">
              <a:latin typeface="Amasis MT Pro Black" panose="02040A04050005020304" pitchFamily="18" charset="0"/>
            </a:endParaRPr>
          </a:p>
          <a:p>
            <a:pPr marL="0" indent="0">
              <a:buNone/>
            </a:pPr>
            <a:r>
              <a:rPr lang="he-IL" b="1" u="sng" dirty="0">
                <a:solidFill>
                  <a:srgbClr val="FFFF00"/>
                </a:solidFill>
                <a:latin typeface="Amasis MT Pro Black" panose="02040A04050005020304" pitchFamily="18" charset="0"/>
              </a:rPr>
              <a:t>דה-סיריאליזציה</a:t>
            </a:r>
            <a:r>
              <a:rPr lang="he-IL" dirty="0">
                <a:latin typeface="Amasis MT Pro Black" panose="02040A04050005020304" pitchFamily="18" charset="0"/>
              </a:rPr>
              <a:t>: הינו התהליך ההפוך של סיריאליזציה הכרוך בבניה מחדש של מבנה הנתונים המקורי מהפורמט שעבר סיריאליזציה. תהליך זה הוא קריטי לשחזור המידע המקורי של הנתונים כייצוג בזיכרון. </a:t>
            </a:r>
          </a:p>
          <a:p>
            <a:pPr marL="0" indent="0">
              <a:buNone/>
            </a:pPr>
            <a:endParaRPr lang="he-IL" dirty="0"/>
          </a:p>
          <a:p>
            <a:pPr marL="0" indent="0">
              <a:buNone/>
            </a:pPr>
            <a:endParaRPr lang="he-IL" dirty="0"/>
          </a:p>
          <a:p>
            <a:pPr marL="0" indent="0">
              <a:buNone/>
            </a:pPr>
            <a:endParaRPr lang="he-IL" dirty="0"/>
          </a:p>
        </p:txBody>
      </p:sp>
    </p:spTree>
    <p:extLst>
      <p:ext uri="{BB962C8B-B14F-4D97-AF65-F5344CB8AC3E}">
        <p14:creationId xmlns:p14="http://schemas.microsoft.com/office/powerpoint/2010/main" val="555170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D9952D-ADE6-5172-E647-2DF34ED7299A}"/>
              </a:ext>
            </a:extLst>
          </p:cNvPr>
          <p:cNvSpPr>
            <a:spLocks noGrp="1"/>
          </p:cNvSpPr>
          <p:nvPr>
            <p:ph type="title"/>
          </p:nvPr>
        </p:nvSpPr>
        <p:spPr>
          <a:xfrm>
            <a:off x="874220" y="134666"/>
            <a:ext cx="9404723" cy="1400530"/>
          </a:xfrm>
        </p:spPr>
        <p:txBody>
          <a:bodyPr/>
          <a:lstStyle/>
          <a:p>
            <a:pPr algn="r"/>
            <a:r>
              <a:rPr lang="en-US" dirty="0">
                <a:latin typeface="Amasis MT Pro Black" panose="02040A04050005020304" pitchFamily="18" charset="0"/>
              </a:rPr>
              <a:t>Serialization</a:t>
            </a:r>
            <a:r>
              <a:rPr lang="he-IL" dirty="0">
                <a:latin typeface="Amasis MT Pro Black" panose="02040A04050005020304" pitchFamily="18" charset="0"/>
              </a:rPr>
              <a:t> ו-</a:t>
            </a:r>
            <a:r>
              <a:rPr lang="en-US" dirty="0">
                <a:latin typeface="Amasis MT Pro Black" panose="02040A04050005020304" pitchFamily="18" charset="0"/>
              </a:rPr>
              <a:t>deserialization</a:t>
            </a:r>
            <a:endParaRPr lang="he-IL" dirty="0">
              <a:latin typeface="Amasis MT Pro Black" panose="02040A04050005020304" pitchFamily="18" charset="0"/>
            </a:endParaRPr>
          </a:p>
        </p:txBody>
      </p:sp>
      <p:sp>
        <p:nvSpPr>
          <p:cNvPr id="3" name="מציין מיקום תוכן 2">
            <a:extLst>
              <a:ext uri="{FF2B5EF4-FFF2-40B4-BE49-F238E27FC236}">
                <a16:creationId xmlns:a16="http://schemas.microsoft.com/office/drawing/2014/main" id="{9E676A4A-4D22-6025-1E47-DAEBDE35F9AD}"/>
              </a:ext>
            </a:extLst>
          </p:cNvPr>
          <p:cNvSpPr>
            <a:spLocks noGrp="1"/>
          </p:cNvSpPr>
          <p:nvPr>
            <p:ph idx="1"/>
          </p:nvPr>
        </p:nvSpPr>
        <p:spPr>
          <a:xfrm>
            <a:off x="781878" y="1535196"/>
            <a:ext cx="11039060" cy="4798456"/>
          </a:xfrm>
        </p:spPr>
        <p:txBody>
          <a:bodyPr>
            <a:normAutofit/>
          </a:bodyPr>
          <a:lstStyle/>
          <a:p>
            <a:pPr marL="0" indent="0">
              <a:buNone/>
            </a:pPr>
            <a:r>
              <a:rPr lang="he-IL" b="1" u="sng" dirty="0">
                <a:solidFill>
                  <a:srgbClr val="FFFF00"/>
                </a:solidFill>
                <a:latin typeface="Amasis MT Pro Black" panose="02040A04050005020304" pitchFamily="18" charset="0"/>
              </a:rPr>
              <a:t>בעיות סיריאליזציה , ספריית </a:t>
            </a:r>
            <a:r>
              <a:rPr lang="en-US" b="1" u="sng" dirty="0">
                <a:solidFill>
                  <a:srgbClr val="FFFF00"/>
                </a:solidFill>
                <a:latin typeface="Amasis MT Pro Black" panose="02040A04050005020304" pitchFamily="18" charset="0"/>
              </a:rPr>
              <a:t>kryo</a:t>
            </a:r>
            <a:r>
              <a:rPr lang="he-IL" b="1" u="sng" dirty="0">
                <a:solidFill>
                  <a:srgbClr val="FFFF00"/>
                </a:solidFill>
                <a:latin typeface="Amasis MT Pro Black" panose="02040A04050005020304" pitchFamily="18" charset="0"/>
              </a:rPr>
              <a:t> </a:t>
            </a:r>
            <a:r>
              <a:rPr lang="he-IL" b="1" u="sng" dirty="0" err="1">
                <a:solidFill>
                  <a:srgbClr val="FFFF00"/>
                </a:solidFill>
                <a:latin typeface="Amasis MT Pro Black" panose="02040A04050005020304" pitchFamily="18" charset="0"/>
              </a:rPr>
              <a:t>וקונפיגורציות</a:t>
            </a:r>
            <a:r>
              <a:rPr lang="he-IL" b="1" u="sng" dirty="0">
                <a:solidFill>
                  <a:srgbClr val="FFFF00"/>
                </a:solidFill>
                <a:latin typeface="Amasis MT Pro Black" panose="02040A04050005020304" pitchFamily="18" charset="0"/>
              </a:rPr>
              <a:t> מותאמות אישית</a:t>
            </a:r>
            <a:r>
              <a:rPr lang="he-IL" dirty="0">
                <a:latin typeface="Amasis MT Pro Black" panose="02040A04050005020304" pitchFamily="18" charset="0"/>
              </a:rPr>
              <a:t>:</a:t>
            </a:r>
          </a:p>
          <a:p>
            <a:pPr marL="0" indent="0">
              <a:buNone/>
            </a:pPr>
            <a:r>
              <a:rPr lang="en-US" dirty="0">
                <a:latin typeface="Amasis MT Pro Black" panose="02040A04050005020304" pitchFamily="18" charset="0"/>
              </a:rPr>
              <a:t> Spark</a:t>
            </a:r>
            <a:r>
              <a:rPr lang="he-IL" dirty="0">
                <a:latin typeface="Amasis MT Pro Black" panose="02040A04050005020304" pitchFamily="18" charset="0"/>
              </a:rPr>
              <a:t>משתמש כברירת מחדל בספריית הסיריאליזציה של </a:t>
            </a:r>
            <a:r>
              <a:rPr lang="en-US" dirty="0">
                <a:latin typeface="Amasis MT Pro Black" panose="02040A04050005020304" pitchFamily="18" charset="0"/>
              </a:rPr>
              <a:t>kryo</a:t>
            </a:r>
            <a:r>
              <a:rPr lang="he-IL" dirty="0">
                <a:latin typeface="Amasis MT Pro Black" panose="02040A04050005020304" pitchFamily="18" charset="0"/>
              </a:rPr>
              <a:t> , אשר נועדה להיות יעילה ומהירה.</a:t>
            </a:r>
          </a:p>
          <a:p>
            <a:pPr marL="0" indent="0">
              <a:buNone/>
            </a:pPr>
            <a:r>
              <a:rPr lang="he-IL" dirty="0">
                <a:latin typeface="Amasis MT Pro Black" panose="02040A04050005020304" pitchFamily="18" charset="0"/>
              </a:rPr>
              <a:t>עם זאת , עלולות להיווצר כמה בעיות שה-</a:t>
            </a:r>
            <a:r>
              <a:rPr lang="en-US" dirty="0">
                <a:latin typeface="Amasis MT Pro Black" panose="02040A04050005020304" pitchFamily="18" charset="0"/>
              </a:rPr>
              <a:t>JVM </a:t>
            </a:r>
            <a:r>
              <a:rPr lang="he-IL" dirty="0">
                <a:latin typeface="Amasis MT Pro Black" panose="02040A04050005020304" pitchFamily="18" charset="0"/>
              </a:rPr>
              <a:t> יכול להתריע בפניהם : </a:t>
            </a:r>
            <a:r>
              <a:rPr lang="en-US" dirty="0">
                <a:latin typeface="Amasis MT Pro Black" panose="02040A04050005020304" pitchFamily="18" charset="0"/>
              </a:rPr>
              <a:t>“Java Serialization Exception”</a:t>
            </a:r>
            <a:r>
              <a:rPr lang="he-IL" dirty="0">
                <a:latin typeface="Amasis MT Pro Black" panose="02040A04050005020304" pitchFamily="18" charset="0"/>
              </a:rPr>
              <a:t> ,</a:t>
            </a:r>
          </a:p>
          <a:p>
            <a:pPr marL="0" indent="0">
              <a:buNone/>
            </a:pPr>
            <a:r>
              <a:rPr lang="he-IL" dirty="0">
                <a:latin typeface="Amasis MT Pro Black" panose="02040A04050005020304" pitchFamily="18" charset="0"/>
              </a:rPr>
              <a:t>כאשר ספארק נכשל בלבצע סיריאליזציה על אובייקטים. </a:t>
            </a:r>
          </a:p>
          <a:p>
            <a:pPr marL="0" indent="0">
              <a:buNone/>
            </a:pPr>
            <a:r>
              <a:rPr lang="he-IL" dirty="0">
                <a:latin typeface="Amasis MT Pro Black" panose="02040A04050005020304" pitchFamily="18" charset="0"/>
              </a:rPr>
              <a:t>בעיות אלו יכולות לקרות כאשר האובייקט המועבר מכיל שדות או שיטות המוגדרות </a:t>
            </a:r>
            <a:r>
              <a:rPr lang="en-US" dirty="0">
                <a:latin typeface="Amasis MT Pro Black" panose="02040A04050005020304" pitchFamily="18" charset="0"/>
              </a:rPr>
              <a:t>non-serializable</a:t>
            </a:r>
            <a:r>
              <a:rPr lang="he-IL" dirty="0">
                <a:latin typeface="Amasis MT Pro Black" panose="02040A04050005020304" pitchFamily="18" charset="0"/>
              </a:rPr>
              <a:t> .</a:t>
            </a:r>
          </a:p>
          <a:p>
            <a:pPr marL="0" indent="0">
              <a:buNone/>
            </a:pPr>
            <a:r>
              <a:rPr lang="he-IL" dirty="0">
                <a:latin typeface="Amasis MT Pro Black" panose="02040A04050005020304" pitchFamily="18" charset="0"/>
              </a:rPr>
              <a:t>ב-</a:t>
            </a:r>
            <a:r>
              <a:rPr lang="en-US" dirty="0">
                <a:latin typeface="Amasis MT Pro Black" panose="02040A04050005020304" pitchFamily="18" charset="0"/>
              </a:rPr>
              <a:t>java</a:t>
            </a:r>
            <a:r>
              <a:rPr lang="he-IL" dirty="0">
                <a:latin typeface="Amasis MT Pro Black" panose="02040A04050005020304" pitchFamily="18" charset="0"/>
              </a:rPr>
              <a:t>  קיים ממשק בשם </a:t>
            </a:r>
            <a:r>
              <a:rPr lang="en-US" dirty="0">
                <a:latin typeface="Amasis MT Pro Black" panose="02040A04050005020304" pitchFamily="18" charset="0"/>
              </a:rPr>
              <a:t>Serializable</a:t>
            </a:r>
            <a:r>
              <a:rPr lang="he-IL" dirty="0">
                <a:latin typeface="Amasis MT Pro Black" panose="02040A04050005020304" pitchFamily="18" charset="0"/>
              </a:rPr>
              <a:t> . אם שדות או פונקציות מסוימות של אובייקט אינם מממשות כראוי את הממשק</a:t>
            </a:r>
          </a:p>
          <a:p>
            <a:pPr marL="0" indent="0">
              <a:buNone/>
            </a:pPr>
            <a:r>
              <a:rPr lang="he-IL" dirty="0">
                <a:latin typeface="Amasis MT Pro Black" panose="02040A04050005020304" pitchFamily="18" charset="0"/>
              </a:rPr>
              <a:t>זה עלול לגרור ל-</a:t>
            </a:r>
            <a:r>
              <a:rPr lang="en-US" dirty="0">
                <a:latin typeface="Amasis MT Pro Black" panose="02040A04050005020304" pitchFamily="18" charset="0"/>
              </a:rPr>
              <a:t>Exception</a:t>
            </a:r>
            <a:r>
              <a:rPr lang="he-IL" dirty="0">
                <a:latin typeface="Amasis MT Pro Black" panose="02040A04050005020304" pitchFamily="18" charset="0"/>
              </a:rPr>
              <a:t> . </a:t>
            </a:r>
          </a:p>
          <a:p>
            <a:pPr marL="0" indent="0">
              <a:buNone/>
            </a:pPr>
            <a:r>
              <a:rPr lang="he-IL" dirty="0">
                <a:latin typeface="Amasis MT Pro Black" panose="02040A04050005020304" pitchFamily="18" charset="0"/>
              </a:rPr>
              <a:t>גם במקרים שבהן המחלקה של האובייקט אינה קיימת בנתיב המחלקה של כל הצמתים באשכול עלולה לגרור שגיאה.</a:t>
            </a:r>
          </a:p>
          <a:p>
            <a:pPr marL="0" indent="0">
              <a:buNone/>
            </a:pPr>
            <a:r>
              <a:rPr lang="he-IL" dirty="0">
                <a:latin typeface="Amasis MT Pro Black" panose="02040A04050005020304" pitchFamily="18" charset="0"/>
              </a:rPr>
              <a:t>לפעמים יש צורך להשתמש בספריית סיריאליזציה מותאמת אישית כמו </a:t>
            </a:r>
            <a:r>
              <a:rPr lang="en-US" dirty="0">
                <a:latin typeface="Amasis MT Pro Black" panose="02040A04050005020304" pitchFamily="18" charset="0"/>
              </a:rPr>
              <a:t>Avro</a:t>
            </a:r>
            <a:r>
              <a:rPr lang="he-IL" dirty="0">
                <a:latin typeface="Amasis MT Pro Black" panose="02040A04050005020304" pitchFamily="18" charset="0"/>
              </a:rPr>
              <a:t> או </a:t>
            </a:r>
            <a:r>
              <a:rPr lang="en-US" dirty="0">
                <a:latin typeface="Amasis MT Pro Black" panose="02040A04050005020304" pitchFamily="18" charset="0"/>
              </a:rPr>
              <a:t>Protobuf</a:t>
            </a:r>
            <a:r>
              <a:rPr lang="he-IL" dirty="0">
                <a:latin typeface="Amasis MT Pro Black" panose="02040A04050005020304" pitchFamily="18" charset="0"/>
              </a:rPr>
              <a:t> ושם יהיה עליך להגדיר את ספארק להשתמש בספרייה ולוודא שהספרייה קיימת ב-</a:t>
            </a:r>
            <a:r>
              <a:rPr lang="en-US" dirty="0">
                <a:latin typeface="Amasis MT Pro Black" panose="02040A04050005020304" pitchFamily="18" charset="0"/>
              </a:rPr>
              <a:t>classpath</a:t>
            </a:r>
            <a:r>
              <a:rPr lang="he-IL" dirty="0">
                <a:latin typeface="Amasis MT Pro Black" panose="02040A04050005020304" pitchFamily="18" charset="0"/>
              </a:rPr>
              <a:t> של כל הצמתים באשכול.</a:t>
            </a:r>
          </a:p>
          <a:p>
            <a:pPr marL="0" indent="0">
              <a:buNone/>
            </a:pPr>
            <a:endParaRPr lang="he-IL" dirty="0">
              <a:latin typeface="Amasis MT Pro Black" panose="02040A04050005020304" pitchFamily="18" charset="0"/>
            </a:endParaRPr>
          </a:p>
          <a:p>
            <a:pPr marL="0" indent="0">
              <a:buNone/>
            </a:pPr>
            <a:endParaRPr lang="he-IL" dirty="0"/>
          </a:p>
        </p:txBody>
      </p:sp>
    </p:spTree>
    <p:extLst>
      <p:ext uri="{BB962C8B-B14F-4D97-AF65-F5344CB8AC3E}">
        <p14:creationId xmlns:p14="http://schemas.microsoft.com/office/powerpoint/2010/main" val="297117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D9952D-ADE6-5172-E647-2DF34ED7299A}"/>
              </a:ext>
            </a:extLst>
          </p:cNvPr>
          <p:cNvSpPr>
            <a:spLocks noGrp="1"/>
          </p:cNvSpPr>
          <p:nvPr>
            <p:ph type="title"/>
          </p:nvPr>
        </p:nvSpPr>
        <p:spPr>
          <a:xfrm>
            <a:off x="874220" y="134666"/>
            <a:ext cx="9404723" cy="1400530"/>
          </a:xfrm>
        </p:spPr>
        <p:txBody>
          <a:bodyPr/>
          <a:lstStyle/>
          <a:p>
            <a:pPr algn="r"/>
            <a:r>
              <a:rPr lang="en-US" dirty="0">
                <a:latin typeface="Amasis MT Pro Black" panose="02040A04050005020304" pitchFamily="18" charset="0"/>
              </a:rPr>
              <a:t>Serialization</a:t>
            </a:r>
            <a:r>
              <a:rPr lang="he-IL" dirty="0">
                <a:latin typeface="Amasis MT Pro Black" panose="02040A04050005020304" pitchFamily="18" charset="0"/>
              </a:rPr>
              <a:t> ו-</a:t>
            </a:r>
            <a:r>
              <a:rPr lang="en-US" dirty="0">
                <a:latin typeface="Amasis MT Pro Black" panose="02040A04050005020304" pitchFamily="18" charset="0"/>
              </a:rPr>
              <a:t>deserialization</a:t>
            </a:r>
            <a:endParaRPr lang="he-IL" dirty="0">
              <a:latin typeface="Amasis MT Pro Black" panose="02040A04050005020304" pitchFamily="18" charset="0"/>
            </a:endParaRPr>
          </a:p>
        </p:txBody>
      </p:sp>
      <p:sp>
        <p:nvSpPr>
          <p:cNvPr id="3" name="מציין מיקום תוכן 2">
            <a:extLst>
              <a:ext uri="{FF2B5EF4-FFF2-40B4-BE49-F238E27FC236}">
                <a16:creationId xmlns:a16="http://schemas.microsoft.com/office/drawing/2014/main" id="{9E676A4A-4D22-6025-1E47-DAEBDE35F9AD}"/>
              </a:ext>
            </a:extLst>
          </p:cNvPr>
          <p:cNvSpPr>
            <a:spLocks noGrp="1"/>
          </p:cNvSpPr>
          <p:nvPr>
            <p:ph idx="1"/>
          </p:nvPr>
        </p:nvSpPr>
        <p:spPr>
          <a:xfrm>
            <a:off x="980662" y="1125266"/>
            <a:ext cx="11039060" cy="4798456"/>
          </a:xfrm>
        </p:spPr>
        <p:txBody>
          <a:bodyPr>
            <a:normAutofit/>
          </a:bodyPr>
          <a:lstStyle/>
          <a:p>
            <a:pPr marL="0" indent="0">
              <a:buNone/>
            </a:pPr>
            <a:r>
              <a:rPr lang="he-IL" dirty="0">
                <a:solidFill>
                  <a:srgbClr val="FFFF00"/>
                </a:solidFill>
                <a:latin typeface="Amasis MT Pro Black" panose="02040A04050005020304" pitchFamily="18" charset="0"/>
              </a:rPr>
              <a:t>דוגמא לשימוש סיריאליזציית </a:t>
            </a:r>
            <a:r>
              <a:rPr lang="en-US" dirty="0">
                <a:solidFill>
                  <a:srgbClr val="FFFF00"/>
                </a:solidFill>
                <a:latin typeface="Amasis MT Pro Black" panose="02040A04050005020304" pitchFamily="18" charset="0"/>
              </a:rPr>
              <a:t>kryo</a:t>
            </a:r>
            <a:r>
              <a:rPr lang="he-IL" dirty="0">
                <a:solidFill>
                  <a:srgbClr val="FFFF00"/>
                </a:solidFill>
                <a:latin typeface="Amasis MT Pro Black" panose="02040A04050005020304" pitchFamily="18" charset="0"/>
              </a:rPr>
              <a:t> ב-</a:t>
            </a:r>
            <a:r>
              <a:rPr lang="en-US" dirty="0">
                <a:solidFill>
                  <a:srgbClr val="FFFF00"/>
                </a:solidFill>
                <a:latin typeface="Amasis MT Pro Black" panose="02040A04050005020304" pitchFamily="18" charset="0"/>
              </a:rPr>
              <a:t>spark</a:t>
            </a:r>
            <a:r>
              <a:rPr lang="he-IL" dirty="0">
                <a:solidFill>
                  <a:srgbClr val="FFFF00"/>
                </a:solidFill>
                <a:latin typeface="Amasis MT Pro Black" panose="02040A04050005020304" pitchFamily="18" charset="0"/>
              </a:rPr>
              <a:t> </a:t>
            </a:r>
            <a:r>
              <a:rPr lang="he-IL" dirty="0">
                <a:latin typeface="Amasis MT Pro Black" panose="02040A04050005020304" pitchFamily="18" charset="0"/>
              </a:rPr>
              <a:t>:</a:t>
            </a:r>
          </a:p>
          <a:p>
            <a:pPr marL="0" indent="0">
              <a:buNone/>
            </a:pPr>
            <a:endParaRPr lang="he-IL" dirty="0"/>
          </a:p>
        </p:txBody>
      </p:sp>
      <p:pic>
        <p:nvPicPr>
          <p:cNvPr id="5" name="תמונה 4">
            <a:extLst>
              <a:ext uri="{FF2B5EF4-FFF2-40B4-BE49-F238E27FC236}">
                <a16:creationId xmlns:a16="http://schemas.microsoft.com/office/drawing/2014/main" id="{5F2A8D67-C6AE-87A6-70B8-23D0BFCDBD79}"/>
              </a:ext>
            </a:extLst>
          </p:cNvPr>
          <p:cNvPicPr>
            <a:picLocks noChangeAspect="1"/>
          </p:cNvPicPr>
          <p:nvPr/>
        </p:nvPicPr>
        <p:blipFill rotWithShape="1">
          <a:blip r:embed="rId2"/>
          <a:srcRect l="25327" t="36798" r="35108" b="38377"/>
          <a:stretch/>
        </p:blipFill>
        <p:spPr>
          <a:xfrm>
            <a:off x="2325757" y="1661804"/>
            <a:ext cx="9693965" cy="1767195"/>
          </a:xfrm>
          <a:prstGeom prst="rect">
            <a:avLst/>
          </a:prstGeom>
        </p:spPr>
      </p:pic>
      <p:sp>
        <p:nvSpPr>
          <p:cNvPr id="4" name="תיבת טקסט 3">
            <a:extLst>
              <a:ext uri="{FF2B5EF4-FFF2-40B4-BE49-F238E27FC236}">
                <a16:creationId xmlns:a16="http://schemas.microsoft.com/office/drawing/2014/main" id="{795D4617-4593-FC62-ACE4-D24EAB2037F9}"/>
              </a:ext>
            </a:extLst>
          </p:cNvPr>
          <p:cNvSpPr txBox="1"/>
          <p:nvPr/>
        </p:nvSpPr>
        <p:spPr>
          <a:xfrm>
            <a:off x="5671930" y="3596205"/>
            <a:ext cx="6347792" cy="369332"/>
          </a:xfrm>
          <a:prstGeom prst="rect">
            <a:avLst/>
          </a:prstGeom>
          <a:noFill/>
        </p:spPr>
        <p:txBody>
          <a:bodyPr wrap="square" rtlCol="1">
            <a:spAutoFit/>
          </a:bodyPr>
          <a:lstStyle/>
          <a:p>
            <a:r>
              <a:rPr lang="he-IL" dirty="0">
                <a:solidFill>
                  <a:srgbClr val="FFFF00"/>
                </a:solidFill>
                <a:latin typeface="Amasis MT Pro Black" panose="02040A04050005020304" pitchFamily="18" charset="0"/>
              </a:rPr>
              <a:t>תצוגה של סיריאלזיציה ודה-סיריאלזיציה</a:t>
            </a:r>
            <a:r>
              <a:rPr lang="he-IL" dirty="0">
                <a:latin typeface="Amasis MT Pro Black" panose="02040A04050005020304" pitchFamily="18" charset="0"/>
              </a:rPr>
              <a:t>:</a:t>
            </a:r>
          </a:p>
        </p:txBody>
      </p:sp>
      <p:pic>
        <p:nvPicPr>
          <p:cNvPr id="5122" name="Picture 2" descr="pyspark tunning #Data Serialization">
            <a:extLst>
              <a:ext uri="{FF2B5EF4-FFF2-40B4-BE49-F238E27FC236}">
                <a16:creationId xmlns:a16="http://schemas.microsoft.com/office/drawing/2014/main" id="{5928BFAD-D1FA-2978-D7C0-A67116A217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2609" b="8521"/>
          <a:stretch/>
        </p:blipFill>
        <p:spPr bwMode="auto">
          <a:xfrm>
            <a:off x="2325757" y="4101373"/>
            <a:ext cx="9693965" cy="235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46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5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7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cxnSp>
        <p:nvCxnSpPr>
          <p:cNvPr id="71" name="Straight Connector 6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2" name="Rectangle 62">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42C824B-4279-4D47-92DD-71F5353FAA23}"/>
              </a:ext>
            </a:extLst>
          </p:cNvPr>
          <p:cNvSpPr>
            <a:spLocks noGrp="1"/>
          </p:cNvSpPr>
          <p:nvPr>
            <p:ph type="title"/>
          </p:nvPr>
        </p:nvSpPr>
        <p:spPr>
          <a:xfrm>
            <a:off x="634276" y="640080"/>
            <a:ext cx="4208656" cy="4624026"/>
          </a:xfrm>
        </p:spPr>
        <p:txBody>
          <a:bodyPr vert="horz" lIns="91440" tIns="45720" rIns="91440" bIns="45720" rtlCol="0" anchor="b">
            <a:normAutofit/>
          </a:bodyPr>
          <a:lstStyle/>
          <a:p>
            <a:pPr algn="r" rtl="0"/>
            <a:r>
              <a:rPr lang="he-IL" sz="4400" b="1" spc="200" dirty="0">
                <a:solidFill>
                  <a:srgbClr val="FFFFFF"/>
                </a:solidFill>
              </a:rPr>
              <a:t>התקנה ויישום   </a:t>
            </a:r>
            <a:r>
              <a:rPr lang="en-US" sz="4400" b="1" spc="200" dirty="0">
                <a:solidFill>
                  <a:srgbClr val="FFFFFF"/>
                </a:solidFill>
              </a:rPr>
              <a:t>pyspark</a:t>
            </a:r>
            <a:r>
              <a:rPr lang="he-IL" sz="4400" b="1" spc="200" dirty="0">
                <a:solidFill>
                  <a:srgbClr val="FFFFFF"/>
                </a:solidFill>
              </a:rPr>
              <a:t>ב-</a:t>
            </a:r>
            <a:r>
              <a:rPr lang="en-US" sz="4400" b="1" spc="200" dirty="0">
                <a:solidFill>
                  <a:srgbClr val="FFFFFF"/>
                </a:solidFill>
              </a:rPr>
              <a:t> </a:t>
            </a:r>
            <a:endParaRPr lang="en-US" sz="4400" b="1" kern="1200" cap="all" spc="200" baseline="0" dirty="0">
              <a:solidFill>
                <a:srgbClr val="FFFFFF"/>
              </a:solidFill>
              <a:latin typeface="+mj-lt"/>
              <a:ea typeface="+mj-ea"/>
              <a:cs typeface="+mj-cs"/>
            </a:endParaRPr>
          </a:p>
        </p:txBody>
      </p:sp>
      <p:cxnSp>
        <p:nvCxnSpPr>
          <p:cNvPr id="74" name="Straight Connector 66">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5" name="Graphic 53" descr="כלים">
            <a:extLst>
              <a:ext uri="{FF2B5EF4-FFF2-40B4-BE49-F238E27FC236}">
                <a16:creationId xmlns:a16="http://schemas.microsoft.com/office/drawing/2014/main" id="{0263B53B-93E9-B4A4-9FD2-21C324791A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248293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5"/>
                                        </p:tgtEl>
                                        <p:attrNameLst>
                                          <p:attrName>style.visibility</p:attrName>
                                        </p:attrNameLst>
                                      </p:cBhvr>
                                      <p:to>
                                        <p:strVal val="visible"/>
                                      </p:to>
                                    </p:set>
                                    <p:animEffect transition="in" filter="fade">
                                      <p:cBhvr>
                                        <p:cTn id="10" dur="7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874220" y="386457"/>
            <a:ext cx="9404723" cy="1400530"/>
          </a:xfrm>
        </p:spPr>
        <p:txBody>
          <a:bodyPr/>
          <a:lstStyle/>
          <a:p>
            <a:pPr algn="r"/>
            <a:r>
              <a:rPr lang="he-IL" dirty="0">
                <a:latin typeface="Amasis MT Pro Black" panose="02040A04050005020304" pitchFamily="18" charset="0"/>
              </a:rPr>
              <a:t>שלבי התקנה והורדה ל-</a:t>
            </a:r>
            <a:r>
              <a:rPr lang="en-US" dirty="0">
                <a:latin typeface="Amasis MT Pro Black" panose="02040A04050005020304" pitchFamily="18" charset="0"/>
              </a:rPr>
              <a:t>Windows</a:t>
            </a:r>
            <a:r>
              <a:rPr lang="he-IL" dirty="0">
                <a:latin typeface="Amasis MT Pro Black" panose="02040A04050005020304" pitchFamily="18" charset="0"/>
              </a:rPr>
              <a:t>  </a:t>
            </a:r>
          </a:p>
        </p:txBody>
      </p:sp>
      <p:sp>
        <p:nvSpPr>
          <p:cNvPr id="6" name="תיבת טקסט 5">
            <a:extLst>
              <a:ext uri="{FF2B5EF4-FFF2-40B4-BE49-F238E27FC236}">
                <a16:creationId xmlns:a16="http://schemas.microsoft.com/office/drawing/2014/main" id="{2F73FF36-F42D-4527-BC7C-FF43B9947093}"/>
              </a:ext>
            </a:extLst>
          </p:cNvPr>
          <p:cNvSpPr txBox="1"/>
          <p:nvPr/>
        </p:nvSpPr>
        <p:spPr>
          <a:xfrm>
            <a:off x="0" y="1536174"/>
            <a:ext cx="11907079" cy="3139321"/>
          </a:xfrm>
          <a:prstGeom prst="rect">
            <a:avLst/>
          </a:prstGeom>
          <a:noFill/>
        </p:spPr>
        <p:txBody>
          <a:bodyPr wrap="square">
            <a:spAutoFit/>
          </a:bodyPr>
          <a:lstStyle/>
          <a:p>
            <a:pPr marL="342900" indent="-342900">
              <a:buAutoNum type="arabicPeriod"/>
            </a:pPr>
            <a:r>
              <a:rPr lang="he-IL" b="1" dirty="0">
                <a:latin typeface="Amasis MT Pro Black" panose="02040A04050005020304" pitchFamily="18" charset="0"/>
              </a:rPr>
              <a:t>הורד והתקן את </a:t>
            </a:r>
            <a:r>
              <a:rPr lang="en-US" b="1" dirty="0">
                <a:latin typeface="Amasis MT Pro Black" panose="02040A04050005020304" pitchFamily="18" charset="0"/>
              </a:rPr>
              <a:t>Apache Spark</a:t>
            </a:r>
            <a:r>
              <a:rPr lang="he-IL" b="1" dirty="0">
                <a:latin typeface="Amasis MT Pro Black" panose="02040A04050005020304" pitchFamily="18" charset="0"/>
              </a:rPr>
              <a:t> בקישור הבא :</a:t>
            </a:r>
          </a:p>
          <a:p>
            <a:r>
              <a:rPr lang="he-IL" b="1" dirty="0">
                <a:latin typeface="Amasis MT Pro Black" panose="02040A04050005020304" pitchFamily="18" charset="0"/>
              </a:rPr>
              <a:t>      </a:t>
            </a:r>
            <a:r>
              <a:rPr lang="en-US" b="1" dirty="0">
                <a:solidFill>
                  <a:srgbClr val="00B0F0"/>
                </a:solidFill>
                <a:latin typeface="Amasis MT Pro Black" panose="02040A04050005020304" pitchFamily="18" charset="0"/>
                <a:hlinkClick r:id="rId2">
                  <a:extLst>
                    <a:ext uri="{A12FA001-AC4F-418D-AE19-62706E023703}">
                      <ahyp:hlinkClr xmlns:ahyp="http://schemas.microsoft.com/office/drawing/2018/hyperlinkcolor" val="tx"/>
                    </a:ext>
                  </a:extLst>
                </a:hlinkClick>
              </a:rPr>
              <a:t>https://www.apache.org/dyn/closer.lua/spark/spark-3.5.0/spark-3.5.0-bin-hadoop3.tgz</a:t>
            </a:r>
            <a:endParaRPr lang="en-US" b="1" dirty="0">
              <a:solidFill>
                <a:srgbClr val="00B0F0"/>
              </a:solidFill>
              <a:latin typeface="Amasis MT Pro Black" panose="02040A04050005020304" pitchFamily="18" charset="0"/>
            </a:endParaRPr>
          </a:p>
          <a:p>
            <a:r>
              <a:rPr lang="he-IL" b="1" dirty="0">
                <a:latin typeface="Amasis MT Pro Black" panose="02040A04050005020304" pitchFamily="18" charset="0"/>
              </a:rPr>
              <a:t>      </a:t>
            </a:r>
          </a:p>
          <a:p>
            <a:r>
              <a:rPr lang="he-IL" b="1" dirty="0">
                <a:latin typeface="Amasis MT Pro Black" panose="02040A04050005020304" pitchFamily="18" charset="0"/>
              </a:rPr>
              <a:t>2.  הורד והתקן </a:t>
            </a:r>
            <a:r>
              <a:rPr lang="en-US" b="1" dirty="0">
                <a:latin typeface="Amasis MT Pro Black" panose="02040A04050005020304" pitchFamily="18" charset="0"/>
              </a:rPr>
              <a:t>JDK</a:t>
            </a:r>
            <a:r>
              <a:rPr lang="he-IL" b="1" dirty="0">
                <a:latin typeface="Amasis MT Pro Black" panose="02040A04050005020304" pitchFamily="18" charset="0"/>
              </a:rPr>
              <a:t> בקישור הבא : </a:t>
            </a:r>
            <a:r>
              <a:rPr lang="en-US" b="1" dirty="0">
                <a:solidFill>
                  <a:srgbClr val="00B0F0"/>
                </a:solidFill>
                <a:latin typeface="Amasis MT Pro Black" panose="02040A04050005020304" pitchFamily="18" charset="0"/>
              </a:rPr>
              <a:t>https://www.oracle.com/java/technologies/downloads</a:t>
            </a:r>
            <a:r>
              <a:rPr lang="he-IL" b="1" dirty="0">
                <a:solidFill>
                  <a:srgbClr val="00B0F0"/>
                </a:solidFill>
                <a:latin typeface="Amasis MT Pro Black" panose="02040A04050005020304" pitchFamily="18" charset="0"/>
              </a:rPr>
              <a:t>   </a:t>
            </a:r>
          </a:p>
          <a:p>
            <a:r>
              <a:rPr lang="he-IL" b="1" dirty="0">
                <a:latin typeface="Amasis MT Pro Black" panose="02040A04050005020304" pitchFamily="18" charset="0"/>
              </a:rPr>
              <a:t>          </a:t>
            </a:r>
          </a:p>
          <a:p>
            <a:r>
              <a:rPr lang="he-IL" b="1" dirty="0">
                <a:latin typeface="Amasis MT Pro Black" panose="02040A04050005020304" pitchFamily="18" charset="0"/>
              </a:rPr>
              <a:t>3.  הורד </a:t>
            </a:r>
            <a:r>
              <a:rPr lang="en-US" b="1" dirty="0">
                <a:latin typeface="Amasis MT Pro Black" panose="02040A04050005020304" pitchFamily="18" charset="0"/>
              </a:rPr>
              <a:t>winutils</a:t>
            </a:r>
            <a:r>
              <a:rPr lang="he-IL" b="1" dirty="0">
                <a:latin typeface="Amasis MT Pro Black" panose="02040A04050005020304" pitchFamily="18" charset="0"/>
              </a:rPr>
              <a:t> בקישור הבא : </a:t>
            </a:r>
            <a:r>
              <a:rPr lang="en-US" b="1" dirty="0">
                <a:solidFill>
                  <a:srgbClr val="00B0F0"/>
                </a:solidFill>
                <a:latin typeface="Amasis MT Pro Black" panose="02040A04050005020304" pitchFamily="18" charset="0"/>
                <a:hlinkClick r:id="rId3">
                  <a:extLst>
                    <a:ext uri="{A12FA001-AC4F-418D-AE19-62706E023703}">
                      <ahyp:hlinkClr xmlns:ahyp="http://schemas.microsoft.com/office/drawing/2018/hyperlinkcolor" val="tx"/>
                    </a:ext>
                  </a:extLst>
                </a:hlinkClick>
              </a:rPr>
              <a:t>https://sundog-spark.s3.amazonaws.com/winutils.exe</a:t>
            </a:r>
            <a:endParaRPr lang="en-US" b="1" dirty="0">
              <a:solidFill>
                <a:srgbClr val="00B0F0"/>
              </a:solidFill>
              <a:latin typeface="Amasis MT Pro Black" panose="02040A04050005020304" pitchFamily="18" charset="0"/>
            </a:endParaRPr>
          </a:p>
          <a:p>
            <a:r>
              <a:rPr lang="en-US" b="1" dirty="0">
                <a:latin typeface="Amasis MT Pro Black" panose="02040A04050005020304" pitchFamily="18" charset="0"/>
              </a:rPr>
              <a:t>    </a:t>
            </a:r>
            <a:r>
              <a:rPr lang="he-IL" b="1" dirty="0">
                <a:latin typeface="Amasis MT Pro Black" panose="02040A04050005020304" pitchFamily="18" charset="0"/>
              </a:rPr>
              <a:t> מה זה בעצם </a:t>
            </a:r>
            <a:r>
              <a:rPr lang="en-US" b="1" dirty="0">
                <a:latin typeface="Amasis MT Pro Black" panose="02040A04050005020304" pitchFamily="18" charset="0"/>
              </a:rPr>
              <a:t>winutils</a:t>
            </a:r>
            <a:r>
              <a:rPr lang="he-IL" b="1" dirty="0">
                <a:latin typeface="Amasis MT Pro Black" panose="02040A04050005020304" pitchFamily="18" charset="0"/>
              </a:rPr>
              <a:t> ? קובץ הפעלה בהפצת </a:t>
            </a:r>
            <a:r>
              <a:rPr lang="en-US" b="1" dirty="0">
                <a:latin typeface="Amasis MT Pro Black" panose="02040A04050005020304" pitchFamily="18" charset="0"/>
              </a:rPr>
              <a:t>Apache Hadoop</a:t>
            </a:r>
            <a:r>
              <a:rPr lang="he-IL" b="1" dirty="0">
                <a:latin typeface="Amasis MT Pro Black" panose="02040A04050005020304" pitchFamily="18" charset="0"/>
              </a:rPr>
              <a:t> והוא דרוש כדי לעבוד עם ספארק על ווינדוס. </a:t>
            </a:r>
          </a:p>
          <a:p>
            <a:r>
              <a:rPr lang="he-IL" b="1" dirty="0">
                <a:latin typeface="Amasis MT Pro Black" panose="02040A04050005020304" pitchFamily="18" charset="0"/>
              </a:rPr>
              <a:t>     </a:t>
            </a:r>
          </a:p>
          <a:p>
            <a:r>
              <a:rPr lang="he-IL" b="1" dirty="0">
                <a:latin typeface="Amasis MT Pro Black" panose="02040A04050005020304" pitchFamily="18" charset="0"/>
              </a:rPr>
              <a:t>4. הורד והתקן פייתון דרך אנקונדה בקישור הבא: </a:t>
            </a:r>
            <a:r>
              <a:rPr lang="en-US" b="1" dirty="0">
                <a:solidFill>
                  <a:srgbClr val="00B0F0"/>
                </a:solidFill>
                <a:latin typeface="Amasis MT Pro Black" panose="02040A04050005020304" pitchFamily="18" charset="0"/>
                <a:hlinkClick r:id="rId4">
                  <a:extLst>
                    <a:ext uri="{A12FA001-AC4F-418D-AE19-62706E023703}">
                      <ahyp:hlinkClr xmlns:ahyp="http://schemas.microsoft.com/office/drawing/2018/hyperlinkcolor" val="tx"/>
                    </a:ext>
                  </a:extLst>
                </a:hlinkClick>
              </a:rPr>
              <a:t>https://www.anaconda.com/download</a:t>
            </a:r>
            <a:endParaRPr lang="he-IL" b="1" dirty="0">
              <a:solidFill>
                <a:srgbClr val="00B0F0"/>
              </a:solidFill>
              <a:latin typeface="Amasis MT Pro Black" panose="02040A04050005020304" pitchFamily="18" charset="0"/>
            </a:endParaRPr>
          </a:p>
          <a:p>
            <a:r>
              <a:rPr lang="he-IL" b="1" dirty="0">
                <a:latin typeface="Amasis MT Pro Black" panose="02040A04050005020304" pitchFamily="18" charset="0"/>
              </a:rPr>
              <a:t>    בשורת החיפוש בווינדוס צריך להיות מופיע </a:t>
            </a:r>
            <a:r>
              <a:rPr lang="en-US" b="1" dirty="0">
                <a:latin typeface="Amasis MT Pro Black" panose="02040A04050005020304" pitchFamily="18" charset="0"/>
              </a:rPr>
              <a:t>anaconda prompt</a:t>
            </a:r>
            <a:r>
              <a:rPr lang="he-IL" b="1" dirty="0">
                <a:latin typeface="Amasis MT Pro Black" panose="02040A04050005020304" pitchFamily="18" charset="0"/>
              </a:rPr>
              <a:t> וגם </a:t>
            </a:r>
            <a:r>
              <a:rPr lang="en-US" b="1" dirty="0">
                <a:latin typeface="Amasis MT Pro Black" panose="02040A04050005020304" pitchFamily="18" charset="0"/>
              </a:rPr>
              <a:t>anaconda navigator</a:t>
            </a:r>
            <a:r>
              <a:rPr lang="he-IL" b="1" dirty="0">
                <a:latin typeface="Amasis MT Pro Black" panose="02040A04050005020304" pitchFamily="18" charset="0"/>
              </a:rPr>
              <a:t> ששם יש מגוון של </a:t>
            </a:r>
          </a:p>
          <a:p>
            <a:r>
              <a:rPr lang="he-IL" b="1" dirty="0">
                <a:latin typeface="Amasis MT Pro Black" panose="02040A04050005020304" pitchFamily="18" charset="0"/>
              </a:rPr>
              <a:t>    סביבות עבודה בפייתון כמו:</a:t>
            </a:r>
            <a:r>
              <a:rPr lang="he-IL" b="1" dirty="0">
                <a:solidFill>
                  <a:srgbClr val="00B0F0"/>
                </a:solidFill>
                <a:latin typeface="Amasis MT Pro Black" panose="02040A04050005020304" pitchFamily="18" charset="0"/>
              </a:rPr>
              <a:t>  </a:t>
            </a:r>
            <a:r>
              <a:rPr lang="en-US" b="1" dirty="0">
                <a:latin typeface="Amasis MT Pro Black" panose="02040A04050005020304" pitchFamily="18" charset="0"/>
              </a:rPr>
              <a:t>spider, Jupiter notebook, pycharm</a:t>
            </a:r>
            <a:r>
              <a:rPr lang="he-IL" b="1" dirty="0">
                <a:latin typeface="Amasis MT Pro Black" panose="02040A04050005020304" pitchFamily="18" charset="0"/>
              </a:rPr>
              <a:t> ועוד...</a:t>
            </a:r>
          </a:p>
        </p:txBody>
      </p:sp>
    </p:spTree>
    <p:extLst>
      <p:ext uri="{BB962C8B-B14F-4D97-AF65-F5344CB8AC3E}">
        <p14:creationId xmlns:p14="http://schemas.microsoft.com/office/powerpoint/2010/main" val="2740803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1482361" y="269242"/>
            <a:ext cx="10278943" cy="1400530"/>
          </a:xfrm>
        </p:spPr>
        <p:txBody>
          <a:bodyPr/>
          <a:lstStyle/>
          <a:p>
            <a:pPr algn="r"/>
            <a:r>
              <a:rPr lang="he-IL" sz="4000" dirty="0">
                <a:latin typeface="Amasis MT Pro Black" panose="02040A04050005020304" pitchFamily="18" charset="0"/>
              </a:rPr>
              <a:t>הגדרת משתני סביבה –</a:t>
            </a:r>
            <a:r>
              <a:rPr lang="en-US" sz="4000" dirty="0">
                <a:latin typeface="Amasis MT Pro Black" panose="02040A04050005020304" pitchFamily="18" charset="0"/>
              </a:rPr>
              <a:t> environment variables </a:t>
            </a:r>
            <a:endParaRPr lang="he-IL" sz="4000" dirty="0">
              <a:latin typeface="Amasis MT Pro Black" panose="02040A04050005020304" pitchFamily="18" charset="0"/>
            </a:endParaRPr>
          </a:p>
        </p:txBody>
      </p:sp>
      <p:sp>
        <p:nvSpPr>
          <p:cNvPr id="6" name="תיבת טקסט 5">
            <a:extLst>
              <a:ext uri="{FF2B5EF4-FFF2-40B4-BE49-F238E27FC236}">
                <a16:creationId xmlns:a16="http://schemas.microsoft.com/office/drawing/2014/main" id="{2F73FF36-F42D-4527-BC7C-FF43B9947093}"/>
              </a:ext>
            </a:extLst>
          </p:cNvPr>
          <p:cNvSpPr txBox="1"/>
          <p:nvPr/>
        </p:nvSpPr>
        <p:spPr>
          <a:xfrm>
            <a:off x="225287" y="1320730"/>
            <a:ext cx="11668539" cy="4708981"/>
          </a:xfrm>
          <a:prstGeom prst="rect">
            <a:avLst/>
          </a:prstGeom>
          <a:noFill/>
        </p:spPr>
        <p:txBody>
          <a:bodyPr wrap="square">
            <a:spAutoFit/>
          </a:bodyPr>
          <a:lstStyle/>
          <a:p>
            <a:pPr marL="342900" indent="-342900">
              <a:buAutoNum type="arabicPeriod"/>
            </a:pPr>
            <a:r>
              <a:rPr lang="he-IL" dirty="0">
                <a:latin typeface="Amasis MT Pro Black" panose="02040A04050005020304" pitchFamily="18" charset="0"/>
              </a:rPr>
              <a:t>הקלד בשורת החיפוש "משתני סביבה" או </a:t>
            </a:r>
            <a:r>
              <a:rPr lang="en-US" dirty="0">
                <a:latin typeface="Amasis MT Pro Black" panose="02040A04050005020304" pitchFamily="18" charset="0"/>
              </a:rPr>
              <a:t>“Environment Variables”</a:t>
            </a:r>
            <a:r>
              <a:rPr lang="he-IL" dirty="0">
                <a:latin typeface="Amasis MT Pro Black" panose="02040A04050005020304" pitchFamily="18" charset="0"/>
              </a:rPr>
              <a:t> בהתאם לשפת הווינדוס עברית</a:t>
            </a:r>
            <a:r>
              <a:rPr lang="en-US" dirty="0">
                <a:latin typeface="Amasis MT Pro Black" panose="02040A04050005020304" pitchFamily="18" charset="0"/>
              </a:rPr>
              <a:t>/</a:t>
            </a:r>
            <a:r>
              <a:rPr lang="he-IL" dirty="0">
                <a:latin typeface="Amasis MT Pro Black" panose="02040A04050005020304" pitchFamily="18" charset="0"/>
              </a:rPr>
              <a:t>אנגלית.</a:t>
            </a:r>
          </a:p>
          <a:p>
            <a:pPr marL="342900" indent="-342900">
              <a:buAutoNum type="arabicPeriod"/>
            </a:pPr>
            <a:endParaRPr lang="he-IL" dirty="0">
              <a:latin typeface="Amasis MT Pro Black" panose="02040A04050005020304" pitchFamily="18" charset="0"/>
            </a:endParaRPr>
          </a:p>
          <a:p>
            <a:pPr marL="342900" indent="-342900">
              <a:buAutoNum type="arabicPeriod"/>
            </a:pPr>
            <a:r>
              <a:rPr lang="he-IL" dirty="0">
                <a:latin typeface="Amasis MT Pro Black" panose="02040A04050005020304" pitchFamily="18" charset="0"/>
              </a:rPr>
              <a:t>לחץ על "חדש" או </a:t>
            </a:r>
            <a:r>
              <a:rPr lang="en-US" dirty="0">
                <a:latin typeface="Amasis MT Pro Black" panose="02040A04050005020304" pitchFamily="18" charset="0"/>
              </a:rPr>
              <a:t>“new”</a:t>
            </a:r>
            <a:r>
              <a:rPr lang="he-IL" dirty="0">
                <a:latin typeface="Amasis MT Pro Black" panose="02040A04050005020304" pitchFamily="18" charset="0"/>
              </a:rPr>
              <a:t> וכתוב את שמות המשתנים ואת ערך המשתנים באופן הבא:</a:t>
            </a:r>
          </a:p>
          <a:p>
            <a:r>
              <a:rPr lang="he-IL" dirty="0">
                <a:latin typeface="Amasis MT Pro Black" panose="02040A04050005020304" pitchFamily="18" charset="0"/>
              </a:rPr>
              <a:t>     </a:t>
            </a:r>
          </a:p>
          <a:p>
            <a:pPr marL="285750" indent="-285750">
              <a:buFont typeface="Wingdings" panose="05000000000000000000" pitchFamily="2" charset="2"/>
              <a:buChar char="§"/>
            </a:pPr>
            <a:r>
              <a:rPr lang="he-IL" sz="1600" dirty="0">
                <a:latin typeface="Amasis MT Pro Black" panose="02040A04050005020304" pitchFamily="18" charset="0"/>
              </a:rPr>
              <a:t> </a:t>
            </a:r>
            <a:r>
              <a:rPr lang="he-IL" sz="1600" dirty="0">
                <a:solidFill>
                  <a:srgbClr val="FFFF00"/>
                </a:solidFill>
                <a:latin typeface="Amasis MT Pro Black" panose="02040A04050005020304" pitchFamily="18" charset="0"/>
              </a:rPr>
              <a:t>עבור </a:t>
            </a:r>
            <a:r>
              <a:rPr lang="en-US" sz="1600" dirty="0">
                <a:solidFill>
                  <a:srgbClr val="FFFF00"/>
                </a:solidFill>
                <a:latin typeface="Amasis MT Pro Black" panose="02040A04050005020304" pitchFamily="18" charset="0"/>
              </a:rPr>
              <a:t>Spark</a:t>
            </a:r>
            <a:r>
              <a:rPr lang="he-IL" sz="1600" dirty="0">
                <a:latin typeface="Amasis MT Pro Black" panose="02040A04050005020304" pitchFamily="18" charset="0"/>
              </a:rPr>
              <a:t> : שם משתנה : </a:t>
            </a:r>
            <a:r>
              <a:rPr lang="en-US" sz="1600" dirty="0">
                <a:latin typeface="Amasis MT Pro Black" panose="02040A04050005020304" pitchFamily="18" charset="0"/>
              </a:rPr>
              <a:t>SPARK_HOME</a:t>
            </a:r>
            <a:r>
              <a:rPr lang="he-IL" sz="1600" dirty="0">
                <a:latin typeface="Amasis MT Pro Black" panose="02040A04050005020304" pitchFamily="18" charset="0"/>
              </a:rPr>
              <a:t> , שם ערך : </a:t>
            </a:r>
            <a:r>
              <a:rPr lang="en-US" sz="1600" dirty="0">
                <a:latin typeface="Amasis MT Pro Black" panose="02040A04050005020304" pitchFamily="18" charset="0"/>
              </a:rPr>
              <a:t>C:\spark</a:t>
            </a:r>
            <a:endParaRPr lang="he-IL" sz="1600" dirty="0">
              <a:latin typeface="Amasis MT Pro Black" panose="02040A04050005020304" pitchFamily="18" charset="0"/>
            </a:endParaRPr>
          </a:p>
          <a:p>
            <a:pPr marL="285750" indent="-285750">
              <a:buFont typeface="Wingdings" panose="05000000000000000000" pitchFamily="2" charset="2"/>
              <a:buChar char="§"/>
            </a:pPr>
            <a:r>
              <a:rPr lang="he-IL" sz="1600" dirty="0">
                <a:latin typeface="Amasis MT Pro Black" panose="02040A04050005020304" pitchFamily="18" charset="0"/>
              </a:rPr>
              <a:t> </a:t>
            </a:r>
            <a:r>
              <a:rPr lang="he-IL" sz="1600" dirty="0">
                <a:solidFill>
                  <a:srgbClr val="FFFF00"/>
                </a:solidFill>
                <a:latin typeface="Amasis MT Pro Black" panose="02040A04050005020304" pitchFamily="18" charset="0"/>
              </a:rPr>
              <a:t>עבור </a:t>
            </a:r>
            <a:r>
              <a:rPr lang="en-US" sz="1600" dirty="0">
                <a:solidFill>
                  <a:srgbClr val="FFFF00"/>
                </a:solidFill>
                <a:latin typeface="Amasis MT Pro Black" panose="02040A04050005020304" pitchFamily="18" charset="0"/>
              </a:rPr>
              <a:t>hadoop</a:t>
            </a:r>
            <a:r>
              <a:rPr lang="he-IL" sz="1600" dirty="0">
                <a:latin typeface="Amasis MT Pro Black" panose="02040A04050005020304" pitchFamily="18" charset="0"/>
              </a:rPr>
              <a:t> : שם משתנה: </a:t>
            </a:r>
            <a:r>
              <a:rPr lang="en-US" sz="1600" dirty="0">
                <a:latin typeface="Amasis MT Pro Black" panose="02040A04050005020304" pitchFamily="18" charset="0"/>
              </a:rPr>
              <a:t>HADOOP_HOME</a:t>
            </a:r>
            <a:r>
              <a:rPr lang="he-IL" sz="1600" dirty="0">
                <a:latin typeface="Amasis MT Pro Black" panose="02040A04050005020304" pitchFamily="18" charset="0"/>
              </a:rPr>
              <a:t> , שם ערך : </a:t>
            </a:r>
            <a:r>
              <a:rPr lang="en-US" sz="1600" dirty="0">
                <a:latin typeface="Amasis MT Pro Black" panose="02040A04050005020304" pitchFamily="18" charset="0"/>
              </a:rPr>
              <a:t>C:\winutils</a:t>
            </a:r>
            <a:endParaRPr lang="he-IL" sz="1600" dirty="0">
              <a:latin typeface="Amasis MT Pro Black" panose="02040A04050005020304" pitchFamily="18" charset="0"/>
            </a:endParaRPr>
          </a:p>
          <a:p>
            <a:pPr marL="285750" indent="-285750">
              <a:buFont typeface="Wingdings" panose="05000000000000000000" pitchFamily="2" charset="2"/>
              <a:buChar char="§"/>
            </a:pPr>
            <a:r>
              <a:rPr lang="he-IL" sz="1600" dirty="0">
                <a:latin typeface="Amasis MT Pro Black" panose="02040A04050005020304" pitchFamily="18" charset="0"/>
              </a:rPr>
              <a:t> </a:t>
            </a:r>
            <a:r>
              <a:rPr lang="he-IL" sz="1600" dirty="0">
                <a:solidFill>
                  <a:srgbClr val="FFFF00"/>
                </a:solidFill>
                <a:latin typeface="Amasis MT Pro Black" panose="02040A04050005020304" pitchFamily="18" charset="0"/>
              </a:rPr>
              <a:t>עבור </a:t>
            </a:r>
            <a:r>
              <a:rPr lang="en-US" sz="1600" dirty="0">
                <a:solidFill>
                  <a:srgbClr val="FFFF00"/>
                </a:solidFill>
                <a:latin typeface="Amasis MT Pro Black" panose="02040A04050005020304" pitchFamily="18" charset="0"/>
              </a:rPr>
              <a:t>java</a:t>
            </a:r>
            <a:r>
              <a:rPr lang="he-IL" sz="1600" dirty="0">
                <a:solidFill>
                  <a:srgbClr val="FFFF00"/>
                </a:solidFill>
                <a:latin typeface="Amasis MT Pro Black" panose="02040A04050005020304" pitchFamily="18" charset="0"/>
              </a:rPr>
              <a:t>: </a:t>
            </a:r>
            <a:r>
              <a:rPr lang="he-IL" sz="1600" dirty="0">
                <a:latin typeface="Amasis MT Pro Black" panose="02040A04050005020304" pitchFamily="18" charset="0"/>
              </a:rPr>
              <a:t>שם משתנה: </a:t>
            </a:r>
            <a:r>
              <a:rPr lang="en-US" sz="1600" dirty="0">
                <a:latin typeface="Amasis MT Pro Black" panose="02040A04050005020304" pitchFamily="18" charset="0"/>
              </a:rPr>
              <a:t>JAVA_HOME</a:t>
            </a:r>
            <a:r>
              <a:rPr lang="he-IL" sz="1600" dirty="0">
                <a:latin typeface="Amasis MT Pro Black" panose="02040A04050005020304" pitchFamily="18" charset="0"/>
              </a:rPr>
              <a:t> , שם ערך : </a:t>
            </a:r>
            <a:r>
              <a:rPr lang="en-US" sz="1600" dirty="0">
                <a:latin typeface="Amasis MT Pro Black" panose="02040A04050005020304" pitchFamily="18" charset="0"/>
              </a:rPr>
              <a:t>C:\java</a:t>
            </a:r>
            <a:endParaRPr lang="he-IL" sz="1600" dirty="0">
              <a:latin typeface="Amasis MT Pro Black" panose="02040A04050005020304" pitchFamily="18" charset="0"/>
            </a:endParaRPr>
          </a:p>
          <a:p>
            <a:pPr marL="285750" indent="-285750">
              <a:buFont typeface="Wingdings" panose="05000000000000000000" pitchFamily="2" charset="2"/>
              <a:buChar char="§"/>
            </a:pPr>
            <a:r>
              <a:rPr lang="he-IL" sz="1600" dirty="0">
                <a:latin typeface="Amasis MT Pro Black" panose="02040A04050005020304" pitchFamily="18" charset="0"/>
              </a:rPr>
              <a:t> </a:t>
            </a:r>
            <a:r>
              <a:rPr lang="he-IL" sz="1600" dirty="0">
                <a:solidFill>
                  <a:srgbClr val="FFFF00"/>
                </a:solidFill>
                <a:latin typeface="Amasis MT Pro Black" panose="02040A04050005020304" pitchFamily="18" charset="0"/>
              </a:rPr>
              <a:t>עבור </a:t>
            </a:r>
            <a:r>
              <a:rPr lang="en-US" sz="1600" dirty="0">
                <a:solidFill>
                  <a:srgbClr val="FFFF00"/>
                </a:solidFill>
                <a:latin typeface="Amasis MT Pro Black" panose="02040A04050005020304" pitchFamily="18" charset="0"/>
              </a:rPr>
              <a:t>pyspark</a:t>
            </a:r>
            <a:r>
              <a:rPr lang="he-IL" sz="1600" dirty="0">
                <a:solidFill>
                  <a:srgbClr val="FFFF00"/>
                </a:solidFill>
                <a:latin typeface="Amasis MT Pro Black" panose="02040A04050005020304" pitchFamily="18" charset="0"/>
              </a:rPr>
              <a:t>: </a:t>
            </a:r>
            <a:r>
              <a:rPr lang="he-IL" sz="1600" dirty="0">
                <a:latin typeface="Amasis MT Pro Black" panose="02040A04050005020304" pitchFamily="18" charset="0"/>
              </a:rPr>
              <a:t>שם משתנה : </a:t>
            </a:r>
            <a:r>
              <a:rPr lang="en-US" sz="1600" dirty="0">
                <a:latin typeface="Amasis MT Pro Black" panose="02040A04050005020304" pitchFamily="18" charset="0"/>
              </a:rPr>
              <a:t>PYSPARK_HOME</a:t>
            </a:r>
            <a:r>
              <a:rPr lang="he-IL" sz="1600" dirty="0">
                <a:latin typeface="Amasis MT Pro Black" panose="02040A04050005020304" pitchFamily="18" charset="0"/>
              </a:rPr>
              <a:t> , שם ערך : </a:t>
            </a:r>
            <a:r>
              <a:rPr lang="en-US" sz="1600" dirty="0">
                <a:latin typeface="Amasis MT Pro Black" panose="02040A04050005020304" pitchFamily="18" charset="0"/>
              </a:rPr>
              <a:t>C:\Users\ariel\AppData\Local\Programs\Python\Python312\python.exe </a:t>
            </a:r>
            <a:endParaRPr lang="he-IL" sz="1600" dirty="0">
              <a:latin typeface="Amasis MT Pro Black" panose="02040A04050005020304" pitchFamily="18" charset="0"/>
            </a:endParaRPr>
          </a:p>
          <a:p>
            <a:r>
              <a:rPr lang="he-IL" sz="1600" dirty="0">
                <a:latin typeface="Amasis MT Pro Black" panose="02040A04050005020304" pitchFamily="18" charset="0"/>
              </a:rPr>
              <a:t>      יש לשים לב שבמקום </a:t>
            </a:r>
            <a:r>
              <a:rPr lang="en-US" sz="1600" dirty="0">
                <a:latin typeface="Amasis MT Pro Black" panose="02040A04050005020304" pitchFamily="18" charset="0"/>
              </a:rPr>
              <a:t>“ariel”</a:t>
            </a:r>
            <a:r>
              <a:rPr lang="he-IL" sz="1600" dirty="0">
                <a:latin typeface="Amasis MT Pro Black" panose="02040A04050005020304" pitchFamily="18" charset="0"/>
              </a:rPr>
              <a:t> יש לכתוב את השם שמופיע במיקום המסלול. </a:t>
            </a:r>
          </a:p>
          <a:p>
            <a:pPr marL="285750" indent="-285750">
              <a:buFont typeface="Wingdings" panose="05000000000000000000" pitchFamily="2" charset="2"/>
              <a:buChar char="§"/>
            </a:pPr>
            <a:r>
              <a:rPr lang="he-IL" sz="1600" dirty="0">
                <a:latin typeface="Amasis MT Pro Black" panose="02040A04050005020304" pitchFamily="18" charset="0"/>
              </a:rPr>
              <a:t> </a:t>
            </a:r>
            <a:r>
              <a:rPr lang="he-IL" sz="1600" dirty="0">
                <a:solidFill>
                  <a:srgbClr val="FFFF00"/>
                </a:solidFill>
                <a:latin typeface="Amasis MT Pro Black" panose="02040A04050005020304" pitchFamily="18" charset="0"/>
              </a:rPr>
              <a:t>עבור </a:t>
            </a:r>
            <a:r>
              <a:rPr lang="en-US" sz="1600" dirty="0">
                <a:solidFill>
                  <a:srgbClr val="FFFF00"/>
                </a:solidFill>
                <a:latin typeface="Amasis MT Pro Black" panose="02040A04050005020304" pitchFamily="18" charset="0"/>
              </a:rPr>
              <a:t>python</a:t>
            </a:r>
            <a:r>
              <a:rPr lang="he-IL" sz="1600" dirty="0">
                <a:solidFill>
                  <a:srgbClr val="FFFF00"/>
                </a:solidFill>
                <a:latin typeface="Amasis MT Pro Black" panose="02040A04050005020304" pitchFamily="18" charset="0"/>
              </a:rPr>
              <a:t> </a:t>
            </a:r>
            <a:r>
              <a:rPr lang="he-IL" sz="1600" dirty="0">
                <a:latin typeface="Amasis MT Pro Black" panose="02040A04050005020304" pitchFamily="18" charset="0"/>
              </a:rPr>
              <a:t>: שם משתנה : </a:t>
            </a:r>
            <a:r>
              <a:rPr lang="en-US" sz="1600" dirty="0">
                <a:latin typeface="Amasis MT Pro Black" panose="02040A04050005020304" pitchFamily="18" charset="0"/>
              </a:rPr>
              <a:t>PYSPARK_PYTHON</a:t>
            </a:r>
            <a:r>
              <a:rPr lang="he-IL" sz="1600" dirty="0">
                <a:latin typeface="Amasis MT Pro Black" panose="02040A04050005020304" pitchFamily="18" charset="0"/>
              </a:rPr>
              <a:t> , שם ערך: </a:t>
            </a:r>
            <a:r>
              <a:rPr lang="fr-FR" sz="1600" dirty="0">
                <a:latin typeface="Amasis MT Pro Black" panose="02040A04050005020304" pitchFamily="18" charset="0"/>
              </a:rPr>
              <a:t>C:\Users\ariel\anaconda3\python.exe</a:t>
            </a:r>
            <a:endParaRPr lang="he-IL" sz="1600" dirty="0">
              <a:latin typeface="Amasis MT Pro Black" panose="02040A04050005020304" pitchFamily="18" charset="0"/>
            </a:endParaRPr>
          </a:p>
          <a:p>
            <a:r>
              <a:rPr lang="he-IL" sz="1600" dirty="0">
                <a:latin typeface="Amasis MT Pro Black" panose="02040A04050005020304" pitchFamily="18" charset="0"/>
              </a:rPr>
              <a:t>      יש לשים לב שבמקום </a:t>
            </a:r>
            <a:r>
              <a:rPr lang="en-US" sz="1600" dirty="0">
                <a:latin typeface="Amasis MT Pro Black" panose="02040A04050005020304" pitchFamily="18" charset="0"/>
              </a:rPr>
              <a:t>“ariel”</a:t>
            </a:r>
            <a:r>
              <a:rPr lang="he-IL" sz="1600" dirty="0">
                <a:latin typeface="Amasis MT Pro Black" panose="02040A04050005020304" pitchFamily="18" charset="0"/>
              </a:rPr>
              <a:t> יש לכתוב את השם שמופיע במיקום המסלול.</a:t>
            </a:r>
          </a:p>
          <a:p>
            <a:endParaRPr lang="he-IL" sz="1600" dirty="0">
              <a:latin typeface="Amasis MT Pro Black" panose="02040A04050005020304" pitchFamily="18" charset="0"/>
            </a:endParaRPr>
          </a:p>
          <a:p>
            <a:r>
              <a:rPr lang="he-IL" sz="1600" dirty="0">
                <a:latin typeface="Amasis MT Pro Black" panose="02040A04050005020304" pitchFamily="18" charset="0"/>
              </a:rPr>
              <a:t>3.  </a:t>
            </a:r>
            <a:r>
              <a:rPr lang="he-IL" dirty="0">
                <a:latin typeface="Amasis MT Pro Black" panose="02040A04050005020304" pitchFamily="18" charset="0"/>
              </a:rPr>
              <a:t>יש להיכנס לשם משתנה בשם </a:t>
            </a:r>
            <a:r>
              <a:rPr lang="en-US" dirty="0">
                <a:latin typeface="Amasis MT Pro Black" panose="02040A04050005020304" pitchFamily="18" charset="0"/>
              </a:rPr>
              <a:t>path</a:t>
            </a:r>
            <a:r>
              <a:rPr lang="he-IL" dirty="0">
                <a:latin typeface="Amasis MT Pro Black" panose="02040A04050005020304" pitchFamily="18" charset="0"/>
              </a:rPr>
              <a:t> ללחוץ על חדש או </a:t>
            </a:r>
            <a:r>
              <a:rPr lang="en-US" dirty="0">
                <a:latin typeface="Amasis MT Pro Black" panose="02040A04050005020304" pitchFamily="18" charset="0"/>
              </a:rPr>
              <a:t>“new”</a:t>
            </a:r>
            <a:r>
              <a:rPr lang="he-IL" dirty="0">
                <a:latin typeface="Amasis MT Pro Black" panose="02040A04050005020304" pitchFamily="18" charset="0"/>
              </a:rPr>
              <a:t> ולהוסיף :</a:t>
            </a:r>
          </a:p>
          <a:p>
            <a:endParaRPr lang="he-IL" sz="1600" dirty="0">
              <a:latin typeface="Amasis MT Pro Black" panose="02040A04050005020304" pitchFamily="18" charset="0"/>
            </a:endParaRPr>
          </a:p>
          <a:p>
            <a:r>
              <a:rPr lang="he-IL" sz="1600" dirty="0">
                <a:latin typeface="Amasis MT Pro Black" panose="02040A04050005020304" pitchFamily="18" charset="0"/>
              </a:rPr>
              <a:t>      </a:t>
            </a:r>
            <a:r>
              <a:rPr lang="en-US" sz="1600" dirty="0">
                <a:latin typeface="Amasis MT Pro Black" panose="02040A04050005020304" pitchFamily="18" charset="0"/>
              </a:rPr>
              <a:t>%JAVA_HOME%/bin</a:t>
            </a:r>
          </a:p>
          <a:p>
            <a:r>
              <a:rPr lang="en-US" sz="1600" dirty="0">
                <a:latin typeface="Amasis MT Pro Black" panose="02040A04050005020304" pitchFamily="18" charset="0"/>
              </a:rPr>
              <a:t>    </a:t>
            </a:r>
            <a:r>
              <a:rPr lang="he-IL" sz="1600" dirty="0">
                <a:latin typeface="Amasis MT Pro Black" panose="02040A04050005020304" pitchFamily="18" charset="0"/>
              </a:rPr>
              <a:t>  </a:t>
            </a:r>
            <a:r>
              <a:rPr lang="en-US" sz="1600" dirty="0">
                <a:latin typeface="Amasis MT Pro Black" panose="02040A04050005020304" pitchFamily="18" charset="0"/>
              </a:rPr>
              <a:t>%SPARK_HOME%/bin</a:t>
            </a:r>
            <a:endParaRPr lang="he-IL" dirty="0">
              <a:latin typeface="Amasis MT Pro Black" panose="02040A04050005020304" pitchFamily="18" charset="0"/>
            </a:endParaRPr>
          </a:p>
          <a:p>
            <a:r>
              <a:rPr lang="en-US" dirty="0">
                <a:latin typeface="Amasis MT Pro Black" panose="02040A04050005020304" pitchFamily="18" charset="0"/>
              </a:rPr>
              <a:t>  </a:t>
            </a:r>
            <a:r>
              <a:rPr lang="he-IL" dirty="0">
                <a:latin typeface="Amasis MT Pro Black" panose="02040A04050005020304" pitchFamily="18" charset="0"/>
              </a:rPr>
              <a:t>  </a:t>
            </a:r>
            <a:r>
              <a:rPr lang="en-US" dirty="0">
                <a:latin typeface="Amasis MT Pro Black" panose="02040A04050005020304" pitchFamily="18" charset="0"/>
              </a:rPr>
              <a:t>%HADOOP_HOME%/bin </a:t>
            </a:r>
            <a:endParaRPr lang="he-IL" dirty="0">
              <a:latin typeface="Amasis MT Pro Black" panose="02040A04050005020304" pitchFamily="18" charset="0"/>
            </a:endParaRPr>
          </a:p>
        </p:txBody>
      </p:sp>
    </p:spTree>
    <p:extLst>
      <p:ext uri="{BB962C8B-B14F-4D97-AF65-F5344CB8AC3E}">
        <p14:creationId xmlns:p14="http://schemas.microsoft.com/office/powerpoint/2010/main" val="355857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419325" y="0"/>
            <a:ext cx="10278943" cy="1400530"/>
          </a:xfrm>
        </p:spPr>
        <p:txBody>
          <a:bodyPr/>
          <a:lstStyle/>
          <a:p>
            <a:pPr algn="r"/>
            <a:r>
              <a:rPr lang="he-IL" sz="2400" b="1" dirty="0">
                <a:solidFill>
                  <a:schemeClr val="tx1"/>
                </a:solidFill>
                <a:latin typeface="Amasis MT Pro Black" panose="02040A04050005020304" pitchFamily="18" charset="0"/>
              </a:rPr>
              <a:t>הגדרות קונפיגורציות והתחברות למנהלי אשכולות וכלי אחסון </a:t>
            </a:r>
          </a:p>
        </p:txBody>
      </p:sp>
      <p:pic>
        <p:nvPicPr>
          <p:cNvPr id="4" name="תמונה 3">
            <a:extLst>
              <a:ext uri="{FF2B5EF4-FFF2-40B4-BE49-F238E27FC236}">
                <a16:creationId xmlns:a16="http://schemas.microsoft.com/office/drawing/2014/main" id="{99FD4213-FF51-C752-3EDF-BDD6ABB842C3}"/>
              </a:ext>
            </a:extLst>
          </p:cNvPr>
          <p:cNvPicPr>
            <a:picLocks noChangeAspect="1"/>
          </p:cNvPicPr>
          <p:nvPr/>
        </p:nvPicPr>
        <p:blipFill rotWithShape="1">
          <a:blip r:embed="rId2"/>
          <a:srcRect l="26305" t="19115" r="37391" b="6067"/>
          <a:stretch/>
        </p:blipFill>
        <p:spPr>
          <a:xfrm>
            <a:off x="211015" y="506436"/>
            <a:ext cx="11746523" cy="6225667"/>
          </a:xfrm>
          <a:prstGeom prst="rect">
            <a:avLst/>
          </a:prstGeom>
        </p:spPr>
      </p:pic>
    </p:spTree>
    <p:extLst>
      <p:ext uri="{BB962C8B-B14F-4D97-AF65-F5344CB8AC3E}">
        <p14:creationId xmlns:p14="http://schemas.microsoft.com/office/powerpoint/2010/main" val="1157870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1539135" y="0"/>
            <a:ext cx="10278943" cy="1400530"/>
          </a:xfrm>
        </p:spPr>
        <p:txBody>
          <a:bodyPr/>
          <a:lstStyle/>
          <a:p>
            <a:pPr algn="r"/>
            <a:r>
              <a:rPr lang="he-IL" sz="4000" dirty="0">
                <a:latin typeface="Amasis MT Pro Black" panose="02040A04050005020304" pitchFamily="18" charset="0"/>
              </a:rPr>
              <a:t>הרצה ראשונית ב-</a:t>
            </a:r>
            <a:r>
              <a:rPr lang="en-US" sz="4000" dirty="0">
                <a:latin typeface="Amasis MT Pro Black" panose="02040A04050005020304" pitchFamily="18" charset="0"/>
              </a:rPr>
              <a:t>shell</a:t>
            </a:r>
            <a:r>
              <a:rPr lang="he-IL" sz="4000" dirty="0">
                <a:latin typeface="Amasis MT Pro Black" panose="02040A04050005020304" pitchFamily="18" charset="0"/>
              </a:rPr>
              <a:t> </a:t>
            </a:r>
          </a:p>
        </p:txBody>
      </p:sp>
      <p:sp>
        <p:nvSpPr>
          <p:cNvPr id="6" name="תיבת טקסט 5">
            <a:extLst>
              <a:ext uri="{FF2B5EF4-FFF2-40B4-BE49-F238E27FC236}">
                <a16:creationId xmlns:a16="http://schemas.microsoft.com/office/drawing/2014/main" id="{2F73FF36-F42D-4527-BC7C-FF43B9947093}"/>
              </a:ext>
            </a:extLst>
          </p:cNvPr>
          <p:cNvSpPr txBox="1"/>
          <p:nvPr/>
        </p:nvSpPr>
        <p:spPr>
          <a:xfrm>
            <a:off x="225287" y="1320730"/>
            <a:ext cx="11668539" cy="369332"/>
          </a:xfrm>
          <a:prstGeom prst="rect">
            <a:avLst/>
          </a:prstGeom>
          <a:noFill/>
        </p:spPr>
        <p:txBody>
          <a:bodyPr wrap="square">
            <a:spAutoFit/>
          </a:bodyPr>
          <a:lstStyle/>
          <a:p>
            <a:r>
              <a:rPr lang="he-IL" dirty="0">
                <a:latin typeface="Amasis MT Pro Black" panose="02040A04050005020304" pitchFamily="18" charset="0"/>
                <a:cs typeface="Aharoni" panose="02010803020104030203" pitchFamily="2" charset="-79"/>
              </a:rPr>
              <a:t>פתח </a:t>
            </a:r>
            <a:r>
              <a:rPr lang="en-US" dirty="0">
                <a:latin typeface="Amasis MT Pro Black" panose="02040A04050005020304" pitchFamily="18" charset="0"/>
                <a:cs typeface="Aharoni" panose="02010803020104030203" pitchFamily="2" charset="-79"/>
              </a:rPr>
              <a:t>anaconda prompt</a:t>
            </a:r>
            <a:r>
              <a:rPr lang="he-IL" dirty="0">
                <a:latin typeface="Amasis MT Pro Black" panose="02040A04050005020304" pitchFamily="18" charset="0"/>
                <a:cs typeface="Aharoni" panose="02010803020104030203" pitchFamily="2" charset="-79"/>
              </a:rPr>
              <a:t> והקלד : </a:t>
            </a:r>
            <a:r>
              <a:rPr lang="en-US" dirty="0">
                <a:latin typeface="Amasis MT Pro Black" panose="02040A04050005020304" pitchFamily="18" charset="0"/>
                <a:cs typeface="Aharoni" panose="02010803020104030203" pitchFamily="2" charset="-79"/>
              </a:rPr>
              <a:t>pyspark</a:t>
            </a:r>
            <a:r>
              <a:rPr lang="he-IL" dirty="0">
                <a:latin typeface="Amasis MT Pro Black" panose="02040A04050005020304" pitchFamily="18" charset="0"/>
                <a:cs typeface="Aharoni" panose="02010803020104030203" pitchFamily="2" charset="-79"/>
              </a:rPr>
              <a:t> </a:t>
            </a:r>
          </a:p>
        </p:txBody>
      </p:sp>
      <p:pic>
        <p:nvPicPr>
          <p:cNvPr id="4" name="תמונה 3">
            <a:extLst>
              <a:ext uri="{FF2B5EF4-FFF2-40B4-BE49-F238E27FC236}">
                <a16:creationId xmlns:a16="http://schemas.microsoft.com/office/drawing/2014/main" id="{48DF2394-8631-0226-CD68-D24F3DC9CC2A}"/>
              </a:ext>
            </a:extLst>
          </p:cNvPr>
          <p:cNvPicPr>
            <a:picLocks noChangeAspect="1"/>
          </p:cNvPicPr>
          <p:nvPr/>
        </p:nvPicPr>
        <p:blipFill rotWithShape="1">
          <a:blip r:embed="rId2"/>
          <a:srcRect l="4294" t="11575" r="29239" b="50000"/>
          <a:stretch/>
        </p:blipFill>
        <p:spPr>
          <a:xfrm>
            <a:off x="2478157" y="1690062"/>
            <a:ext cx="9415669" cy="3088254"/>
          </a:xfrm>
          <a:prstGeom prst="rect">
            <a:avLst/>
          </a:prstGeom>
        </p:spPr>
      </p:pic>
      <p:sp>
        <p:nvSpPr>
          <p:cNvPr id="5" name="תיבת טקסט 4">
            <a:extLst>
              <a:ext uri="{FF2B5EF4-FFF2-40B4-BE49-F238E27FC236}">
                <a16:creationId xmlns:a16="http://schemas.microsoft.com/office/drawing/2014/main" id="{BA308666-7043-0CC3-2298-99FE796F33C6}"/>
              </a:ext>
            </a:extLst>
          </p:cNvPr>
          <p:cNvSpPr txBox="1"/>
          <p:nvPr/>
        </p:nvSpPr>
        <p:spPr>
          <a:xfrm>
            <a:off x="2213113" y="4931128"/>
            <a:ext cx="9680713" cy="923330"/>
          </a:xfrm>
          <a:prstGeom prst="rect">
            <a:avLst/>
          </a:prstGeom>
          <a:noFill/>
        </p:spPr>
        <p:txBody>
          <a:bodyPr wrap="square" rtlCol="1">
            <a:spAutoFit/>
          </a:bodyPr>
          <a:lstStyle/>
          <a:p>
            <a:r>
              <a:rPr lang="he-IL" dirty="0">
                <a:latin typeface="Amasis MT Pro Black" panose="02040A04050005020304" pitchFamily="18" charset="0"/>
                <a:ea typeface="ADLaM Display" panose="02010000000000000000" pitchFamily="2" charset="0"/>
              </a:rPr>
              <a:t>ספארק מורץ לוקאלי ומשתמש במכונה אחת שזה ה-</a:t>
            </a:r>
            <a:r>
              <a:rPr lang="en-US" dirty="0">
                <a:latin typeface="Amasis MT Pro Black" panose="02040A04050005020304" pitchFamily="18" charset="0"/>
                <a:ea typeface="ADLaM Display" panose="02010000000000000000" pitchFamily="2" charset="0"/>
                <a:cs typeface="ADLaM Display" panose="02010000000000000000" pitchFamily="2" charset="0"/>
              </a:rPr>
              <a:t>PC</a:t>
            </a:r>
            <a:r>
              <a:rPr lang="he-IL" dirty="0">
                <a:latin typeface="Amasis MT Pro Black" panose="02040A04050005020304" pitchFamily="18" charset="0"/>
                <a:ea typeface="ADLaM Display" panose="02010000000000000000" pitchFamily="2" charset="0"/>
              </a:rPr>
              <a:t> . העבודה במקביל תתבצע על הליבות שב-</a:t>
            </a:r>
            <a:r>
              <a:rPr lang="en-US" dirty="0">
                <a:latin typeface="Amasis MT Pro Black" panose="02040A04050005020304" pitchFamily="18" charset="0"/>
                <a:ea typeface="ADLaM Display" panose="02010000000000000000" pitchFamily="2" charset="0"/>
                <a:cs typeface="ADLaM Display" panose="02010000000000000000" pitchFamily="2" charset="0"/>
              </a:rPr>
              <a:t>PC</a:t>
            </a:r>
            <a:r>
              <a:rPr lang="he-IL" dirty="0">
                <a:latin typeface="Amasis MT Pro Black" panose="02040A04050005020304" pitchFamily="18" charset="0"/>
                <a:ea typeface="ADLaM Display" panose="02010000000000000000" pitchFamily="2" charset="0"/>
              </a:rPr>
              <a:t> . השורה </a:t>
            </a:r>
            <a:r>
              <a:rPr lang="en-US" dirty="0">
                <a:latin typeface="Amasis MT Pro Black" panose="02040A04050005020304" pitchFamily="18" charset="0"/>
                <a:ea typeface="ADLaM Display" panose="02010000000000000000" pitchFamily="2" charset="0"/>
                <a:cs typeface="ADLaM Display" panose="02010000000000000000" pitchFamily="2" charset="0"/>
              </a:rPr>
              <a:t>master=local[*]</a:t>
            </a:r>
            <a:r>
              <a:rPr lang="he-IL" dirty="0">
                <a:latin typeface="Amasis MT Pro Black" panose="02040A04050005020304" pitchFamily="18" charset="0"/>
                <a:ea typeface="ADLaM Display" panose="02010000000000000000" pitchFamily="2" charset="0"/>
              </a:rPr>
              <a:t> מציין שספארק משתמש בכל הליבות שברשותך. מספר המחיצות יהיו כמספר הליבות. האובייקט </a:t>
            </a:r>
            <a:r>
              <a:rPr lang="en-US" dirty="0">
                <a:latin typeface="Amasis MT Pro Black" panose="02040A04050005020304" pitchFamily="18" charset="0"/>
                <a:ea typeface="ADLaM Display" panose="02010000000000000000" pitchFamily="2" charset="0"/>
                <a:cs typeface="ADLaM Display" panose="02010000000000000000" pitchFamily="2" charset="0"/>
              </a:rPr>
              <a:t>sc</a:t>
            </a:r>
            <a:r>
              <a:rPr lang="he-IL" dirty="0">
                <a:latin typeface="Amasis MT Pro Black" panose="02040A04050005020304" pitchFamily="18" charset="0"/>
                <a:ea typeface="ADLaM Display" panose="02010000000000000000" pitchFamily="2" charset="0"/>
              </a:rPr>
              <a:t> משמש ל-</a:t>
            </a:r>
            <a:r>
              <a:rPr lang="en-US" dirty="0">
                <a:latin typeface="Amasis MT Pro Black" panose="02040A04050005020304" pitchFamily="18" charset="0"/>
                <a:ea typeface="ADLaM Display" panose="02010000000000000000" pitchFamily="2" charset="0"/>
                <a:cs typeface="ADLaM Display" panose="02010000000000000000" pitchFamily="2" charset="0"/>
              </a:rPr>
              <a:t> SparkContext</a:t>
            </a:r>
            <a:r>
              <a:rPr lang="he-IL" dirty="0">
                <a:latin typeface="Amasis MT Pro Black" panose="02040A04050005020304" pitchFamily="18" charset="0"/>
                <a:ea typeface="ADLaM Display" panose="02010000000000000000" pitchFamily="2" charset="0"/>
              </a:rPr>
              <a:t>והאובייקט</a:t>
            </a:r>
            <a:r>
              <a:rPr lang="en-US" dirty="0">
                <a:latin typeface="Amasis MT Pro Black" panose="02040A04050005020304" pitchFamily="18" charset="0"/>
                <a:ea typeface="ADLaM Display" panose="02010000000000000000" pitchFamily="2" charset="0"/>
                <a:cs typeface="ADLaM Display" panose="02010000000000000000" pitchFamily="2" charset="0"/>
              </a:rPr>
              <a:t>spark </a:t>
            </a:r>
            <a:r>
              <a:rPr lang="he-IL" dirty="0">
                <a:latin typeface="Amasis MT Pro Black" panose="02040A04050005020304" pitchFamily="18" charset="0"/>
                <a:ea typeface="ADLaM Display" panose="02010000000000000000" pitchFamily="2" charset="0"/>
              </a:rPr>
              <a:t> משמש ל-</a:t>
            </a:r>
            <a:r>
              <a:rPr lang="en-US" dirty="0">
                <a:latin typeface="Amasis MT Pro Black" panose="02040A04050005020304" pitchFamily="18" charset="0"/>
                <a:ea typeface="ADLaM Display" panose="02010000000000000000" pitchFamily="2" charset="0"/>
                <a:cs typeface="ADLaM Display" panose="02010000000000000000" pitchFamily="2" charset="0"/>
              </a:rPr>
              <a:t>SparkSession</a:t>
            </a:r>
            <a:r>
              <a:rPr lang="he-IL" dirty="0">
                <a:latin typeface="Amasis MT Pro Black" panose="02040A04050005020304" pitchFamily="18" charset="0"/>
                <a:ea typeface="ADLaM Display" panose="02010000000000000000" pitchFamily="2" charset="0"/>
              </a:rPr>
              <a:t> .</a:t>
            </a:r>
          </a:p>
        </p:txBody>
      </p:sp>
    </p:spTree>
    <p:extLst>
      <p:ext uri="{BB962C8B-B14F-4D97-AF65-F5344CB8AC3E}">
        <p14:creationId xmlns:p14="http://schemas.microsoft.com/office/powerpoint/2010/main" val="1961857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1482361" y="64244"/>
            <a:ext cx="10278943" cy="1400530"/>
          </a:xfrm>
        </p:spPr>
        <p:txBody>
          <a:bodyPr/>
          <a:lstStyle/>
          <a:p>
            <a:pPr algn="r"/>
            <a:r>
              <a:rPr lang="he-IL" sz="4000" b="1" dirty="0">
                <a:latin typeface="Amasis MT Pro Black" panose="02040A04050005020304" pitchFamily="18" charset="0"/>
              </a:rPr>
              <a:t>יצירת </a:t>
            </a:r>
            <a:r>
              <a:rPr lang="en-US" sz="4000" b="1" dirty="0">
                <a:latin typeface="Amasis MT Pro Black" panose="02040A04050005020304" pitchFamily="18" charset="0"/>
              </a:rPr>
              <a:t>Session</a:t>
            </a:r>
            <a:r>
              <a:rPr lang="he-IL" sz="4000" b="1" dirty="0">
                <a:latin typeface="Amasis MT Pro Black" panose="02040A04050005020304" pitchFamily="18" charset="0"/>
              </a:rPr>
              <a:t> והקצאת משאבים</a:t>
            </a:r>
          </a:p>
        </p:txBody>
      </p:sp>
      <p:sp>
        <p:nvSpPr>
          <p:cNvPr id="6" name="תיבת טקסט 5">
            <a:extLst>
              <a:ext uri="{FF2B5EF4-FFF2-40B4-BE49-F238E27FC236}">
                <a16:creationId xmlns:a16="http://schemas.microsoft.com/office/drawing/2014/main" id="{2F73FF36-F42D-4527-BC7C-FF43B9947093}"/>
              </a:ext>
            </a:extLst>
          </p:cNvPr>
          <p:cNvSpPr txBox="1"/>
          <p:nvPr/>
        </p:nvSpPr>
        <p:spPr>
          <a:xfrm>
            <a:off x="92765" y="1095443"/>
            <a:ext cx="11668539" cy="369332"/>
          </a:xfrm>
          <a:prstGeom prst="rect">
            <a:avLst/>
          </a:prstGeom>
          <a:noFill/>
        </p:spPr>
        <p:txBody>
          <a:bodyPr wrap="square">
            <a:spAutoFit/>
          </a:bodyPr>
          <a:lstStyle/>
          <a:p>
            <a:r>
              <a:rPr lang="he-IL" dirty="0">
                <a:latin typeface="Amasis MT Pro Black" panose="02040A04050005020304" pitchFamily="18" charset="0"/>
                <a:ea typeface="ADLaM Display" panose="02010000000000000000" pitchFamily="2" charset="0"/>
                <a:cs typeface="Aharoni" panose="02010803020104030203" pitchFamily="2" charset="-79"/>
              </a:rPr>
              <a:t>פתח את </a:t>
            </a:r>
            <a:r>
              <a:rPr lang="en-US" dirty="0">
                <a:latin typeface="Amasis MT Pro Black" panose="02040A04050005020304" pitchFamily="18" charset="0"/>
                <a:ea typeface="ADLaM Display" panose="02010000000000000000" pitchFamily="2" charset="0"/>
                <a:cs typeface="ADLaM Display" panose="02010000000000000000" pitchFamily="2" charset="0"/>
              </a:rPr>
              <a:t>jupyter-notebook</a:t>
            </a:r>
            <a:r>
              <a:rPr lang="he-IL" dirty="0">
                <a:latin typeface="Amasis MT Pro Black" panose="02040A04050005020304" pitchFamily="18" charset="0"/>
                <a:ea typeface="ADLaM Display" panose="02010000000000000000" pitchFamily="2" charset="0"/>
                <a:cs typeface="Aharoni" panose="02010803020104030203" pitchFamily="2" charset="-79"/>
              </a:rPr>
              <a:t> ובחר </a:t>
            </a:r>
            <a:r>
              <a:rPr lang="en-US" dirty="0">
                <a:latin typeface="Amasis MT Pro Black" panose="02040A04050005020304" pitchFamily="18" charset="0"/>
                <a:ea typeface="ADLaM Display" panose="02010000000000000000" pitchFamily="2" charset="0"/>
                <a:cs typeface="ADLaM Display" panose="02010000000000000000" pitchFamily="2" charset="0"/>
              </a:rPr>
              <a:t>file</a:t>
            </a:r>
            <a:r>
              <a:rPr lang="he-IL" dirty="0">
                <a:latin typeface="Amasis MT Pro Black" panose="02040A04050005020304" pitchFamily="18" charset="0"/>
                <a:ea typeface="ADLaM Display" panose="02010000000000000000" pitchFamily="2" charset="0"/>
                <a:cs typeface="Aharoni" panose="02010803020104030203" pitchFamily="2" charset="-79"/>
              </a:rPr>
              <a:t> ---&gt; </a:t>
            </a:r>
            <a:r>
              <a:rPr lang="en-US" dirty="0">
                <a:latin typeface="Amasis MT Pro Black" panose="02040A04050005020304" pitchFamily="18" charset="0"/>
                <a:ea typeface="ADLaM Display" panose="02010000000000000000" pitchFamily="2" charset="0"/>
                <a:cs typeface="ADLaM Display" panose="02010000000000000000" pitchFamily="2" charset="0"/>
              </a:rPr>
              <a:t>new notebook</a:t>
            </a:r>
            <a:r>
              <a:rPr lang="he-IL" dirty="0">
                <a:latin typeface="Amasis MT Pro Black" panose="02040A04050005020304" pitchFamily="18" charset="0"/>
                <a:ea typeface="ADLaM Display" panose="02010000000000000000" pitchFamily="2" charset="0"/>
                <a:cs typeface="Aharoni" panose="02010803020104030203" pitchFamily="2" charset="-79"/>
              </a:rPr>
              <a:t> </a:t>
            </a:r>
            <a:r>
              <a:rPr lang="he-IL" dirty="0">
                <a:latin typeface="Amasis MT Pro Black" panose="02040A04050005020304" pitchFamily="18" charset="0"/>
                <a:ea typeface="ADLaM Display" panose="02010000000000000000" pitchFamily="2" charset="0"/>
                <a:cs typeface="Aharoni" panose="02010803020104030203" pitchFamily="2" charset="-79"/>
                <a:sym typeface="Wingdings" panose="05000000000000000000" pitchFamily="2" charset="2"/>
              </a:rPr>
              <a:t>---&gt; </a:t>
            </a:r>
            <a:r>
              <a:rPr lang="en-US" dirty="0">
                <a:latin typeface="Amasis MT Pro Black" panose="02040A04050005020304" pitchFamily="18" charset="0"/>
                <a:ea typeface="ADLaM Display" panose="02010000000000000000" pitchFamily="2" charset="0"/>
                <a:cs typeface="ADLaM Display" panose="02010000000000000000" pitchFamily="2" charset="0"/>
                <a:sym typeface="Wingdings" panose="05000000000000000000" pitchFamily="2" charset="2"/>
              </a:rPr>
              <a:t>python 3</a:t>
            </a:r>
            <a:endParaRPr lang="he-IL" dirty="0">
              <a:latin typeface="Amasis MT Pro Black" panose="02040A04050005020304" pitchFamily="18" charset="0"/>
              <a:ea typeface="ADLaM Display" panose="02010000000000000000" pitchFamily="2" charset="0"/>
              <a:cs typeface="Aharoni" panose="02010803020104030203" pitchFamily="2" charset="-79"/>
            </a:endParaRPr>
          </a:p>
        </p:txBody>
      </p:sp>
      <p:pic>
        <p:nvPicPr>
          <p:cNvPr id="9" name="תמונה 8">
            <a:extLst>
              <a:ext uri="{FF2B5EF4-FFF2-40B4-BE49-F238E27FC236}">
                <a16:creationId xmlns:a16="http://schemas.microsoft.com/office/drawing/2014/main" id="{723A9F59-987D-F560-7052-18BBD5D49F26}"/>
              </a:ext>
            </a:extLst>
          </p:cNvPr>
          <p:cNvPicPr>
            <a:picLocks noChangeAspect="1"/>
          </p:cNvPicPr>
          <p:nvPr/>
        </p:nvPicPr>
        <p:blipFill rotWithShape="1">
          <a:blip r:embed="rId2"/>
          <a:srcRect l="13913" t="23526" r="24239" b="23146"/>
          <a:stretch/>
        </p:blipFill>
        <p:spPr>
          <a:xfrm>
            <a:off x="874643" y="1567273"/>
            <a:ext cx="10886661" cy="3093975"/>
          </a:xfrm>
          <a:prstGeom prst="rect">
            <a:avLst/>
          </a:prstGeom>
        </p:spPr>
      </p:pic>
      <p:sp>
        <p:nvSpPr>
          <p:cNvPr id="10" name="תיבת טקסט 9">
            <a:extLst>
              <a:ext uri="{FF2B5EF4-FFF2-40B4-BE49-F238E27FC236}">
                <a16:creationId xmlns:a16="http://schemas.microsoft.com/office/drawing/2014/main" id="{55005735-3E28-9FC7-D6D3-7BFF1EAF7482}"/>
              </a:ext>
            </a:extLst>
          </p:cNvPr>
          <p:cNvSpPr txBox="1"/>
          <p:nvPr/>
        </p:nvSpPr>
        <p:spPr>
          <a:xfrm>
            <a:off x="1007165" y="4763747"/>
            <a:ext cx="10886661" cy="1754326"/>
          </a:xfrm>
          <a:prstGeom prst="rect">
            <a:avLst/>
          </a:prstGeom>
          <a:noFill/>
        </p:spPr>
        <p:txBody>
          <a:bodyPr wrap="square" rtlCol="1">
            <a:spAutoFit/>
          </a:bodyPr>
          <a:lstStyle/>
          <a:p>
            <a:r>
              <a:rPr lang="he-IL" dirty="0">
                <a:latin typeface="Amasis MT Pro Black" panose="02040A04050005020304" pitchFamily="18" charset="0"/>
                <a:ea typeface="ADLaM Display" panose="02010000000000000000" pitchFamily="2" charset="0"/>
              </a:rPr>
              <a:t>יצרנו </a:t>
            </a:r>
            <a:r>
              <a:rPr lang="en-US" dirty="0">
                <a:latin typeface="Amasis MT Pro Black" panose="02040A04050005020304" pitchFamily="18" charset="0"/>
                <a:ea typeface="ADLaM Display" panose="02010000000000000000" pitchFamily="2" charset="0"/>
                <a:cs typeface="ADLaM Display" panose="02010000000000000000" pitchFamily="2" charset="0"/>
              </a:rPr>
              <a:t>SparkSession</a:t>
            </a:r>
            <a:r>
              <a:rPr lang="he-IL" dirty="0">
                <a:latin typeface="Amasis MT Pro Black" panose="02040A04050005020304" pitchFamily="18" charset="0"/>
                <a:ea typeface="ADLaM Display" panose="02010000000000000000" pitchFamily="2" charset="0"/>
              </a:rPr>
              <a:t> בשם </a:t>
            </a:r>
            <a:r>
              <a:rPr lang="en-US" dirty="0">
                <a:latin typeface="Amasis MT Pro Black" panose="02040A04050005020304" pitchFamily="18" charset="0"/>
                <a:ea typeface="ADLaM Display" panose="02010000000000000000" pitchFamily="2" charset="0"/>
                <a:cs typeface="ADLaM Display" panose="02010000000000000000" pitchFamily="2" charset="0"/>
              </a:rPr>
              <a:t>MySparkApp</a:t>
            </a:r>
            <a:r>
              <a:rPr lang="he-IL" dirty="0">
                <a:latin typeface="Amasis MT Pro Black" panose="02040A04050005020304" pitchFamily="18" charset="0"/>
                <a:ea typeface="ADLaM Display" panose="02010000000000000000" pitchFamily="2" charset="0"/>
              </a:rPr>
              <a:t> , הגדרנו שכל הליבות יהיו בשימוש על ידי הסימון * (זה הדיפולט בעיקרון) ניתן לשנות למספר אחר. ביצענו קונפיג כך שזיכרון ה-</a:t>
            </a:r>
            <a:r>
              <a:rPr lang="en-US" dirty="0">
                <a:latin typeface="Amasis MT Pro Black" panose="02040A04050005020304" pitchFamily="18" charset="0"/>
                <a:ea typeface="ADLaM Display" panose="02010000000000000000" pitchFamily="2" charset="0"/>
                <a:cs typeface="ADLaM Display" panose="02010000000000000000" pitchFamily="2" charset="0"/>
              </a:rPr>
              <a:t>executor</a:t>
            </a:r>
            <a:r>
              <a:rPr lang="he-IL" dirty="0">
                <a:latin typeface="Amasis MT Pro Black" panose="02040A04050005020304" pitchFamily="18" charset="0"/>
                <a:ea typeface="ADLaM Display" panose="02010000000000000000" pitchFamily="2" charset="0"/>
              </a:rPr>
              <a:t> יכיל </a:t>
            </a:r>
            <a:r>
              <a:rPr lang="en-US" dirty="0">
                <a:latin typeface="Amasis MT Pro Black" panose="02040A04050005020304" pitchFamily="18" charset="0"/>
                <a:ea typeface="ADLaM Display" panose="02010000000000000000" pitchFamily="2" charset="0"/>
                <a:cs typeface="ADLaM Display" panose="02010000000000000000" pitchFamily="2" charset="0"/>
              </a:rPr>
              <a:t>2g</a:t>
            </a:r>
            <a:r>
              <a:rPr lang="he-IL" dirty="0">
                <a:latin typeface="Amasis MT Pro Black" panose="02040A04050005020304" pitchFamily="18" charset="0"/>
                <a:ea typeface="ADLaM Display" panose="02010000000000000000" pitchFamily="2" charset="0"/>
              </a:rPr>
              <a:t> וזיכרון הדרייבר </a:t>
            </a:r>
            <a:r>
              <a:rPr lang="en-US" dirty="0">
                <a:latin typeface="Amasis MT Pro Black" panose="02040A04050005020304" pitchFamily="18" charset="0"/>
                <a:ea typeface="ADLaM Display" panose="02010000000000000000" pitchFamily="2" charset="0"/>
                <a:cs typeface="ADLaM Display" panose="02010000000000000000" pitchFamily="2" charset="0"/>
              </a:rPr>
              <a:t>1g</a:t>
            </a:r>
            <a:r>
              <a:rPr lang="he-IL" dirty="0">
                <a:latin typeface="Amasis MT Pro Black" panose="02040A04050005020304" pitchFamily="18" charset="0"/>
                <a:ea typeface="ADLaM Display" panose="02010000000000000000" pitchFamily="2" charset="0"/>
              </a:rPr>
              <a:t> וביצענו </a:t>
            </a:r>
            <a:r>
              <a:rPr lang="en-US" dirty="0">
                <a:latin typeface="Amasis MT Pro Black" panose="02040A04050005020304" pitchFamily="18" charset="0"/>
                <a:ea typeface="ADLaM Display" panose="02010000000000000000" pitchFamily="2" charset="0"/>
                <a:cs typeface="ADLaM Display" panose="02010000000000000000" pitchFamily="2" charset="0"/>
              </a:rPr>
              <a:t>getOrCreate()</a:t>
            </a:r>
            <a:r>
              <a:rPr lang="he-IL" dirty="0">
                <a:latin typeface="Amasis MT Pro Black" panose="02040A04050005020304" pitchFamily="18" charset="0"/>
                <a:ea typeface="ADLaM Display" panose="02010000000000000000" pitchFamily="2" charset="0"/>
              </a:rPr>
              <a:t> הפותח את השיחה עם מנהל אשכול הספארק – האשכול הוא </a:t>
            </a:r>
            <a:r>
              <a:rPr lang="en-US" dirty="0">
                <a:latin typeface="Amasis MT Pro Black" panose="02040A04050005020304" pitchFamily="18" charset="0"/>
                <a:ea typeface="ADLaM Display" panose="02010000000000000000" pitchFamily="2" charset="0"/>
                <a:cs typeface="ADLaM Display" panose="02010000000000000000" pitchFamily="2" charset="0"/>
              </a:rPr>
              <a:t>standalone</a:t>
            </a:r>
            <a:r>
              <a:rPr lang="he-IL" dirty="0">
                <a:latin typeface="Amasis MT Pro Black" panose="02040A04050005020304" pitchFamily="18" charset="0"/>
                <a:ea typeface="ADLaM Display" panose="02010000000000000000" pitchFamily="2" charset="0"/>
              </a:rPr>
              <a:t> המובנה ביישום ספארק.</a:t>
            </a:r>
          </a:p>
          <a:p>
            <a:r>
              <a:rPr lang="he-IL" dirty="0">
                <a:latin typeface="Amasis MT Pro Black" panose="02040A04050005020304" pitchFamily="18" charset="0"/>
                <a:ea typeface="ADLaM Display" panose="02010000000000000000" pitchFamily="2" charset="0"/>
              </a:rPr>
              <a:t>כשהוקלד </a:t>
            </a:r>
            <a:r>
              <a:rPr lang="en-US" dirty="0">
                <a:latin typeface="Amasis MT Pro Black" panose="02040A04050005020304" pitchFamily="18" charset="0"/>
                <a:ea typeface="ADLaM Display" panose="02010000000000000000" pitchFamily="2" charset="0"/>
                <a:cs typeface="ADLaM Display" panose="02010000000000000000" pitchFamily="2" charset="0"/>
              </a:rPr>
              <a:t>spark</a:t>
            </a:r>
            <a:r>
              <a:rPr lang="he-IL" dirty="0">
                <a:latin typeface="Amasis MT Pro Black" panose="02040A04050005020304" pitchFamily="18" charset="0"/>
                <a:ea typeface="ADLaM Display" panose="02010000000000000000" pitchFamily="2" charset="0"/>
              </a:rPr>
              <a:t> ב-</a:t>
            </a:r>
            <a:r>
              <a:rPr lang="en-US" dirty="0">
                <a:latin typeface="Amasis MT Pro Black" panose="02040A04050005020304" pitchFamily="18" charset="0"/>
                <a:ea typeface="ADLaM Display" panose="02010000000000000000" pitchFamily="2" charset="0"/>
                <a:cs typeface="ADLaM Display" panose="02010000000000000000" pitchFamily="2" charset="0"/>
              </a:rPr>
              <a:t>cell</a:t>
            </a:r>
            <a:r>
              <a:rPr lang="he-IL" dirty="0">
                <a:latin typeface="Amasis MT Pro Black" panose="02040A04050005020304" pitchFamily="18" charset="0"/>
                <a:ea typeface="ADLaM Display" panose="02010000000000000000" pitchFamily="2" charset="0"/>
              </a:rPr>
              <a:t> השני אפשר לראות שגם </a:t>
            </a:r>
            <a:r>
              <a:rPr lang="en-US" dirty="0">
                <a:latin typeface="Amasis MT Pro Black" panose="02040A04050005020304" pitchFamily="18" charset="0"/>
                <a:ea typeface="ADLaM Display" panose="02010000000000000000" pitchFamily="2" charset="0"/>
                <a:cs typeface="ADLaM Display" panose="02010000000000000000" pitchFamily="2" charset="0"/>
              </a:rPr>
              <a:t>sparkContext</a:t>
            </a:r>
            <a:r>
              <a:rPr lang="he-IL" dirty="0">
                <a:latin typeface="Amasis MT Pro Black" panose="02040A04050005020304" pitchFamily="18" charset="0"/>
                <a:ea typeface="ADLaM Display" panose="02010000000000000000" pitchFamily="2" charset="0"/>
              </a:rPr>
              <a:t> נוצר – הוא מוכל ב-</a:t>
            </a:r>
            <a:r>
              <a:rPr lang="en-US" dirty="0">
                <a:latin typeface="Amasis MT Pro Black" panose="02040A04050005020304" pitchFamily="18" charset="0"/>
                <a:ea typeface="ADLaM Display" panose="02010000000000000000" pitchFamily="2" charset="0"/>
                <a:cs typeface="ADLaM Display" panose="02010000000000000000" pitchFamily="2" charset="0"/>
              </a:rPr>
              <a:t>SparkSession</a:t>
            </a:r>
            <a:r>
              <a:rPr lang="he-IL" dirty="0">
                <a:latin typeface="Amasis MT Pro Black" panose="02040A04050005020304" pitchFamily="18" charset="0"/>
                <a:ea typeface="ADLaM Display" panose="02010000000000000000" pitchFamily="2" charset="0"/>
              </a:rPr>
              <a:t> . דרך ה-</a:t>
            </a:r>
            <a:r>
              <a:rPr lang="en-US" dirty="0">
                <a:latin typeface="Amasis MT Pro Black" panose="02040A04050005020304" pitchFamily="18" charset="0"/>
                <a:ea typeface="ADLaM Display" panose="02010000000000000000" pitchFamily="2" charset="0"/>
                <a:cs typeface="ADLaM Display" panose="02010000000000000000" pitchFamily="2" charset="0"/>
              </a:rPr>
              <a:t>SparkContext</a:t>
            </a:r>
            <a:r>
              <a:rPr lang="he-IL" dirty="0">
                <a:latin typeface="Amasis MT Pro Black" panose="02040A04050005020304" pitchFamily="18" charset="0"/>
                <a:ea typeface="ADLaM Display" panose="02010000000000000000" pitchFamily="2" charset="0"/>
              </a:rPr>
              <a:t> נוכל ליצור </a:t>
            </a:r>
            <a:r>
              <a:rPr lang="en-US" dirty="0">
                <a:latin typeface="Amasis MT Pro Black" panose="02040A04050005020304" pitchFamily="18" charset="0"/>
                <a:ea typeface="ADLaM Display" panose="02010000000000000000" pitchFamily="2" charset="0"/>
                <a:cs typeface="ADLaM Display" panose="02010000000000000000" pitchFamily="2" charset="0"/>
              </a:rPr>
              <a:t>RDDs</a:t>
            </a:r>
            <a:r>
              <a:rPr lang="he-IL" dirty="0">
                <a:latin typeface="Amasis MT Pro Black" panose="02040A04050005020304" pitchFamily="18" charset="0"/>
                <a:ea typeface="ADLaM Display" panose="02010000000000000000" pitchFamily="2" charset="0"/>
              </a:rPr>
              <a:t> וכמובן טרנספורמציות ופעולות על נתונים. קיים קישור שנוצר בשם </a:t>
            </a:r>
            <a:r>
              <a:rPr lang="en-US" dirty="0">
                <a:latin typeface="Amasis MT Pro Black" panose="02040A04050005020304" pitchFamily="18" charset="0"/>
                <a:ea typeface="ADLaM Display" panose="02010000000000000000" pitchFamily="2" charset="0"/>
                <a:cs typeface="ADLaM Display" panose="02010000000000000000" pitchFamily="2" charset="0"/>
              </a:rPr>
              <a:t>Spark UI</a:t>
            </a:r>
            <a:r>
              <a:rPr lang="he-IL" dirty="0">
                <a:latin typeface="Amasis MT Pro Black" panose="02040A04050005020304" pitchFamily="18" charset="0"/>
                <a:ea typeface="ADLaM Display" panose="02010000000000000000" pitchFamily="2" charset="0"/>
              </a:rPr>
              <a:t> </a:t>
            </a:r>
          </a:p>
          <a:p>
            <a:r>
              <a:rPr lang="he-IL" dirty="0">
                <a:latin typeface="Amasis MT Pro Black" panose="02040A04050005020304" pitchFamily="18" charset="0"/>
                <a:ea typeface="ADLaM Display" panose="02010000000000000000" pitchFamily="2" charset="0"/>
              </a:rPr>
              <a:t>בלחיצה על קישור זה ייפתח לנו דפדפן עם כל המידע של היישום שלנו .</a:t>
            </a:r>
          </a:p>
        </p:txBody>
      </p:sp>
    </p:spTree>
    <p:extLst>
      <p:ext uri="{BB962C8B-B14F-4D97-AF65-F5344CB8AC3E}">
        <p14:creationId xmlns:p14="http://schemas.microsoft.com/office/powerpoint/2010/main" val="3486819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4" name="תיבת טקסט 3">
            <a:extLst>
              <a:ext uri="{FF2B5EF4-FFF2-40B4-BE49-F238E27FC236}">
                <a16:creationId xmlns:a16="http://schemas.microsoft.com/office/drawing/2014/main" id="{4F25ABB4-F455-D8F5-AB46-64671F00BC35}"/>
              </a:ext>
            </a:extLst>
          </p:cNvPr>
          <p:cNvSpPr txBox="1"/>
          <p:nvPr/>
        </p:nvSpPr>
        <p:spPr>
          <a:xfrm>
            <a:off x="547184" y="314936"/>
            <a:ext cx="3547772" cy="1641987"/>
          </a:xfrm>
          <a:prstGeom prst="rect">
            <a:avLst/>
          </a:prstGeom>
        </p:spPr>
        <p:txBody>
          <a:bodyPr vert="horz" lIns="91440" tIns="45720" rIns="91440" bIns="45720" rtlCol="0" anchor="t">
            <a:normAutofit/>
          </a:bodyPr>
          <a:lstStyle/>
          <a:p>
            <a:pPr defTabSz="457200">
              <a:spcBef>
                <a:spcPct val="0"/>
              </a:spcBef>
              <a:spcAft>
                <a:spcPts val="600"/>
              </a:spcAft>
            </a:pPr>
            <a:r>
              <a:rPr lang="en-US" sz="3200" b="1" dirty="0">
                <a:solidFill>
                  <a:schemeClr val="tx2"/>
                </a:solidFill>
                <a:latin typeface="Aharoni" panose="02010803020104030203" pitchFamily="2" charset="-79"/>
                <a:ea typeface="+mj-ea"/>
                <a:cs typeface="Aharoni" panose="02010803020104030203" pitchFamily="2" charset="-79"/>
              </a:rPr>
              <a:t>מאפייני הביג דאטה</a:t>
            </a:r>
          </a:p>
        </p:txBody>
      </p:sp>
      <p:pic>
        <p:nvPicPr>
          <p:cNvPr id="7" name="Picture 2" descr="The 5 V's of Big Data. Volume, Velocity, Variety, Veracity ...">
            <a:extLst>
              <a:ext uri="{FF2B5EF4-FFF2-40B4-BE49-F238E27FC236}">
                <a16:creationId xmlns:a16="http://schemas.microsoft.com/office/drawing/2014/main" id="{2CC903CB-D806-B55F-456E-3D25271566C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9301" r="1" b="4985"/>
          <a:stretch/>
        </p:blipFill>
        <p:spPr bwMode="auto">
          <a:xfrm>
            <a:off x="4812883" y="970724"/>
            <a:ext cx="6924756" cy="5506276"/>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8" name="מלבן 7">
            <a:extLst>
              <a:ext uri="{FF2B5EF4-FFF2-40B4-BE49-F238E27FC236}">
                <a16:creationId xmlns:a16="http://schemas.microsoft.com/office/drawing/2014/main" id="{9B72AEF4-73ED-9093-4B85-D6A10CFFA3B0}"/>
              </a:ext>
            </a:extLst>
          </p:cNvPr>
          <p:cNvSpPr/>
          <p:nvPr/>
        </p:nvSpPr>
        <p:spPr>
          <a:xfrm>
            <a:off x="717927" y="1090758"/>
            <a:ext cx="3331368" cy="5396180"/>
          </a:xfrm>
          <a:prstGeom prst="rect">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q"/>
            </a:pPr>
            <a:endParaRPr lang="he-IL" dirty="0">
              <a:solidFill>
                <a:srgbClr val="002060"/>
              </a:solidFill>
            </a:endParaRPr>
          </a:p>
        </p:txBody>
      </p:sp>
      <p:sp>
        <p:nvSpPr>
          <p:cNvPr id="6" name="תיבת טקסט 5">
            <a:extLst>
              <a:ext uri="{FF2B5EF4-FFF2-40B4-BE49-F238E27FC236}">
                <a16:creationId xmlns:a16="http://schemas.microsoft.com/office/drawing/2014/main" id="{23DF9941-E24F-A66C-4AEA-EF91B52BC63F}"/>
              </a:ext>
            </a:extLst>
          </p:cNvPr>
          <p:cNvSpPr txBox="1"/>
          <p:nvPr/>
        </p:nvSpPr>
        <p:spPr>
          <a:xfrm>
            <a:off x="770815" y="1181101"/>
            <a:ext cx="3324141" cy="3809998"/>
          </a:xfrm>
          <a:prstGeom prst="rect">
            <a:avLst/>
          </a:prstGeom>
        </p:spPr>
        <p:txBody>
          <a:bodyPr vert="horz" lIns="91440" tIns="45720" rIns="91440" bIns="45720" rtlCol="0">
            <a:noAutofit/>
          </a:bodyPr>
          <a:lstStyle/>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q"/>
            </a:pPr>
            <a:r>
              <a:rPr lang="en-US" b="1" u="sng" dirty="0">
                <a:solidFill>
                  <a:srgbClr val="00B0F0"/>
                </a:solidFill>
                <a:latin typeface="Amasis MT Pro Black" panose="02040A04050005020304" pitchFamily="18" charset="0"/>
                <a:ea typeface="+mj-ea"/>
                <a:cs typeface="+mj-cs"/>
              </a:rPr>
              <a:t>נפח</a:t>
            </a:r>
            <a:r>
              <a:rPr lang="en-US" dirty="0">
                <a:solidFill>
                  <a:srgbClr val="00B0F0"/>
                </a:solidFill>
                <a:latin typeface="Amasis MT Pro Black" panose="02040A04050005020304" pitchFamily="18" charset="0"/>
                <a:ea typeface="+mj-ea"/>
                <a:cs typeface="+mj-cs"/>
              </a:rPr>
              <a:t> – </a:t>
            </a:r>
            <a:r>
              <a:rPr lang="he-IL" dirty="0">
                <a:solidFill>
                  <a:srgbClr val="00B0F0"/>
                </a:solidFill>
                <a:latin typeface="Amasis MT Pro Black" panose="02040A04050005020304" pitchFamily="18" charset="0"/>
                <a:ea typeface="+mj-ea"/>
                <a:cs typeface="+mj-cs"/>
              </a:rPr>
              <a:t> </a:t>
            </a:r>
            <a:r>
              <a:rPr lang="en-US" dirty="0">
                <a:solidFill>
                  <a:srgbClr val="00B0F0"/>
                </a:solidFill>
                <a:latin typeface="Amasis MT Pro Black" panose="02040A04050005020304" pitchFamily="18" charset="0"/>
                <a:ea typeface="+mj-ea"/>
                <a:cs typeface="+mj-cs"/>
              </a:rPr>
              <a:t>האם מדובר בגודל נתונים מצומצם? האם מדובר בנפח עצום שיוכל להיכנס תחת קטגוריה של ביג דאטה? </a:t>
            </a:r>
          </a:p>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q"/>
            </a:pPr>
            <a:r>
              <a:rPr lang="en-US" b="1" u="sng" dirty="0">
                <a:solidFill>
                  <a:srgbClr val="FFFF00"/>
                </a:solidFill>
                <a:latin typeface="Amasis MT Pro Black" panose="02040A04050005020304" pitchFamily="18" charset="0"/>
                <a:ea typeface="+mj-ea"/>
                <a:cs typeface="+mj-cs"/>
              </a:rPr>
              <a:t>מהירות</a:t>
            </a:r>
            <a:r>
              <a:rPr lang="en-US" dirty="0">
                <a:solidFill>
                  <a:srgbClr val="FFFF00"/>
                </a:solidFill>
                <a:latin typeface="Amasis MT Pro Black" panose="02040A04050005020304" pitchFamily="18" charset="0"/>
                <a:ea typeface="+mj-ea"/>
                <a:cs typeface="+mj-cs"/>
              </a:rPr>
              <a:t> – </a:t>
            </a:r>
            <a:r>
              <a:rPr lang="he-IL" dirty="0">
                <a:solidFill>
                  <a:srgbClr val="FFFF00"/>
                </a:solidFill>
                <a:latin typeface="Amasis MT Pro Black" panose="02040A04050005020304" pitchFamily="18" charset="0"/>
                <a:ea typeface="+mj-ea"/>
                <a:cs typeface="+mj-cs"/>
              </a:rPr>
              <a:t> </a:t>
            </a:r>
            <a:r>
              <a:rPr lang="en-US" dirty="0">
                <a:solidFill>
                  <a:srgbClr val="FFFF00"/>
                </a:solidFill>
                <a:latin typeface="Amasis MT Pro Black" panose="02040A04050005020304" pitchFamily="18" charset="0"/>
                <a:ea typeface="+mj-ea"/>
                <a:cs typeface="+mj-cs"/>
              </a:rPr>
              <a:t>מהירות יצירת הנתונים. מראה עד כמה מהר נתונים נוצרים ומעובדים לניתוח.</a:t>
            </a:r>
          </a:p>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q"/>
            </a:pPr>
            <a:r>
              <a:rPr lang="en-US" b="1" u="sng" dirty="0">
                <a:solidFill>
                  <a:srgbClr val="92D050"/>
                </a:solidFill>
                <a:latin typeface="Amasis MT Pro Black" panose="02040A04050005020304" pitchFamily="18" charset="0"/>
                <a:ea typeface="+mj-ea"/>
                <a:cs typeface="+mj-cs"/>
              </a:rPr>
              <a:t>גיוון</a:t>
            </a:r>
            <a:r>
              <a:rPr lang="en-US" dirty="0">
                <a:solidFill>
                  <a:srgbClr val="92D050"/>
                </a:solidFill>
                <a:latin typeface="Amasis MT Pro Black" panose="02040A04050005020304" pitchFamily="18" charset="0"/>
                <a:ea typeface="+mj-ea"/>
                <a:cs typeface="+mj-cs"/>
              </a:rPr>
              <a:t> – </a:t>
            </a:r>
            <a:r>
              <a:rPr lang="he-IL" dirty="0">
                <a:solidFill>
                  <a:srgbClr val="92D050"/>
                </a:solidFill>
                <a:latin typeface="Amasis MT Pro Black" panose="02040A04050005020304" pitchFamily="18" charset="0"/>
                <a:ea typeface="+mj-ea"/>
                <a:cs typeface="+mj-cs"/>
              </a:rPr>
              <a:t> </a:t>
            </a:r>
            <a:r>
              <a:rPr lang="en-US" dirty="0">
                <a:solidFill>
                  <a:srgbClr val="92D050"/>
                </a:solidFill>
                <a:latin typeface="Amasis MT Pro Black" panose="02040A04050005020304" pitchFamily="18" charset="0"/>
                <a:ea typeface="+mj-ea"/>
                <a:cs typeface="+mj-cs"/>
              </a:rPr>
              <a:t>בודק את אופי הנתונים– האם </a:t>
            </a:r>
            <a:r>
              <a:rPr lang="he-IL" dirty="0">
                <a:solidFill>
                  <a:srgbClr val="92D050"/>
                </a:solidFill>
                <a:latin typeface="Amasis MT Pro Black" panose="02040A04050005020304" pitchFamily="18" charset="0"/>
                <a:ea typeface="+mj-ea"/>
                <a:cs typeface="+mj-cs"/>
              </a:rPr>
              <a:t>ה</a:t>
            </a:r>
            <a:r>
              <a:rPr lang="en-US" dirty="0">
                <a:solidFill>
                  <a:srgbClr val="92D050"/>
                </a:solidFill>
                <a:latin typeface="Amasis MT Pro Black" panose="02040A04050005020304" pitchFamily="18" charset="0"/>
                <a:ea typeface="+mj-ea"/>
                <a:cs typeface="+mj-cs"/>
              </a:rPr>
              <a:t>פורמטים אחידים? פורמטים שונים? נתונים מובנים? לא מובנים? מובנים למחצה?</a:t>
            </a:r>
          </a:p>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q"/>
            </a:pPr>
            <a:r>
              <a:rPr lang="en-US" b="1" u="sng" dirty="0">
                <a:solidFill>
                  <a:schemeClr val="bg2">
                    <a:lumMod val="40000"/>
                    <a:lumOff val="60000"/>
                  </a:schemeClr>
                </a:solidFill>
                <a:latin typeface="Amasis MT Pro Black" panose="02040A04050005020304" pitchFamily="18" charset="0"/>
                <a:ea typeface="+mj-ea"/>
                <a:cs typeface="+mj-cs"/>
              </a:rPr>
              <a:t>יציבות</a:t>
            </a:r>
            <a:r>
              <a:rPr lang="en-US" dirty="0">
                <a:solidFill>
                  <a:schemeClr val="bg2">
                    <a:lumMod val="40000"/>
                    <a:lumOff val="60000"/>
                  </a:schemeClr>
                </a:solidFill>
                <a:latin typeface="Amasis MT Pro Black" panose="02040A04050005020304" pitchFamily="18" charset="0"/>
                <a:ea typeface="+mj-ea"/>
                <a:cs typeface="+mj-cs"/>
              </a:rPr>
              <a:t> – </a:t>
            </a:r>
            <a:r>
              <a:rPr lang="he-IL" dirty="0">
                <a:solidFill>
                  <a:schemeClr val="bg2">
                    <a:lumMod val="40000"/>
                    <a:lumOff val="60000"/>
                  </a:schemeClr>
                </a:solidFill>
                <a:latin typeface="Amasis MT Pro Black" panose="02040A04050005020304" pitchFamily="18" charset="0"/>
                <a:ea typeface="+mj-ea"/>
                <a:cs typeface="+mj-cs"/>
              </a:rPr>
              <a:t> </a:t>
            </a:r>
            <a:r>
              <a:rPr lang="en-US" dirty="0">
                <a:solidFill>
                  <a:schemeClr val="bg2">
                    <a:lumMod val="40000"/>
                    <a:lumOff val="60000"/>
                  </a:schemeClr>
                </a:solidFill>
                <a:latin typeface="Amasis MT Pro Black" panose="02040A04050005020304" pitchFamily="18" charset="0"/>
                <a:ea typeface="+mj-ea"/>
                <a:cs typeface="+mj-cs"/>
              </a:rPr>
              <a:t>האם נתונים בעלי עקביות? האם נתונים משוכפלים? כיצד נשלוט על הנתונים ונדע לעבד ולסנן אותם בעקבות חוסר העקביות?</a:t>
            </a:r>
          </a:p>
          <a:p>
            <a:pPr marL="285750" indent="-285750" defTabSz="457200">
              <a:lnSpc>
                <a:spcPct val="90000"/>
              </a:lnSpc>
              <a:spcBef>
                <a:spcPts val="1000"/>
              </a:spcBef>
              <a:buClr>
                <a:schemeClr val="bg2">
                  <a:lumMod val="40000"/>
                  <a:lumOff val="60000"/>
                </a:schemeClr>
              </a:buClr>
              <a:buSzPct val="80000"/>
              <a:buFont typeface="Wingdings" panose="05000000000000000000" pitchFamily="2" charset="2"/>
              <a:buChar char="q"/>
            </a:pPr>
            <a:r>
              <a:rPr lang="en-US" b="1" u="sng" dirty="0">
                <a:solidFill>
                  <a:schemeClr val="accent1"/>
                </a:solidFill>
                <a:latin typeface="Amasis MT Pro Black" panose="02040A04050005020304" pitchFamily="18" charset="0"/>
                <a:ea typeface="+mj-ea"/>
                <a:cs typeface="+mj-cs"/>
              </a:rPr>
              <a:t>אמינות</a:t>
            </a:r>
            <a:r>
              <a:rPr lang="en-US" b="1" dirty="0">
                <a:solidFill>
                  <a:schemeClr val="accent1"/>
                </a:solidFill>
                <a:latin typeface="Amasis MT Pro Black" panose="02040A04050005020304" pitchFamily="18" charset="0"/>
                <a:ea typeface="+mj-ea"/>
                <a:cs typeface="+mj-cs"/>
              </a:rPr>
              <a:t> – </a:t>
            </a:r>
            <a:r>
              <a:rPr lang="he-IL" b="1" dirty="0">
                <a:solidFill>
                  <a:schemeClr val="accent1"/>
                </a:solidFill>
                <a:latin typeface="Amasis MT Pro Black" panose="02040A04050005020304" pitchFamily="18" charset="0"/>
                <a:ea typeface="+mj-ea"/>
                <a:cs typeface="+mj-cs"/>
              </a:rPr>
              <a:t> </a:t>
            </a:r>
            <a:r>
              <a:rPr lang="en-US" b="1" dirty="0">
                <a:solidFill>
                  <a:schemeClr val="accent1"/>
                </a:solidFill>
                <a:latin typeface="Amasis MT Pro Black" panose="02040A04050005020304" pitchFamily="18" charset="0"/>
                <a:ea typeface="+mj-ea"/>
                <a:cs typeface="+mj-cs"/>
              </a:rPr>
              <a:t>האם הנתונים אמינים? איכותיים? בעלי ערך?</a:t>
            </a:r>
          </a:p>
        </p:txBody>
      </p:sp>
    </p:spTree>
    <p:extLst>
      <p:ext uri="{BB962C8B-B14F-4D97-AF65-F5344CB8AC3E}">
        <p14:creationId xmlns:p14="http://schemas.microsoft.com/office/powerpoint/2010/main" val="2464629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1482361" y="269242"/>
            <a:ext cx="10278943" cy="1400530"/>
          </a:xfrm>
        </p:spPr>
        <p:txBody>
          <a:bodyPr/>
          <a:lstStyle/>
          <a:p>
            <a:pPr algn="r"/>
            <a:r>
              <a:rPr lang="en-US" sz="4000" dirty="0">
                <a:latin typeface="Amasis MT Pro Black" panose="02040A04050005020304" pitchFamily="18" charset="0"/>
              </a:rPr>
              <a:t>Spark UI</a:t>
            </a:r>
            <a:r>
              <a:rPr lang="he-IL" sz="4000" dirty="0">
                <a:latin typeface="Amasis MT Pro Black" panose="02040A04050005020304" pitchFamily="18" charset="0"/>
              </a:rPr>
              <a:t> ויצירת </a:t>
            </a:r>
            <a:r>
              <a:rPr lang="en-US" sz="4000" dirty="0">
                <a:latin typeface="Amasis MT Pro Black" panose="02040A04050005020304" pitchFamily="18" charset="0"/>
              </a:rPr>
              <a:t>RDDs</a:t>
            </a:r>
            <a:endParaRPr lang="he-IL" sz="4000" dirty="0">
              <a:latin typeface="Amasis MT Pro Black" panose="02040A04050005020304" pitchFamily="18" charset="0"/>
            </a:endParaRPr>
          </a:p>
        </p:txBody>
      </p:sp>
      <p:sp>
        <p:nvSpPr>
          <p:cNvPr id="3" name="תיבת טקסט 2">
            <a:extLst>
              <a:ext uri="{FF2B5EF4-FFF2-40B4-BE49-F238E27FC236}">
                <a16:creationId xmlns:a16="http://schemas.microsoft.com/office/drawing/2014/main" id="{8DCD6ED6-5A58-8F75-022B-6C4D5135505F}"/>
              </a:ext>
            </a:extLst>
          </p:cNvPr>
          <p:cNvSpPr txBox="1"/>
          <p:nvPr/>
        </p:nvSpPr>
        <p:spPr>
          <a:xfrm>
            <a:off x="1482361" y="1300440"/>
            <a:ext cx="10444596" cy="2862322"/>
          </a:xfrm>
          <a:prstGeom prst="rect">
            <a:avLst/>
          </a:prstGeom>
          <a:noFill/>
        </p:spPr>
        <p:txBody>
          <a:bodyPr wrap="square" rtlCol="1">
            <a:spAutoFit/>
          </a:bodyPr>
          <a:lstStyle/>
          <a:p>
            <a:r>
              <a:rPr lang="he-IL" dirty="0">
                <a:latin typeface="Amasis MT Pro Black" panose="02040A04050005020304" pitchFamily="18" charset="0"/>
                <a:ea typeface="ADLaM Display" panose="02010000000000000000" pitchFamily="2" charset="0"/>
              </a:rPr>
              <a:t>באתר קיים לנו כל מה שדרוש כדי לעקוב אחר יישום ה-</a:t>
            </a:r>
            <a:r>
              <a:rPr lang="en-US" dirty="0">
                <a:latin typeface="Amasis MT Pro Black" panose="02040A04050005020304" pitchFamily="18" charset="0"/>
                <a:ea typeface="ADLaM Display" panose="02010000000000000000" pitchFamily="2" charset="0"/>
                <a:cs typeface="ADLaM Display" panose="02010000000000000000" pitchFamily="2" charset="0"/>
              </a:rPr>
              <a:t>spark</a:t>
            </a:r>
            <a:r>
              <a:rPr lang="he-IL" dirty="0">
                <a:latin typeface="Amasis MT Pro Black" panose="02040A04050005020304" pitchFamily="18" charset="0"/>
                <a:ea typeface="ADLaM Display" panose="02010000000000000000" pitchFamily="2" charset="0"/>
              </a:rPr>
              <a:t> שלנו – </a:t>
            </a:r>
            <a:r>
              <a:rPr lang="en-US" dirty="0">
                <a:latin typeface="Amasis MT Pro Black" panose="02040A04050005020304" pitchFamily="18" charset="0"/>
                <a:ea typeface="ADLaM Display" panose="02010000000000000000" pitchFamily="2" charset="0"/>
                <a:cs typeface="ADLaM Display" panose="02010000000000000000" pitchFamily="2" charset="0"/>
              </a:rPr>
              <a:t>jobs, stages, executors </a:t>
            </a:r>
            <a:r>
              <a:rPr lang="he-IL" dirty="0">
                <a:latin typeface="Amasis MT Pro Black" panose="02040A04050005020304" pitchFamily="18" charset="0"/>
                <a:ea typeface="ADLaM Display" panose="02010000000000000000" pitchFamily="2" charset="0"/>
              </a:rPr>
              <a:t>, סביבת עבודה, מחיצות , משימות , זמן המשימות , </a:t>
            </a:r>
            <a:r>
              <a:rPr lang="en-US" dirty="0">
                <a:latin typeface="Amasis MT Pro Black" panose="02040A04050005020304" pitchFamily="18" charset="0"/>
                <a:ea typeface="ADLaM Display" panose="02010000000000000000" pitchFamily="2" charset="0"/>
                <a:cs typeface="ADLaM Display" panose="02010000000000000000" pitchFamily="2" charset="0"/>
              </a:rPr>
              <a:t>shuffle read</a:t>
            </a:r>
            <a:r>
              <a:rPr lang="he-IL" dirty="0">
                <a:latin typeface="Amasis MT Pro Black" panose="02040A04050005020304" pitchFamily="18" charset="0"/>
                <a:ea typeface="ADLaM Display" panose="02010000000000000000" pitchFamily="2" charset="0"/>
              </a:rPr>
              <a:t> , </a:t>
            </a:r>
            <a:r>
              <a:rPr lang="en-US" dirty="0">
                <a:latin typeface="Amasis MT Pro Black" panose="02040A04050005020304" pitchFamily="18" charset="0"/>
                <a:ea typeface="ADLaM Display" panose="02010000000000000000" pitchFamily="2" charset="0"/>
                <a:cs typeface="ADLaM Display" panose="02010000000000000000" pitchFamily="2" charset="0"/>
              </a:rPr>
              <a:t>shuffle write</a:t>
            </a:r>
            <a:r>
              <a:rPr lang="he-IL" dirty="0">
                <a:latin typeface="Amasis MT Pro Black" panose="02040A04050005020304" pitchFamily="18" charset="0"/>
                <a:ea typeface="ADLaM Display" panose="02010000000000000000" pitchFamily="2" charset="0"/>
              </a:rPr>
              <a:t> והמון נתונים על תזמון ועיבוד המשימות . </a:t>
            </a:r>
          </a:p>
          <a:p>
            <a:r>
              <a:rPr lang="he-IL" dirty="0">
                <a:latin typeface="Amasis MT Pro Black" panose="02040A04050005020304" pitchFamily="18" charset="0"/>
                <a:ea typeface="ADLaM Display" panose="02010000000000000000" pitchFamily="2" charset="0"/>
              </a:rPr>
              <a:t>ניתן גם לראות את הויזואליזציה של תרשים ה-</a:t>
            </a:r>
            <a:r>
              <a:rPr lang="en-US" dirty="0">
                <a:latin typeface="Amasis MT Pro Black" panose="02040A04050005020304" pitchFamily="18" charset="0"/>
                <a:ea typeface="ADLaM Display" panose="02010000000000000000" pitchFamily="2" charset="0"/>
                <a:cs typeface="ADLaM Display" panose="02010000000000000000" pitchFamily="2" charset="0"/>
              </a:rPr>
              <a:t>DAG </a:t>
            </a:r>
            <a:r>
              <a:rPr lang="he-IL" dirty="0">
                <a:latin typeface="Amasis MT Pro Black" panose="02040A04050005020304" pitchFamily="18" charset="0"/>
                <a:ea typeface="ADLaM Display" panose="02010000000000000000" pitchFamily="2" charset="0"/>
              </a:rPr>
              <a:t> .</a:t>
            </a:r>
          </a:p>
          <a:p>
            <a:endParaRPr lang="he-IL" dirty="0">
              <a:latin typeface="Amasis MT Pro Black" panose="02040A04050005020304" pitchFamily="18" charset="0"/>
            </a:endParaRPr>
          </a:p>
          <a:p>
            <a:r>
              <a:rPr lang="he-IL" u="sng" dirty="0">
                <a:solidFill>
                  <a:srgbClr val="FFFF00"/>
                </a:solidFill>
                <a:latin typeface="Amasis MT Pro Black" panose="02040A04050005020304" pitchFamily="18" charset="0"/>
              </a:rPr>
              <a:t>יצירת </a:t>
            </a:r>
            <a:r>
              <a:rPr lang="en-US" u="sng" dirty="0">
                <a:solidFill>
                  <a:srgbClr val="FFFF00"/>
                </a:solidFill>
                <a:latin typeface="Amasis MT Pro Black" panose="02040A04050005020304" pitchFamily="18" charset="0"/>
              </a:rPr>
              <a:t>RDD</a:t>
            </a:r>
            <a:r>
              <a:rPr lang="he-IL" u="sng" dirty="0">
                <a:solidFill>
                  <a:srgbClr val="FFFF00"/>
                </a:solidFill>
                <a:latin typeface="Amasis MT Pro Black" panose="02040A04050005020304" pitchFamily="18" charset="0"/>
              </a:rPr>
              <a:t> : קיימות כמה דרכים ליצירת </a:t>
            </a:r>
            <a:r>
              <a:rPr lang="en-US" u="sng" dirty="0">
                <a:solidFill>
                  <a:srgbClr val="FFFF00"/>
                </a:solidFill>
                <a:latin typeface="Amasis MT Pro Black" panose="02040A04050005020304" pitchFamily="18" charset="0"/>
              </a:rPr>
              <a:t>RDD</a:t>
            </a:r>
            <a:r>
              <a:rPr lang="he-IL" u="sng" dirty="0">
                <a:solidFill>
                  <a:srgbClr val="FFFF00"/>
                </a:solidFill>
                <a:latin typeface="Amasis MT Pro Black" panose="02040A04050005020304" pitchFamily="18" charset="0"/>
              </a:rPr>
              <a:t> </a:t>
            </a:r>
            <a:r>
              <a:rPr lang="he-IL" dirty="0">
                <a:latin typeface="Amasis MT Pro Black" panose="02040A04050005020304" pitchFamily="18" charset="0"/>
              </a:rPr>
              <a:t>:</a:t>
            </a:r>
          </a:p>
          <a:p>
            <a:endParaRPr lang="he-IL" dirty="0">
              <a:latin typeface="Amasis MT Pro Black" panose="02040A04050005020304" pitchFamily="18" charset="0"/>
            </a:endParaRPr>
          </a:p>
          <a:p>
            <a:pPr marL="285750" indent="-285750">
              <a:buFont typeface="Wingdings" panose="05000000000000000000" pitchFamily="2" charset="2"/>
              <a:buChar char="v"/>
            </a:pPr>
            <a:r>
              <a:rPr lang="he-IL" dirty="0">
                <a:latin typeface="Amasis MT Pro Black" panose="02040A04050005020304" pitchFamily="18" charset="0"/>
                <a:ea typeface="ADLaM Display" panose="02010000000000000000" pitchFamily="2" charset="0"/>
              </a:rPr>
              <a:t>יצירה ידנית של נתונים דרך </a:t>
            </a:r>
            <a:r>
              <a:rPr lang="en-US" dirty="0">
                <a:latin typeface="Amasis MT Pro Black" panose="02040A04050005020304" pitchFamily="18" charset="0"/>
                <a:ea typeface="ADLaM Display" panose="02010000000000000000" pitchFamily="2" charset="0"/>
                <a:cs typeface="ADLaM Display" panose="02010000000000000000" pitchFamily="2" charset="0"/>
              </a:rPr>
              <a:t>parallelize()</a:t>
            </a:r>
            <a:r>
              <a:rPr lang="he-IL" dirty="0">
                <a:latin typeface="Amasis MT Pro Black" panose="02040A04050005020304" pitchFamily="18" charset="0"/>
                <a:ea typeface="ADLaM Display" panose="02010000000000000000" pitchFamily="2" charset="0"/>
              </a:rPr>
              <a:t> </a:t>
            </a:r>
          </a:p>
          <a:p>
            <a:pPr marL="285750" indent="-285750">
              <a:buFont typeface="Wingdings" panose="05000000000000000000" pitchFamily="2" charset="2"/>
              <a:buChar char="v"/>
            </a:pPr>
            <a:r>
              <a:rPr lang="he-IL" dirty="0">
                <a:latin typeface="Amasis MT Pro Black" panose="02040A04050005020304" pitchFamily="18" charset="0"/>
                <a:ea typeface="ADLaM Display" panose="02010000000000000000" pitchFamily="2" charset="0"/>
              </a:rPr>
              <a:t>קריאה מקובץ </a:t>
            </a:r>
            <a:r>
              <a:rPr lang="en-US" dirty="0">
                <a:latin typeface="Amasis MT Pro Black" panose="02040A04050005020304" pitchFamily="18" charset="0"/>
                <a:ea typeface="ADLaM Display" panose="02010000000000000000" pitchFamily="2" charset="0"/>
                <a:cs typeface="ADLaM Display" panose="02010000000000000000" pitchFamily="2" charset="0"/>
              </a:rPr>
              <a:t>/</a:t>
            </a:r>
            <a:r>
              <a:rPr lang="he-IL" dirty="0">
                <a:latin typeface="Amasis MT Pro Black" panose="02040A04050005020304" pitchFamily="18" charset="0"/>
                <a:ea typeface="ADLaM Display" panose="02010000000000000000" pitchFamily="2" charset="0"/>
              </a:rPr>
              <a:t> מקור חיצוני אחר כמו </a:t>
            </a:r>
            <a:r>
              <a:rPr lang="en-US" dirty="0">
                <a:latin typeface="Amasis MT Pro Black" panose="02040A04050005020304" pitchFamily="18" charset="0"/>
                <a:ea typeface="ADLaM Display" panose="02010000000000000000" pitchFamily="2" charset="0"/>
                <a:cs typeface="ADLaM Display" panose="02010000000000000000" pitchFamily="2" charset="0"/>
              </a:rPr>
              <a:t>HDFS</a:t>
            </a:r>
            <a:r>
              <a:rPr lang="he-IL" dirty="0">
                <a:latin typeface="Amasis MT Pro Black" panose="02040A04050005020304" pitchFamily="18" charset="0"/>
                <a:ea typeface="ADLaM Display" panose="02010000000000000000" pitchFamily="2" charset="0"/>
              </a:rPr>
              <a:t> , ענן, מסדי נתונים רלציוניים</a:t>
            </a:r>
            <a:r>
              <a:rPr lang="en-US" dirty="0">
                <a:latin typeface="Amasis MT Pro Black" panose="02040A04050005020304" pitchFamily="18" charset="0"/>
                <a:ea typeface="ADLaM Display" panose="02010000000000000000" pitchFamily="2" charset="0"/>
                <a:cs typeface="ADLaM Display" panose="02010000000000000000" pitchFamily="2" charset="0"/>
              </a:rPr>
              <a:t>/</a:t>
            </a:r>
            <a:r>
              <a:rPr lang="he-IL" dirty="0">
                <a:latin typeface="Amasis MT Pro Black" panose="02040A04050005020304" pitchFamily="18" charset="0"/>
                <a:ea typeface="ADLaM Display" panose="02010000000000000000" pitchFamily="2" charset="0"/>
              </a:rPr>
              <a:t>לא רלציוניים וכו'...</a:t>
            </a:r>
          </a:p>
          <a:p>
            <a:pPr marL="285750" indent="-285750">
              <a:buFont typeface="Wingdings" panose="05000000000000000000" pitchFamily="2" charset="2"/>
              <a:buChar char="v"/>
            </a:pPr>
            <a:r>
              <a:rPr lang="he-IL" dirty="0">
                <a:latin typeface="Amasis MT Pro Black" panose="02040A04050005020304" pitchFamily="18" charset="0"/>
                <a:ea typeface="ADLaM Display" panose="02010000000000000000" pitchFamily="2" charset="0"/>
              </a:rPr>
              <a:t>יצירת זוגות </a:t>
            </a:r>
            <a:r>
              <a:rPr lang="en-US" dirty="0">
                <a:latin typeface="Amasis MT Pro Black" panose="02040A04050005020304" pitchFamily="18" charset="0"/>
                <a:ea typeface="ADLaM Display" panose="02010000000000000000" pitchFamily="2" charset="0"/>
                <a:cs typeface="ADLaM Display" panose="02010000000000000000" pitchFamily="2" charset="0"/>
              </a:rPr>
              <a:t>key/value</a:t>
            </a:r>
            <a:r>
              <a:rPr lang="he-IL" dirty="0">
                <a:latin typeface="Amasis MT Pro Black" panose="02040A04050005020304" pitchFamily="18" charset="0"/>
                <a:ea typeface="ADLaM Display" panose="02010000000000000000" pitchFamily="2" charset="0"/>
              </a:rPr>
              <a:t> – ניתן ליצור </a:t>
            </a:r>
            <a:r>
              <a:rPr lang="en-US" dirty="0">
                <a:latin typeface="Amasis MT Pro Black" panose="02040A04050005020304" pitchFamily="18" charset="0"/>
                <a:ea typeface="ADLaM Display" panose="02010000000000000000" pitchFamily="2" charset="0"/>
                <a:cs typeface="ADLaM Display" panose="02010000000000000000" pitchFamily="2" charset="0"/>
              </a:rPr>
              <a:t>RDD</a:t>
            </a:r>
            <a:r>
              <a:rPr lang="he-IL" dirty="0">
                <a:latin typeface="Amasis MT Pro Black" panose="02040A04050005020304" pitchFamily="18" charset="0"/>
                <a:ea typeface="ADLaM Display" panose="02010000000000000000" pitchFamily="2" charset="0"/>
              </a:rPr>
              <a:t> מזוגות של ערך</a:t>
            </a:r>
            <a:r>
              <a:rPr lang="en-US" dirty="0">
                <a:latin typeface="Amasis MT Pro Black" panose="02040A04050005020304" pitchFamily="18" charset="0"/>
                <a:ea typeface="ADLaM Display" panose="02010000000000000000" pitchFamily="2" charset="0"/>
                <a:cs typeface="ADLaM Display" panose="02010000000000000000" pitchFamily="2" charset="0"/>
              </a:rPr>
              <a:t>/</a:t>
            </a:r>
            <a:r>
              <a:rPr lang="he-IL" dirty="0">
                <a:latin typeface="Amasis MT Pro Black" panose="02040A04050005020304" pitchFamily="18" charset="0"/>
                <a:ea typeface="ADLaM Display" panose="02010000000000000000" pitchFamily="2" charset="0"/>
              </a:rPr>
              <a:t>מפתח.</a:t>
            </a:r>
            <a:endParaRPr lang="he-IL" dirty="0">
              <a:latin typeface="Amasis MT Pro Black" panose="02040A04050005020304" pitchFamily="18" charset="0"/>
            </a:endParaRPr>
          </a:p>
          <a:p>
            <a:endParaRPr lang="he-IL" dirty="0"/>
          </a:p>
        </p:txBody>
      </p:sp>
    </p:spTree>
    <p:extLst>
      <p:ext uri="{BB962C8B-B14F-4D97-AF65-F5344CB8AC3E}">
        <p14:creationId xmlns:p14="http://schemas.microsoft.com/office/powerpoint/2010/main" val="4216477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1306994" y="105117"/>
            <a:ext cx="10278943" cy="1400530"/>
          </a:xfrm>
        </p:spPr>
        <p:txBody>
          <a:bodyPr/>
          <a:lstStyle/>
          <a:p>
            <a:pPr algn="r"/>
            <a:r>
              <a:rPr lang="en-US" sz="4000" b="1" dirty="0">
                <a:latin typeface="Amasis MT Pro Black" panose="02040A04050005020304" pitchFamily="18" charset="0"/>
              </a:rPr>
              <a:t>Spark UI</a:t>
            </a:r>
            <a:r>
              <a:rPr lang="he-IL" sz="4000" b="1" dirty="0">
                <a:latin typeface="Amasis MT Pro Black" panose="02040A04050005020304" pitchFamily="18" charset="0"/>
              </a:rPr>
              <a:t> ויצירת </a:t>
            </a:r>
            <a:r>
              <a:rPr lang="en-US" sz="4000" b="1" dirty="0">
                <a:latin typeface="Amasis MT Pro Black" panose="02040A04050005020304" pitchFamily="18" charset="0"/>
              </a:rPr>
              <a:t>RDDs</a:t>
            </a:r>
            <a:endParaRPr lang="he-IL" sz="4000" b="1" dirty="0">
              <a:latin typeface="Amasis MT Pro Black" panose="02040A04050005020304" pitchFamily="18" charset="0"/>
            </a:endParaRPr>
          </a:p>
        </p:txBody>
      </p:sp>
      <p:sp>
        <p:nvSpPr>
          <p:cNvPr id="3" name="תיבת טקסט 2">
            <a:extLst>
              <a:ext uri="{FF2B5EF4-FFF2-40B4-BE49-F238E27FC236}">
                <a16:creationId xmlns:a16="http://schemas.microsoft.com/office/drawing/2014/main" id="{8DCD6ED6-5A58-8F75-022B-6C4D5135505F}"/>
              </a:ext>
            </a:extLst>
          </p:cNvPr>
          <p:cNvSpPr txBox="1"/>
          <p:nvPr/>
        </p:nvSpPr>
        <p:spPr>
          <a:xfrm>
            <a:off x="1482361" y="1300440"/>
            <a:ext cx="10444596" cy="646331"/>
          </a:xfrm>
          <a:prstGeom prst="rect">
            <a:avLst/>
          </a:prstGeom>
          <a:noFill/>
        </p:spPr>
        <p:txBody>
          <a:bodyPr wrap="square" rtlCol="1">
            <a:spAutoFit/>
          </a:bodyPr>
          <a:lstStyle/>
          <a:p>
            <a:endParaRPr lang="he-IL" dirty="0"/>
          </a:p>
          <a:p>
            <a:endParaRPr lang="he-IL" dirty="0"/>
          </a:p>
        </p:txBody>
      </p:sp>
      <p:sp>
        <p:nvSpPr>
          <p:cNvPr id="6" name="תיבת טקסט 5">
            <a:extLst>
              <a:ext uri="{FF2B5EF4-FFF2-40B4-BE49-F238E27FC236}">
                <a16:creationId xmlns:a16="http://schemas.microsoft.com/office/drawing/2014/main" id="{3A1A1266-1A91-9092-F776-40DFFBD409A3}"/>
              </a:ext>
            </a:extLst>
          </p:cNvPr>
          <p:cNvSpPr txBox="1"/>
          <p:nvPr/>
        </p:nvSpPr>
        <p:spPr>
          <a:xfrm>
            <a:off x="609600" y="2100805"/>
            <a:ext cx="11317358" cy="1200329"/>
          </a:xfrm>
          <a:prstGeom prst="rect">
            <a:avLst/>
          </a:prstGeom>
          <a:noFill/>
        </p:spPr>
        <p:txBody>
          <a:bodyPr wrap="square" rtlCol="1">
            <a:spAutoFit/>
          </a:bodyPr>
          <a:lstStyle/>
          <a:p>
            <a:r>
              <a:rPr lang="he-IL" dirty="0">
                <a:latin typeface="Amasis MT Pro Black" panose="02040A04050005020304" pitchFamily="18" charset="0"/>
              </a:rPr>
              <a:t>יצרנו </a:t>
            </a:r>
            <a:r>
              <a:rPr lang="en-US" dirty="0">
                <a:latin typeface="Amasis MT Pro Black" panose="02040A04050005020304" pitchFamily="18" charset="0"/>
              </a:rPr>
              <a:t>RDD</a:t>
            </a:r>
            <a:r>
              <a:rPr lang="he-IL" dirty="0">
                <a:latin typeface="Amasis MT Pro Black" panose="02040A04050005020304" pitchFamily="18" charset="0"/>
              </a:rPr>
              <a:t> המכיל רשימה של אלמנטים בין 0-10 , ולאחר מכן יצרנו עוד </a:t>
            </a:r>
            <a:r>
              <a:rPr lang="en-US" dirty="0">
                <a:latin typeface="Amasis MT Pro Black" panose="02040A04050005020304" pitchFamily="18" charset="0"/>
              </a:rPr>
              <a:t>RDD</a:t>
            </a:r>
            <a:r>
              <a:rPr lang="he-IL" dirty="0">
                <a:latin typeface="Amasis MT Pro Black" panose="02040A04050005020304" pitchFamily="18" charset="0"/>
              </a:rPr>
              <a:t> על ידי ביצוע טרנספורמציית </a:t>
            </a:r>
            <a:r>
              <a:rPr lang="en-US" dirty="0">
                <a:latin typeface="Amasis MT Pro Black" panose="02040A04050005020304" pitchFamily="18" charset="0"/>
              </a:rPr>
              <a:t>map</a:t>
            </a:r>
            <a:r>
              <a:rPr lang="he-IL" dirty="0">
                <a:latin typeface="Amasis MT Pro Black" panose="02040A04050005020304" pitchFamily="18" charset="0"/>
              </a:rPr>
              <a:t> המעלה בריבוע כל אלמנט ב-</a:t>
            </a:r>
            <a:r>
              <a:rPr lang="en-US" dirty="0">
                <a:latin typeface="Amasis MT Pro Black" panose="02040A04050005020304" pitchFamily="18" charset="0"/>
              </a:rPr>
              <a:t>rdd</a:t>
            </a:r>
            <a:r>
              <a:rPr lang="he-IL" dirty="0">
                <a:latin typeface="Amasis MT Pro Black" panose="02040A04050005020304" pitchFamily="18" charset="0"/>
              </a:rPr>
              <a:t> . אם ניכנס ל-</a:t>
            </a:r>
            <a:r>
              <a:rPr lang="en-US" dirty="0">
                <a:latin typeface="Amasis MT Pro Black" panose="02040A04050005020304" pitchFamily="18" charset="0"/>
              </a:rPr>
              <a:t>spark ui</a:t>
            </a:r>
            <a:r>
              <a:rPr lang="he-IL" dirty="0">
                <a:latin typeface="Amasis MT Pro Black" panose="02040A04050005020304" pitchFamily="18" charset="0"/>
              </a:rPr>
              <a:t> נראה ששום דבר לא קרה - נותרנו עדיין ללא </a:t>
            </a:r>
            <a:r>
              <a:rPr lang="en-US" dirty="0">
                <a:latin typeface="Amasis MT Pro Black" panose="02040A04050005020304" pitchFamily="18" charset="0"/>
              </a:rPr>
              <a:t>JOB</a:t>
            </a:r>
            <a:r>
              <a:rPr lang="he-IL" dirty="0">
                <a:latin typeface="Amasis MT Pro Black" panose="02040A04050005020304" pitchFamily="18" charset="0"/>
              </a:rPr>
              <a:t> וללא ויזואליזצית </a:t>
            </a:r>
            <a:r>
              <a:rPr lang="en-US" dirty="0">
                <a:latin typeface="Amasis MT Pro Black" panose="02040A04050005020304" pitchFamily="18" charset="0"/>
              </a:rPr>
              <a:t>DAG</a:t>
            </a:r>
            <a:r>
              <a:rPr lang="he-IL" dirty="0">
                <a:latin typeface="Amasis MT Pro Black" panose="02040A04050005020304" pitchFamily="18" charset="0"/>
              </a:rPr>
              <a:t> – זה בדיוק הרעיון של הערכה עצלה - הנתונים התבזרו על פני המחיצות הלוגיות, ה-</a:t>
            </a:r>
            <a:r>
              <a:rPr lang="en-US" dirty="0">
                <a:latin typeface="Amasis MT Pro Black" panose="02040A04050005020304" pitchFamily="18" charset="0"/>
              </a:rPr>
              <a:t>rdds</a:t>
            </a:r>
            <a:r>
              <a:rPr lang="he-IL" dirty="0">
                <a:latin typeface="Amasis MT Pro Black" panose="02040A04050005020304" pitchFamily="18" charset="0"/>
              </a:rPr>
              <a:t> מאורגנים במסלול ה-</a:t>
            </a:r>
            <a:r>
              <a:rPr lang="en-US" dirty="0">
                <a:latin typeface="Amasis MT Pro Black" panose="02040A04050005020304" pitchFamily="18" charset="0"/>
              </a:rPr>
              <a:t>DAG</a:t>
            </a:r>
            <a:r>
              <a:rPr lang="he-IL" dirty="0">
                <a:latin typeface="Amasis MT Pro Black" panose="02040A04050005020304" pitchFamily="18" charset="0"/>
              </a:rPr>
              <a:t> ומחכים לטריגר של פעולת </a:t>
            </a:r>
            <a:r>
              <a:rPr lang="en-US" dirty="0">
                <a:latin typeface="Amasis MT Pro Black" panose="02040A04050005020304" pitchFamily="18" charset="0"/>
              </a:rPr>
              <a:t>Action</a:t>
            </a:r>
            <a:r>
              <a:rPr lang="he-IL" dirty="0">
                <a:latin typeface="Amasis MT Pro Black" panose="02040A04050005020304" pitchFamily="18" charset="0"/>
              </a:rPr>
              <a:t> . יצירת ה-</a:t>
            </a:r>
            <a:r>
              <a:rPr lang="en-US" dirty="0">
                <a:latin typeface="Amasis MT Pro Black" panose="02040A04050005020304" pitchFamily="18" charset="0"/>
              </a:rPr>
              <a:t>mapped</a:t>
            </a:r>
            <a:r>
              <a:rPr lang="he-IL" dirty="0">
                <a:latin typeface="Amasis MT Pro Black" panose="02040A04050005020304" pitchFamily="18" charset="0"/>
              </a:rPr>
              <a:t> היא יצירת </a:t>
            </a:r>
            <a:r>
              <a:rPr lang="en-US" dirty="0">
                <a:latin typeface="Amasis MT Pro Black" panose="02040A04050005020304" pitchFamily="18" charset="0"/>
              </a:rPr>
              <a:t>RDD</a:t>
            </a:r>
            <a:r>
              <a:rPr lang="he-IL" dirty="0">
                <a:latin typeface="Amasis MT Pro Black" panose="02040A04050005020304" pitchFamily="18" charset="0"/>
              </a:rPr>
              <a:t> חדש כך שהוא נחשב לבן של ה-</a:t>
            </a:r>
            <a:r>
              <a:rPr lang="en-US" dirty="0">
                <a:latin typeface="Amasis MT Pro Black" panose="02040A04050005020304" pitchFamily="18" charset="0"/>
              </a:rPr>
              <a:t>rdd</a:t>
            </a:r>
            <a:r>
              <a:rPr lang="he-IL" dirty="0">
                <a:latin typeface="Amasis MT Pro Black" panose="02040A04050005020304" pitchFamily="18" charset="0"/>
              </a:rPr>
              <a:t> במסלול ה-</a:t>
            </a:r>
            <a:r>
              <a:rPr lang="en-US" dirty="0">
                <a:latin typeface="Amasis MT Pro Black" panose="02040A04050005020304" pitchFamily="18" charset="0"/>
              </a:rPr>
              <a:t>DAG</a:t>
            </a:r>
            <a:r>
              <a:rPr lang="he-IL" dirty="0">
                <a:latin typeface="Amasis MT Pro Black" panose="02040A04050005020304" pitchFamily="18" charset="0"/>
              </a:rPr>
              <a:t> .</a:t>
            </a:r>
          </a:p>
        </p:txBody>
      </p:sp>
      <p:pic>
        <p:nvPicPr>
          <p:cNvPr id="8" name="תמונה 7">
            <a:extLst>
              <a:ext uri="{FF2B5EF4-FFF2-40B4-BE49-F238E27FC236}">
                <a16:creationId xmlns:a16="http://schemas.microsoft.com/office/drawing/2014/main" id="{D515119D-28C6-1AAA-078D-ABE2FC304B36}"/>
              </a:ext>
            </a:extLst>
          </p:cNvPr>
          <p:cNvPicPr>
            <a:picLocks noChangeAspect="1"/>
          </p:cNvPicPr>
          <p:nvPr/>
        </p:nvPicPr>
        <p:blipFill rotWithShape="1">
          <a:blip r:embed="rId2"/>
          <a:srcRect l="15108" t="67255" r="47501" b="23316"/>
          <a:stretch/>
        </p:blipFill>
        <p:spPr>
          <a:xfrm>
            <a:off x="6019801" y="1064525"/>
            <a:ext cx="5824330" cy="882245"/>
          </a:xfrm>
          <a:prstGeom prst="rect">
            <a:avLst/>
          </a:prstGeom>
        </p:spPr>
      </p:pic>
      <p:pic>
        <p:nvPicPr>
          <p:cNvPr id="10" name="תמונה 9">
            <a:extLst>
              <a:ext uri="{FF2B5EF4-FFF2-40B4-BE49-F238E27FC236}">
                <a16:creationId xmlns:a16="http://schemas.microsoft.com/office/drawing/2014/main" id="{C0A4B423-1424-D2A1-6AFA-8E442982449B}"/>
              </a:ext>
            </a:extLst>
          </p:cNvPr>
          <p:cNvPicPr>
            <a:picLocks noChangeAspect="1"/>
          </p:cNvPicPr>
          <p:nvPr/>
        </p:nvPicPr>
        <p:blipFill rotWithShape="1">
          <a:blip r:embed="rId3"/>
          <a:srcRect l="17173" t="66288" r="58370" b="22112"/>
          <a:stretch/>
        </p:blipFill>
        <p:spPr>
          <a:xfrm>
            <a:off x="6019801" y="3455167"/>
            <a:ext cx="5824330" cy="759023"/>
          </a:xfrm>
          <a:prstGeom prst="rect">
            <a:avLst/>
          </a:prstGeom>
        </p:spPr>
      </p:pic>
      <p:sp>
        <p:nvSpPr>
          <p:cNvPr id="11" name="תיבת טקסט 10">
            <a:extLst>
              <a:ext uri="{FF2B5EF4-FFF2-40B4-BE49-F238E27FC236}">
                <a16:creationId xmlns:a16="http://schemas.microsoft.com/office/drawing/2014/main" id="{49B79F83-9A60-88FB-B386-7FF794A6A346}"/>
              </a:ext>
            </a:extLst>
          </p:cNvPr>
          <p:cNvSpPr txBox="1"/>
          <p:nvPr/>
        </p:nvSpPr>
        <p:spPr>
          <a:xfrm>
            <a:off x="195469" y="4214190"/>
            <a:ext cx="11801061" cy="369332"/>
          </a:xfrm>
          <a:prstGeom prst="rect">
            <a:avLst/>
          </a:prstGeom>
          <a:noFill/>
        </p:spPr>
        <p:txBody>
          <a:bodyPr wrap="square" rtlCol="1">
            <a:spAutoFit/>
          </a:bodyPr>
          <a:lstStyle/>
          <a:p>
            <a:r>
              <a:rPr lang="he-IL" dirty="0">
                <a:latin typeface="Amasis MT Pro Black" panose="02040A04050005020304" pitchFamily="18" charset="0"/>
              </a:rPr>
              <a:t>לאחר שימוש ב-</a:t>
            </a:r>
            <a:r>
              <a:rPr lang="en-US" dirty="0">
                <a:latin typeface="Amasis MT Pro Black" panose="02040A04050005020304" pitchFamily="18" charset="0"/>
              </a:rPr>
              <a:t>collect()</a:t>
            </a:r>
            <a:r>
              <a:rPr lang="he-IL" dirty="0">
                <a:latin typeface="Amasis MT Pro Black" panose="02040A04050005020304" pitchFamily="18" charset="0"/>
              </a:rPr>
              <a:t> נוצר לנו טריגר של </a:t>
            </a:r>
            <a:r>
              <a:rPr lang="en-US" dirty="0">
                <a:latin typeface="Amasis MT Pro Black" panose="02040A04050005020304" pitchFamily="18" charset="0"/>
              </a:rPr>
              <a:t>action</a:t>
            </a:r>
            <a:r>
              <a:rPr lang="he-IL" dirty="0">
                <a:latin typeface="Amasis MT Pro Black" panose="02040A04050005020304" pitchFamily="18" charset="0"/>
              </a:rPr>
              <a:t> שיצר </a:t>
            </a:r>
            <a:r>
              <a:rPr lang="en-US" dirty="0">
                <a:latin typeface="Amasis MT Pro Black" panose="02040A04050005020304" pitchFamily="18" charset="0"/>
              </a:rPr>
              <a:t>job</a:t>
            </a:r>
            <a:r>
              <a:rPr lang="he-IL" dirty="0">
                <a:latin typeface="Amasis MT Pro Black" panose="02040A04050005020304" pitchFamily="18" charset="0"/>
              </a:rPr>
              <a:t> עם 4 משימות . כל משימה עבדה במקביל על ליבה אחרת במעבד.</a:t>
            </a:r>
          </a:p>
        </p:txBody>
      </p:sp>
      <p:pic>
        <p:nvPicPr>
          <p:cNvPr id="13" name="תמונה 12">
            <a:extLst>
              <a:ext uri="{FF2B5EF4-FFF2-40B4-BE49-F238E27FC236}">
                <a16:creationId xmlns:a16="http://schemas.microsoft.com/office/drawing/2014/main" id="{923A6A41-7B0B-013A-CDAF-B39EF6C8CFD8}"/>
              </a:ext>
            </a:extLst>
          </p:cNvPr>
          <p:cNvPicPr>
            <a:picLocks noChangeAspect="1"/>
          </p:cNvPicPr>
          <p:nvPr/>
        </p:nvPicPr>
        <p:blipFill rotWithShape="1">
          <a:blip r:embed="rId4"/>
          <a:srcRect l="3532" t="43420" r="60544" b="18947"/>
          <a:stretch/>
        </p:blipFill>
        <p:spPr>
          <a:xfrm>
            <a:off x="5274366" y="4715343"/>
            <a:ext cx="6586330" cy="1802997"/>
          </a:xfrm>
          <a:prstGeom prst="rect">
            <a:avLst/>
          </a:prstGeom>
        </p:spPr>
      </p:pic>
      <p:sp>
        <p:nvSpPr>
          <p:cNvPr id="14" name="תיבת טקסט 13">
            <a:extLst>
              <a:ext uri="{FF2B5EF4-FFF2-40B4-BE49-F238E27FC236}">
                <a16:creationId xmlns:a16="http://schemas.microsoft.com/office/drawing/2014/main" id="{9642A1C3-D479-3E09-639A-A901B18BA269}"/>
              </a:ext>
            </a:extLst>
          </p:cNvPr>
          <p:cNvSpPr txBox="1"/>
          <p:nvPr/>
        </p:nvSpPr>
        <p:spPr>
          <a:xfrm>
            <a:off x="770283" y="6518340"/>
            <a:ext cx="9008166" cy="369332"/>
          </a:xfrm>
          <a:prstGeom prst="rect">
            <a:avLst/>
          </a:prstGeom>
          <a:noFill/>
        </p:spPr>
        <p:txBody>
          <a:bodyPr wrap="square" rtlCol="1">
            <a:spAutoFit/>
          </a:bodyPr>
          <a:lstStyle/>
          <a:p>
            <a:r>
              <a:rPr lang="he-IL" dirty="0">
                <a:solidFill>
                  <a:srgbClr val="FFFF00"/>
                </a:solidFill>
                <a:latin typeface="Amasis MT Pro Black" panose="02040A04050005020304" pitchFamily="18" charset="0"/>
              </a:rPr>
              <a:t>תרשים ה-</a:t>
            </a:r>
            <a:r>
              <a:rPr lang="en-US" dirty="0">
                <a:solidFill>
                  <a:srgbClr val="FFFF00"/>
                </a:solidFill>
                <a:latin typeface="Amasis MT Pro Black" panose="02040A04050005020304" pitchFamily="18" charset="0"/>
              </a:rPr>
              <a:t>DAG</a:t>
            </a:r>
            <a:r>
              <a:rPr lang="he-IL" dirty="0">
                <a:solidFill>
                  <a:srgbClr val="FFFF00"/>
                </a:solidFill>
                <a:latin typeface="Amasis MT Pro Black" panose="02040A04050005020304" pitchFamily="18" charset="0"/>
              </a:rPr>
              <a:t> שנוצר</a:t>
            </a:r>
          </a:p>
        </p:txBody>
      </p:sp>
      <p:pic>
        <p:nvPicPr>
          <p:cNvPr id="16" name="תמונה 15">
            <a:extLst>
              <a:ext uri="{FF2B5EF4-FFF2-40B4-BE49-F238E27FC236}">
                <a16:creationId xmlns:a16="http://schemas.microsoft.com/office/drawing/2014/main" id="{2BBED40E-A767-3099-FAD6-0440B8EBE261}"/>
              </a:ext>
            </a:extLst>
          </p:cNvPr>
          <p:cNvPicPr>
            <a:picLocks noChangeAspect="1"/>
          </p:cNvPicPr>
          <p:nvPr/>
        </p:nvPicPr>
        <p:blipFill rotWithShape="1">
          <a:blip r:embed="rId5"/>
          <a:srcRect l="74457" t="50000" r="11195" b="17472"/>
          <a:stretch/>
        </p:blipFill>
        <p:spPr>
          <a:xfrm>
            <a:off x="2180924" y="4715343"/>
            <a:ext cx="2755511" cy="1802997"/>
          </a:xfrm>
          <a:prstGeom prst="rect">
            <a:avLst/>
          </a:prstGeom>
        </p:spPr>
      </p:pic>
      <p:sp>
        <p:nvSpPr>
          <p:cNvPr id="17" name="תיבת טקסט 16">
            <a:extLst>
              <a:ext uri="{FF2B5EF4-FFF2-40B4-BE49-F238E27FC236}">
                <a16:creationId xmlns:a16="http://schemas.microsoft.com/office/drawing/2014/main" id="{5D606CBF-53AE-6666-53D3-89123227BA59}"/>
              </a:ext>
            </a:extLst>
          </p:cNvPr>
          <p:cNvSpPr txBox="1"/>
          <p:nvPr/>
        </p:nvSpPr>
        <p:spPr>
          <a:xfrm>
            <a:off x="411287" y="4692859"/>
            <a:ext cx="1603513" cy="2031325"/>
          </a:xfrm>
          <a:prstGeom prst="rect">
            <a:avLst/>
          </a:prstGeom>
          <a:noFill/>
        </p:spPr>
        <p:txBody>
          <a:bodyPr wrap="square" rtlCol="1">
            <a:spAutoFit/>
          </a:bodyPr>
          <a:lstStyle/>
          <a:p>
            <a:r>
              <a:rPr lang="he-IL" dirty="0">
                <a:solidFill>
                  <a:srgbClr val="FFFF00"/>
                </a:solidFill>
                <a:latin typeface="Amasis MT Pro Black" panose="02040A04050005020304" pitchFamily="18" charset="0"/>
              </a:rPr>
              <a:t>לא נוצרה פעולה של ערבוב קריאה</a:t>
            </a:r>
            <a:r>
              <a:rPr lang="en-US" dirty="0">
                <a:solidFill>
                  <a:srgbClr val="FFFF00"/>
                </a:solidFill>
                <a:latin typeface="Amasis MT Pro Black" panose="02040A04050005020304" pitchFamily="18" charset="0"/>
              </a:rPr>
              <a:t>/</a:t>
            </a:r>
            <a:r>
              <a:rPr lang="he-IL" dirty="0">
                <a:solidFill>
                  <a:srgbClr val="FFFF00"/>
                </a:solidFill>
                <a:latin typeface="Amasis MT Pro Black" panose="02040A04050005020304" pitchFamily="18" charset="0"/>
              </a:rPr>
              <a:t>כתיבה מאחר ו-</a:t>
            </a:r>
            <a:r>
              <a:rPr lang="en-US" dirty="0">
                <a:solidFill>
                  <a:srgbClr val="FFFF00"/>
                </a:solidFill>
                <a:latin typeface="Amasis MT Pro Black" panose="02040A04050005020304" pitchFamily="18" charset="0"/>
              </a:rPr>
              <a:t>map</a:t>
            </a:r>
            <a:r>
              <a:rPr lang="he-IL" dirty="0">
                <a:solidFill>
                  <a:srgbClr val="FFFF00"/>
                </a:solidFill>
                <a:latin typeface="Amasis MT Pro Black" panose="02040A04050005020304" pitchFamily="18" charset="0"/>
              </a:rPr>
              <a:t> היא טרנספורמציית </a:t>
            </a:r>
            <a:r>
              <a:rPr lang="en-US" dirty="0">
                <a:solidFill>
                  <a:srgbClr val="FFFF00"/>
                </a:solidFill>
                <a:latin typeface="Amasis MT Pro Black" panose="02040A04050005020304" pitchFamily="18" charset="0"/>
              </a:rPr>
              <a:t>narrow</a:t>
            </a:r>
            <a:r>
              <a:rPr lang="he-IL" dirty="0">
                <a:solidFill>
                  <a:srgbClr val="FFFF00"/>
                </a:solidFill>
                <a:latin typeface="Amasis MT Pro Black" panose="02040A04050005020304" pitchFamily="18" charset="0"/>
              </a:rPr>
              <a:t> </a:t>
            </a:r>
          </a:p>
        </p:txBody>
      </p:sp>
    </p:spTree>
    <p:extLst>
      <p:ext uri="{BB962C8B-B14F-4D97-AF65-F5344CB8AC3E}">
        <p14:creationId xmlns:p14="http://schemas.microsoft.com/office/powerpoint/2010/main" val="4291179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1121689" y="-13252"/>
            <a:ext cx="10278943" cy="1400530"/>
          </a:xfrm>
        </p:spPr>
        <p:txBody>
          <a:bodyPr/>
          <a:lstStyle/>
          <a:p>
            <a:pPr algn="r"/>
            <a:r>
              <a:rPr lang="en-US" sz="4000" b="1" dirty="0">
                <a:latin typeface="Amasis MT Pro Black" panose="02040A04050005020304" pitchFamily="18" charset="0"/>
              </a:rPr>
              <a:t>Spark UI</a:t>
            </a:r>
            <a:r>
              <a:rPr lang="he-IL" sz="4000" b="1" dirty="0">
                <a:latin typeface="Amasis MT Pro Black" panose="02040A04050005020304" pitchFamily="18" charset="0"/>
              </a:rPr>
              <a:t> ויצירת </a:t>
            </a:r>
            <a:r>
              <a:rPr lang="en-US" sz="4000" b="1" dirty="0">
                <a:latin typeface="Amasis MT Pro Black" panose="02040A04050005020304" pitchFamily="18" charset="0"/>
              </a:rPr>
              <a:t>RDDs</a:t>
            </a:r>
            <a:r>
              <a:rPr lang="he-IL" sz="4000" b="1" dirty="0">
                <a:latin typeface="Amasis MT Pro Black" panose="02040A04050005020304" pitchFamily="18" charset="0"/>
              </a:rPr>
              <a:t> </a:t>
            </a:r>
          </a:p>
        </p:txBody>
      </p:sp>
      <p:pic>
        <p:nvPicPr>
          <p:cNvPr id="4" name="תמונה 3">
            <a:extLst>
              <a:ext uri="{FF2B5EF4-FFF2-40B4-BE49-F238E27FC236}">
                <a16:creationId xmlns:a16="http://schemas.microsoft.com/office/drawing/2014/main" id="{13B74F0B-5E46-E69C-67B4-DACF7D24CE5A}"/>
              </a:ext>
            </a:extLst>
          </p:cNvPr>
          <p:cNvPicPr>
            <a:picLocks noChangeAspect="1"/>
          </p:cNvPicPr>
          <p:nvPr/>
        </p:nvPicPr>
        <p:blipFill rotWithShape="1">
          <a:blip r:embed="rId2"/>
          <a:srcRect l="13805" t="30522" r="33043" b="34679"/>
          <a:stretch/>
        </p:blipFill>
        <p:spPr>
          <a:xfrm>
            <a:off x="993914" y="676885"/>
            <a:ext cx="10800523" cy="2495409"/>
          </a:xfrm>
          <a:prstGeom prst="rect">
            <a:avLst/>
          </a:prstGeom>
        </p:spPr>
      </p:pic>
      <p:sp>
        <p:nvSpPr>
          <p:cNvPr id="5" name="תיבת טקסט 4">
            <a:extLst>
              <a:ext uri="{FF2B5EF4-FFF2-40B4-BE49-F238E27FC236}">
                <a16:creationId xmlns:a16="http://schemas.microsoft.com/office/drawing/2014/main" id="{F575843B-E3C2-A132-C699-F168501CDBD4}"/>
              </a:ext>
            </a:extLst>
          </p:cNvPr>
          <p:cNvSpPr txBox="1"/>
          <p:nvPr/>
        </p:nvSpPr>
        <p:spPr>
          <a:xfrm>
            <a:off x="662609" y="3197775"/>
            <a:ext cx="11264349" cy="646331"/>
          </a:xfrm>
          <a:prstGeom prst="rect">
            <a:avLst/>
          </a:prstGeom>
          <a:noFill/>
        </p:spPr>
        <p:txBody>
          <a:bodyPr wrap="square" rtlCol="1">
            <a:spAutoFit/>
          </a:bodyPr>
          <a:lstStyle/>
          <a:p>
            <a:r>
              <a:rPr lang="he-IL" dirty="0">
                <a:latin typeface="Amasis MT Pro Black" panose="02040A04050005020304" pitchFamily="18" charset="0"/>
              </a:rPr>
              <a:t>יצירת שני </a:t>
            </a:r>
            <a:r>
              <a:rPr lang="en-US" dirty="0">
                <a:latin typeface="Amasis MT Pro Black" panose="02040A04050005020304" pitchFamily="18" charset="0"/>
              </a:rPr>
              <a:t>RDD</a:t>
            </a:r>
            <a:r>
              <a:rPr lang="he-IL" dirty="0">
                <a:latin typeface="Amasis MT Pro Black" panose="02040A04050005020304" pitchFamily="18" charset="0"/>
              </a:rPr>
              <a:t> בעלי זוגות של </a:t>
            </a:r>
            <a:r>
              <a:rPr lang="en-US" dirty="0">
                <a:latin typeface="Amasis MT Pro Black" panose="02040A04050005020304" pitchFamily="18" charset="0"/>
              </a:rPr>
              <a:t>key/value</a:t>
            </a:r>
            <a:r>
              <a:rPr lang="he-IL" dirty="0">
                <a:latin typeface="Amasis MT Pro Black" panose="02040A04050005020304" pitchFamily="18" charset="0"/>
              </a:rPr>
              <a:t> וטרנספורמציית </a:t>
            </a:r>
            <a:r>
              <a:rPr lang="en-US" dirty="0">
                <a:latin typeface="Amasis MT Pro Black" panose="02040A04050005020304" pitchFamily="18" charset="0"/>
              </a:rPr>
              <a:t>join</a:t>
            </a:r>
            <a:r>
              <a:rPr lang="he-IL" dirty="0">
                <a:latin typeface="Amasis MT Pro Black" panose="02040A04050005020304" pitchFamily="18" charset="0"/>
              </a:rPr>
              <a:t> ביניהם. נוצר לנו </a:t>
            </a:r>
            <a:r>
              <a:rPr lang="en-US" dirty="0">
                <a:latin typeface="Amasis MT Pro Black" panose="02040A04050005020304" pitchFamily="18" charset="0"/>
              </a:rPr>
              <a:t>job</a:t>
            </a:r>
            <a:r>
              <a:rPr lang="he-IL" dirty="0">
                <a:latin typeface="Amasis MT Pro Black" panose="02040A04050005020304" pitchFamily="18" charset="0"/>
              </a:rPr>
              <a:t> עם שני </a:t>
            </a:r>
            <a:r>
              <a:rPr lang="en-US" dirty="0">
                <a:latin typeface="Amasis MT Pro Black" panose="02040A04050005020304" pitchFamily="18" charset="0"/>
              </a:rPr>
              <a:t>stages</a:t>
            </a:r>
            <a:r>
              <a:rPr lang="he-IL" dirty="0">
                <a:latin typeface="Amasis MT Pro Black" panose="02040A04050005020304" pitchFamily="18" charset="0"/>
              </a:rPr>
              <a:t> שלכל </a:t>
            </a:r>
            <a:r>
              <a:rPr lang="en-US" dirty="0">
                <a:latin typeface="Amasis MT Pro Black" panose="02040A04050005020304" pitchFamily="18" charset="0"/>
              </a:rPr>
              <a:t>stage</a:t>
            </a:r>
            <a:r>
              <a:rPr lang="he-IL" dirty="0">
                <a:latin typeface="Amasis MT Pro Black" panose="02040A04050005020304" pitchFamily="18" charset="0"/>
              </a:rPr>
              <a:t> יש 8 משימות לבצע. ניתן לראות שמספר המחיצות ב-</a:t>
            </a:r>
            <a:r>
              <a:rPr lang="en-US" dirty="0">
                <a:latin typeface="Amasis MT Pro Black" panose="02040A04050005020304" pitchFamily="18" charset="0"/>
              </a:rPr>
              <a:t>rdd4</a:t>
            </a:r>
            <a:r>
              <a:rPr lang="he-IL" dirty="0">
                <a:latin typeface="Amasis MT Pro Black" panose="02040A04050005020304" pitchFamily="18" charset="0"/>
              </a:rPr>
              <a:t> גדל פי 2 . טרנספורמציה זו היא מסוג </a:t>
            </a:r>
            <a:r>
              <a:rPr lang="en-US" dirty="0">
                <a:latin typeface="Amasis MT Pro Black" panose="02040A04050005020304" pitchFamily="18" charset="0"/>
              </a:rPr>
              <a:t>wide</a:t>
            </a:r>
            <a:r>
              <a:rPr lang="he-IL" dirty="0">
                <a:latin typeface="Amasis MT Pro Black" panose="02040A04050005020304" pitchFamily="18" charset="0"/>
              </a:rPr>
              <a:t> וכרוכה ב-</a:t>
            </a:r>
            <a:r>
              <a:rPr lang="en-US" dirty="0">
                <a:latin typeface="Amasis MT Pro Black" panose="02040A04050005020304" pitchFamily="18" charset="0"/>
              </a:rPr>
              <a:t>shuffle</a:t>
            </a:r>
            <a:r>
              <a:rPr lang="he-IL" dirty="0">
                <a:latin typeface="Amasis MT Pro Black" panose="02040A04050005020304" pitchFamily="18" charset="0"/>
              </a:rPr>
              <a:t> .</a:t>
            </a:r>
          </a:p>
        </p:txBody>
      </p:sp>
      <p:pic>
        <p:nvPicPr>
          <p:cNvPr id="8" name="תמונה 7">
            <a:extLst>
              <a:ext uri="{FF2B5EF4-FFF2-40B4-BE49-F238E27FC236}">
                <a16:creationId xmlns:a16="http://schemas.microsoft.com/office/drawing/2014/main" id="{4ED17451-7335-34C5-45FD-AF96C8F7644B}"/>
              </a:ext>
            </a:extLst>
          </p:cNvPr>
          <p:cNvPicPr>
            <a:picLocks noChangeAspect="1"/>
          </p:cNvPicPr>
          <p:nvPr/>
        </p:nvPicPr>
        <p:blipFill rotWithShape="1">
          <a:blip r:embed="rId3"/>
          <a:srcRect t="14862" r="66196" b="24239"/>
          <a:stretch/>
        </p:blipFill>
        <p:spPr>
          <a:xfrm>
            <a:off x="4810539" y="4055164"/>
            <a:ext cx="7116419" cy="2723497"/>
          </a:xfrm>
          <a:prstGeom prst="rect">
            <a:avLst/>
          </a:prstGeom>
        </p:spPr>
      </p:pic>
      <p:pic>
        <p:nvPicPr>
          <p:cNvPr id="12" name="תמונה 11">
            <a:extLst>
              <a:ext uri="{FF2B5EF4-FFF2-40B4-BE49-F238E27FC236}">
                <a16:creationId xmlns:a16="http://schemas.microsoft.com/office/drawing/2014/main" id="{AC524C07-8990-6AA2-66D9-368642459B93}"/>
              </a:ext>
            </a:extLst>
          </p:cNvPr>
          <p:cNvPicPr>
            <a:picLocks noChangeAspect="1"/>
          </p:cNvPicPr>
          <p:nvPr/>
        </p:nvPicPr>
        <p:blipFill rotWithShape="1">
          <a:blip r:embed="rId4"/>
          <a:srcRect l="63043" t="72862" r="2175" b="11685"/>
          <a:stretch/>
        </p:blipFill>
        <p:spPr>
          <a:xfrm>
            <a:off x="265042" y="4055164"/>
            <a:ext cx="4240697" cy="2697744"/>
          </a:xfrm>
          <a:prstGeom prst="rect">
            <a:avLst/>
          </a:prstGeom>
        </p:spPr>
      </p:pic>
    </p:spTree>
    <p:extLst>
      <p:ext uri="{BB962C8B-B14F-4D97-AF65-F5344CB8AC3E}">
        <p14:creationId xmlns:p14="http://schemas.microsoft.com/office/powerpoint/2010/main" val="3440760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1435980" y="171353"/>
            <a:ext cx="10278943" cy="1400530"/>
          </a:xfrm>
        </p:spPr>
        <p:txBody>
          <a:bodyPr/>
          <a:lstStyle/>
          <a:p>
            <a:pPr algn="r"/>
            <a:r>
              <a:rPr lang="he-IL" sz="2800" b="1" dirty="0">
                <a:solidFill>
                  <a:schemeClr val="tx1"/>
                </a:solidFill>
                <a:latin typeface="Amasis MT Pro Black" panose="02040A04050005020304" pitchFamily="18" charset="0"/>
              </a:rPr>
              <a:t>מציאת עשרת המילים הנפוצות ביותר מקובץ טקסט בעל 1000 שורות</a:t>
            </a:r>
          </a:p>
        </p:txBody>
      </p:sp>
      <p:pic>
        <p:nvPicPr>
          <p:cNvPr id="10" name="תמונה 9">
            <a:extLst>
              <a:ext uri="{FF2B5EF4-FFF2-40B4-BE49-F238E27FC236}">
                <a16:creationId xmlns:a16="http://schemas.microsoft.com/office/drawing/2014/main" id="{3DCDB389-FEF7-DA0E-8717-EC56C87BE123}"/>
              </a:ext>
            </a:extLst>
          </p:cNvPr>
          <p:cNvPicPr>
            <a:picLocks noChangeAspect="1"/>
          </p:cNvPicPr>
          <p:nvPr/>
        </p:nvPicPr>
        <p:blipFill rotWithShape="1">
          <a:blip r:embed="rId2"/>
          <a:srcRect l="19239" t="23755" r="30978" b="8772"/>
          <a:stretch/>
        </p:blipFill>
        <p:spPr>
          <a:xfrm>
            <a:off x="874644" y="1007165"/>
            <a:ext cx="10933045" cy="5380383"/>
          </a:xfrm>
          <a:prstGeom prst="rect">
            <a:avLst/>
          </a:prstGeom>
        </p:spPr>
      </p:pic>
      <p:graphicFrame>
        <p:nvGraphicFramePr>
          <p:cNvPr id="11" name="אובייקט 10">
            <a:extLst>
              <a:ext uri="{FF2B5EF4-FFF2-40B4-BE49-F238E27FC236}">
                <a16:creationId xmlns:a16="http://schemas.microsoft.com/office/drawing/2014/main" id="{845DE752-A8B5-80BE-B2E6-7D0D253673EA}"/>
              </a:ext>
            </a:extLst>
          </p:cNvPr>
          <p:cNvGraphicFramePr>
            <a:graphicFrameLocks noChangeAspect="1"/>
          </p:cNvGraphicFramePr>
          <p:nvPr>
            <p:extLst>
              <p:ext uri="{D42A27DB-BD31-4B8C-83A1-F6EECF244321}">
                <p14:modId xmlns:p14="http://schemas.microsoft.com/office/powerpoint/2010/main" val="4285374285"/>
              </p:ext>
            </p:extLst>
          </p:nvPr>
        </p:nvGraphicFramePr>
        <p:xfrm>
          <a:off x="1848681" y="171353"/>
          <a:ext cx="735495" cy="643557"/>
        </p:xfrm>
        <a:graphic>
          <a:graphicData uri="http://schemas.openxmlformats.org/presentationml/2006/ole">
            <mc:AlternateContent xmlns:mc="http://schemas.openxmlformats.org/markup-compatibility/2006">
              <mc:Choice xmlns:v="urn:schemas-microsoft-com:vml" Requires="v">
                <p:oleObj name="אובייקט מעטפת של כורך האובייקטים" showAsIcon="1" r:id="rId3" imgW="507600" imgH="488520" progId="Package">
                  <p:embed/>
                </p:oleObj>
              </mc:Choice>
              <mc:Fallback>
                <p:oleObj name="אובייקט מעטפת של כורך האובייקטים" showAsIcon="1" r:id="rId3" imgW="507600" imgH="488520" progId="Package">
                  <p:embed/>
                  <p:pic>
                    <p:nvPicPr>
                      <p:cNvPr id="11" name="אובייקט 10">
                        <a:extLst>
                          <a:ext uri="{FF2B5EF4-FFF2-40B4-BE49-F238E27FC236}">
                            <a16:creationId xmlns:a16="http://schemas.microsoft.com/office/drawing/2014/main" id="{845DE752-A8B5-80BE-B2E6-7D0D253673EA}"/>
                          </a:ext>
                        </a:extLst>
                      </p:cNvPr>
                      <p:cNvPicPr/>
                      <p:nvPr/>
                    </p:nvPicPr>
                    <p:blipFill>
                      <a:blip r:embed="rId4"/>
                      <a:stretch>
                        <a:fillRect/>
                      </a:stretch>
                    </p:blipFill>
                    <p:spPr>
                      <a:xfrm>
                        <a:off x="1848681" y="171353"/>
                        <a:ext cx="735495" cy="643557"/>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3998643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1435980" y="171353"/>
            <a:ext cx="10278943" cy="1400530"/>
          </a:xfrm>
        </p:spPr>
        <p:txBody>
          <a:bodyPr/>
          <a:lstStyle/>
          <a:p>
            <a:pPr algn="r"/>
            <a:r>
              <a:rPr lang="he-IL" sz="2800" b="1" dirty="0">
                <a:solidFill>
                  <a:schemeClr val="accent2">
                    <a:lumMod val="75000"/>
                  </a:schemeClr>
                </a:solidFill>
              </a:rPr>
              <a:t>עשרת המילים הנפוצות ביותר מקובץ טקסט בעל 1000 שורות - הסבר</a:t>
            </a:r>
          </a:p>
        </p:txBody>
      </p:sp>
      <p:sp>
        <p:nvSpPr>
          <p:cNvPr id="4" name="תיבת טקסט 3">
            <a:extLst>
              <a:ext uri="{FF2B5EF4-FFF2-40B4-BE49-F238E27FC236}">
                <a16:creationId xmlns:a16="http://schemas.microsoft.com/office/drawing/2014/main" id="{BCE7723E-9705-D6A1-E067-01F417B91D36}"/>
              </a:ext>
            </a:extLst>
          </p:cNvPr>
          <p:cNvSpPr txBox="1"/>
          <p:nvPr/>
        </p:nvSpPr>
        <p:spPr>
          <a:xfrm>
            <a:off x="1086678" y="846014"/>
            <a:ext cx="10628245" cy="3139321"/>
          </a:xfrm>
          <a:prstGeom prst="rect">
            <a:avLst/>
          </a:prstGeom>
          <a:noFill/>
        </p:spPr>
        <p:txBody>
          <a:bodyPr wrap="square" rtlCol="1">
            <a:spAutoFit/>
          </a:bodyPr>
          <a:lstStyle/>
          <a:p>
            <a:r>
              <a:rPr lang="he-IL" dirty="0">
                <a:solidFill>
                  <a:schemeClr val="tx2">
                    <a:lumMod val="10000"/>
                  </a:schemeClr>
                </a:solidFill>
                <a:latin typeface="Aptos ExtraBold" panose="020F0502020204030204" pitchFamily="34" charset="0"/>
                <a:cs typeface="Aharoni" panose="02010803020104030203" pitchFamily="2" charset="-79"/>
              </a:rPr>
              <a:t>יצרתי </a:t>
            </a:r>
            <a:r>
              <a:rPr lang="en-US" dirty="0">
                <a:solidFill>
                  <a:schemeClr val="tx2">
                    <a:lumMod val="10000"/>
                  </a:schemeClr>
                </a:solidFill>
                <a:latin typeface="Aptos ExtraBold" panose="020F0502020204030204" pitchFamily="34" charset="0"/>
                <a:cs typeface="Aharoni" panose="02010803020104030203" pitchFamily="2" charset="-79"/>
              </a:rPr>
              <a:t>RDD</a:t>
            </a:r>
            <a:r>
              <a:rPr lang="he-IL" dirty="0">
                <a:solidFill>
                  <a:schemeClr val="tx2">
                    <a:lumMod val="10000"/>
                  </a:schemeClr>
                </a:solidFill>
                <a:latin typeface="Aptos ExtraBold" panose="020F0502020204030204" pitchFamily="34" charset="0"/>
                <a:cs typeface="Aharoni" panose="02010803020104030203" pitchFamily="2" charset="-79"/>
              </a:rPr>
              <a:t> בשם </a:t>
            </a:r>
            <a:r>
              <a:rPr lang="en-US" dirty="0">
                <a:solidFill>
                  <a:schemeClr val="tx2">
                    <a:lumMod val="10000"/>
                  </a:schemeClr>
                </a:solidFill>
                <a:latin typeface="Aptos ExtraBold" panose="020F0502020204030204" pitchFamily="34" charset="0"/>
                <a:cs typeface="Aharoni" panose="02010803020104030203" pitchFamily="2" charset="-79"/>
              </a:rPr>
              <a:t>book</a:t>
            </a:r>
            <a:r>
              <a:rPr lang="he-IL" dirty="0">
                <a:solidFill>
                  <a:schemeClr val="tx2">
                    <a:lumMod val="10000"/>
                  </a:schemeClr>
                </a:solidFill>
                <a:latin typeface="Aptos ExtraBold" panose="020F0502020204030204" pitchFamily="34" charset="0"/>
                <a:cs typeface="Aharoni" panose="02010803020104030203" pitchFamily="2" charset="-79"/>
              </a:rPr>
              <a:t> הקורא מקובץ טקטס בעל 1000 שורות על ידי </a:t>
            </a:r>
            <a:r>
              <a:rPr lang="en-US" dirty="0">
                <a:solidFill>
                  <a:schemeClr val="tx2">
                    <a:lumMod val="10000"/>
                  </a:schemeClr>
                </a:solidFill>
                <a:latin typeface="Aptos ExtraBold" panose="020F0502020204030204" pitchFamily="34" charset="0"/>
                <a:cs typeface="Aharoni" panose="02010803020104030203" pitchFamily="2" charset="-79"/>
              </a:rPr>
              <a:t> textFile</a:t>
            </a:r>
            <a:r>
              <a:rPr lang="he-IL" dirty="0">
                <a:solidFill>
                  <a:schemeClr val="tx2">
                    <a:lumMod val="10000"/>
                  </a:schemeClr>
                </a:solidFill>
                <a:latin typeface="Aptos ExtraBold" panose="020F0502020204030204" pitchFamily="34" charset="0"/>
                <a:cs typeface="Aharoni" panose="02010803020104030203" pitchFamily="2" charset="-79"/>
              </a:rPr>
              <a:t>. השתמשתי ב-</a:t>
            </a:r>
            <a:r>
              <a:rPr lang="en-US" dirty="0">
                <a:solidFill>
                  <a:schemeClr val="tx2">
                    <a:lumMod val="10000"/>
                  </a:schemeClr>
                </a:solidFill>
                <a:latin typeface="Aptos ExtraBold" panose="020F0502020204030204" pitchFamily="34" charset="0"/>
                <a:cs typeface="Aharoni" panose="02010803020104030203" pitchFamily="2" charset="-79"/>
              </a:rPr>
              <a:t>flatMap</a:t>
            </a:r>
            <a:r>
              <a:rPr lang="he-IL" dirty="0">
                <a:solidFill>
                  <a:schemeClr val="tx2">
                    <a:lumMod val="10000"/>
                  </a:schemeClr>
                </a:solidFill>
                <a:latin typeface="Aptos ExtraBold" panose="020F0502020204030204" pitchFamily="34" charset="0"/>
                <a:cs typeface="Aharoni" panose="02010803020104030203" pitchFamily="2" charset="-79"/>
              </a:rPr>
              <a:t> כדי לבודד כל מילה בטקסט. כל מילה בטקסט נשלחה לפונקציות המוגדרות בשני התאים הראשונים. שני התאים הראשונים מיוחסים ל-</a:t>
            </a:r>
            <a:r>
              <a:rPr lang="en-US" dirty="0">
                <a:solidFill>
                  <a:schemeClr val="tx2">
                    <a:lumMod val="10000"/>
                  </a:schemeClr>
                </a:solidFill>
                <a:latin typeface="Aptos ExtraBold" panose="020F0502020204030204" pitchFamily="34" charset="0"/>
                <a:cs typeface="Aharoni" panose="02010803020104030203" pitchFamily="2" charset="-79"/>
              </a:rPr>
              <a:t>data cleaning</a:t>
            </a:r>
            <a:r>
              <a:rPr lang="he-IL" dirty="0">
                <a:solidFill>
                  <a:schemeClr val="tx2">
                    <a:lumMod val="10000"/>
                  </a:schemeClr>
                </a:solidFill>
                <a:latin typeface="Aptos ExtraBold" panose="020F0502020204030204" pitchFamily="34" charset="0"/>
                <a:cs typeface="Aharoni" panose="02010803020104030203" pitchFamily="2" charset="-79"/>
              </a:rPr>
              <a:t> – ניקוי הנתונים. לא ארצה לספור את עשרת המילים הפופולאריות בטקסט כאשר יש לי תווים לא רלוונטיים, מילים משוכפלות, ספרות , מילים המכילות </a:t>
            </a:r>
            <a:r>
              <a:rPr lang="en-US" dirty="0">
                <a:solidFill>
                  <a:schemeClr val="tx2">
                    <a:lumMod val="10000"/>
                  </a:schemeClr>
                </a:solidFill>
                <a:latin typeface="Aptos ExtraBold" panose="020F0502020204030204" pitchFamily="34" charset="0"/>
                <a:cs typeface="Aharoni" panose="02010803020104030203" pitchFamily="2" charset="-79"/>
              </a:rPr>
              <a:t>stopwords</a:t>
            </a:r>
            <a:r>
              <a:rPr lang="he-IL" dirty="0">
                <a:solidFill>
                  <a:schemeClr val="tx2">
                    <a:lumMod val="10000"/>
                  </a:schemeClr>
                </a:solidFill>
                <a:latin typeface="Aptos ExtraBold" panose="020F0502020204030204" pitchFamily="34" charset="0"/>
                <a:cs typeface="Aharoni" panose="02010803020104030203" pitchFamily="2" charset="-79"/>
              </a:rPr>
              <a:t> כמו: </a:t>
            </a:r>
            <a:r>
              <a:rPr lang="en-US" dirty="0">
                <a:solidFill>
                  <a:schemeClr val="tx2">
                    <a:lumMod val="10000"/>
                  </a:schemeClr>
                </a:solidFill>
                <a:latin typeface="Aptos ExtraBold" panose="020F0502020204030204" pitchFamily="34" charset="0"/>
                <a:cs typeface="Aharoni" panose="02010803020104030203" pitchFamily="2" charset="-79"/>
              </a:rPr>
              <a:t>is, are, a, you ,they</a:t>
            </a:r>
            <a:r>
              <a:rPr lang="he-IL" dirty="0">
                <a:solidFill>
                  <a:schemeClr val="tx2">
                    <a:lumMod val="10000"/>
                  </a:schemeClr>
                </a:solidFill>
                <a:latin typeface="Aptos ExtraBold" panose="020F0502020204030204" pitchFamily="34" charset="0"/>
                <a:cs typeface="Aharoni" panose="02010803020104030203" pitchFamily="2" charset="-79"/>
              </a:rPr>
              <a:t> או תווים בודדים שאין להם משמעות למילה אמיתית. בלי סינון משמעותי של הטקסט, ככל הנראה מילים אלו יהיו המילים הכי שכיחות ולא יהיה לנו הפקה משמעותית מהטקסט. לאחר שבודדתי כל מילה ושלחתי אותן לסינון יצרתי עוד </a:t>
            </a:r>
            <a:r>
              <a:rPr lang="en-US" dirty="0">
                <a:solidFill>
                  <a:schemeClr val="tx2">
                    <a:lumMod val="10000"/>
                  </a:schemeClr>
                </a:solidFill>
                <a:latin typeface="Aptos ExtraBold" panose="020F0502020204030204" pitchFamily="34" charset="0"/>
                <a:cs typeface="Aharoni" panose="02010803020104030203" pitchFamily="2" charset="-79"/>
              </a:rPr>
              <a:t>RDD</a:t>
            </a:r>
            <a:r>
              <a:rPr lang="he-IL" dirty="0">
                <a:solidFill>
                  <a:schemeClr val="tx2">
                    <a:lumMod val="10000"/>
                  </a:schemeClr>
                </a:solidFill>
                <a:latin typeface="Aptos ExtraBold" panose="020F0502020204030204" pitchFamily="34" charset="0"/>
                <a:cs typeface="Aharoni" panose="02010803020104030203" pitchFamily="2" charset="-79"/>
              </a:rPr>
              <a:t> עם זוגות </a:t>
            </a:r>
            <a:r>
              <a:rPr lang="en-US" dirty="0">
                <a:solidFill>
                  <a:schemeClr val="tx2">
                    <a:lumMod val="10000"/>
                  </a:schemeClr>
                </a:solidFill>
                <a:latin typeface="Aptos ExtraBold" panose="020F0502020204030204" pitchFamily="34" charset="0"/>
                <a:cs typeface="Aharoni" panose="02010803020104030203" pitchFamily="2" charset="-79"/>
              </a:rPr>
              <a:t>key/value</a:t>
            </a:r>
            <a:r>
              <a:rPr lang="he-IL" dirty="0">
                <a:solidFill>
                  <a:schemeClr val="tx2">
                    <a:lumMod val="10000"/>
                  </a:schemeClr>
                </a:solidFill>
                <a:latin typeface="Aptos ExtraBold" panose="020F0502020204030204" pitchFamily="34" charset="0"/>
                <a:cs typeface="Aharoni" panose="02010803020104030203" pitchFamily="2" charset="-79"/>
              </a:rPr>
              <a:t> ,</a:t>
            </a:r>
          </a:p>
          <a:p>
            <a:r>
              <a:rPr lang="he-IL" dirty="0">
                <a:solidFill>
                  <a:schemeClr val="tx2">
                    <a:lumMod val="10000"/>
                  </a:schemeClr>
                </a:solidFill>
                <a:latin typeface="Aptos ExtraBold" panose="020F0502020204030204" pitchFamily="34" charset="0"/>
                <a:cs typeface="Aharoni" panose="02010803020104030203" pitchFamily="2" charset="-79"/>
              </a:rPr>
              <a:t>כך שכל אלמנט יכיל </a:t>
            </a:r>
            <a:r>
              <a:rPr lang="en-US" dirty="0">
                <a:solidFill>
                  <a:schemeClr val="tx2">
                    <a:lumMod val="10000"/>
                  </a:schemeClr>
                </a:solidFill>
                <a:latin typeface="Aptos ExtraBold" panose="020F0502020204030204" pitchFamily="34" charset="0"/>
                <a:cs typeface="Aharoni" panose="02010803020104030203" pitchFamily="2" charset="-79"/>
              </a:rPr>
              <a:t>(word,1)</a:t>
            </a:r>
            <a:r>
              <a:rPr lang="he-IL" dirty="0">
                <a:solidFill>
                  <a:schemeClr val="tx2">
                    <a:lumMod val="10000"/>
                  </a:schemeClr>
                </a:solidFill>
                <a:latin typeface="Aptos ExtraBold" panose="020F0502020204030204" pitchFamily="34" charset="0"/>
                <a:cs typeface="Aharoni" panose="02010803020104030203" pitchFamily="2" charset="-79"/>
              </a:rPr>
              <a:t> . לאחר מכן השתמשתי ב-</a:t>
            </a:r>
            <a:r>
              <a:rPr lang="en-US" dirty="0">
                <a:solidFill>
                  <a:schemeClr val="tx2">
                    <a:lumMod val="10000"/>
                  </a:schemeClr>
                </a:solidFill>
                <a:latin typeface="Aptos ExtraBold" panose="020F0502020204030204" pitchFamily="34" charset="0"/>
                <a:cs typeface="Aharoni" panose="02010803020104030203" pitchFamily="2" charset="-79"/>
              </a:rPr>
              <a:t>reduceByKey</a:t>
            </a:r>
            <a:r>
              <a:rPr lang="he-IL" dirty="0">
                <a:solidFill>
                  <a:schemeClr val="tx2">
                    <a:lumMod val="10000"/>
                  </a:schemeClr>
                </a:solidFill>
                <a:latin typeface="Aptos ExtraBold" panose="020F0502020204030204" pitchFamily="34" charset="0"/>
                <a:cs typeface="Aharoni" panose="02010803020104030203" pitchFamily="2" charset="-79"/>
              </a:rPr>
              <a:t> שסופר את המילים לפי המפתח שלהם.</a:t>
            </a:r>
          </a:p>
          <a:p>
            <a:r>
              <a:rPr lang="he-IL" dirty="0">
                <a:solidFill>
                  <a:schemeClr val="tx2">
                    <a:lumMod val="10000"/>
                  </a:schemeClr>
                </a:solidFill>
                <a:latin typeface="Aptos ExtraBold" panose="020F0502020204030204" pitchFamily="34" charset="0"/>
                <a:cs typeface="Aharoni" panose="02010803020104030203" pitchFamily="2" charset="-79"/>
              </a:rPr>
              <a:t>לאחר מכן עברתי ב-</a:t>
            </a:r>
            <a:r>
              <a:rPr lang="en-US" dirty="0">
                <a:solidFill>
                  <a:schemeClr val="tx2">
                    <a:lumMod val="10000"/>
                  </a:schemeClr>
                </a:solidFill>
                <a:latin typeface="Aptos ExtraBold" panose="020F0502020204030204" pitchFamily="34" charset="0"/>
                <a:cs typeface="Aharoni" panose="02010803020104030203" pitchFamily="2" charset="-79"/>
              </a:rPr>
              <a:t>map</a:t>
            </a:r>
            <a:r>
              <a:rPr lang="he-IL" dirty="0">
                <a:solidFill>
                  <a:schemeClr val="tx2">
                    <a:lumMod val="10000"/>
                  </a:schemeClr>
                </a:solidFill>
                <a:latin typeface="Aptos ExtraBold" panose="020F0502020204030204" pitchFamily="34" charset="0"/>
                <a:cs typeface="Aharoni" panose="02010803020104030203" pitchFamily="2" charset="-79"/>
              </a:rPr>
              <a:t> על כל זוגות המילים שהתקבצו כ-</a:t>
            </a:r>
            <a:r>
              <a:rPr lang="en-US" dirty="0">
                <a:solidFill>
                  <a:schemeClr val="tx2">
                    <a:lumMod val="10000"/>
                  </a:schemeClr>
                </a:solidFill>
                <a:latin typeface="Aptos ExtraBold" panose="020F0502020204030204" pitchFamily="34" charset="0"/>
                <a:cs typeface="Aharoni" panose="02010803020104030203" pitchFamily="2" charset="-79"/>
              </a:rPr>
              <a:t>(word,count)</a:t>
            </a:r>
            <a:r>
              <a:rPr lang="he-IL" dirty="0">
                <a:solidFill>
                  <a:schemeClr val="tx2">
                    <a:lumMod val="10000"/>
                  </a:schemeClr>
                </a:solidFill>
                <a:latin typeface="Aptos ExtraBold" panose="020F0502020204030204" pitchFamily="34" charset="0"/>
                <a:cs typeface="Aharoni" panose="02010803020104030203" pitchFamily="2" charset="-79"/>
              </a:rPr>
              <a:t> והפכתי את הסדר שלהם ל-</a:t>
            </a:r>
            <a:r>
              <a:rPr lang="en-US" dirty="0">
                <a:solidFill>
                  <a:schemeClr val="tx2">
                    <a:lumMod val="10000"/>
                  </a:schemeClr>
                </a:solidFill>
                <a:latin typeface="Aptos ExtraBold" panose="020F0502020204030204" pitchFamily="34" charset="0"/>
                <a:cs typeface="Aharoni" panose="02010803020104030203" pitchFamily="2" charset="-79"/>
              </a:rPr>
              <a:t>(count,word)</a:t>
            </a:r>
            <a:endParaRPr lang="he-IL" dirty="0">
              <a:solidFill>
                <a:schemeClr val="tx2">
                  <a:lumMod val="10000"/>
                </a:schemeClr>
              </a:solidFill>
              <a:latin typeface="Aptos ExtraBold" panose="020F0502020204030204" pitchFamily="34" charset="0"/>
              <a:cs typeface="Aharoni" panose="02010803020104030203" pitchFamily="2" charset="-79"/>
            </a:endParaRPr>
          </a:p>
          <a:p>
            <a:r>
              <a:rPr lang="he-IL" dirty="0">
                <a:solidFill>
                  <a:schemeClr val="tx2">
                    <a:lumMod val="10000"/>
                  </a:schemeClr>
                </a:solidFill>
                <a:latin typeface="Aptos ExtraBold" panose="020F0502020204030204" pitchFamily="34" charset="0"/>
                <a:cs typeface="Aharoni" panose="02010803020104030203" pitchFamily="2" charset="-79"/>
              </a:rPr>
              <a:t>השתמשתי ב-</a:t>
            </a:r>
            <a:r>
              <a:rPr lang="en-US" dirty="0">
                <a:solidFill>
                  <a:schemeClr val="tx2">
                    <a:lumMod val="10000"/>
                  </a:schemeClr>
                </a:solidFill>
                <a:latin typeface="Aptos ExtraBold" panose="020F0502020204030204" pitchFamily="34" charset="0"/>
                <a:cs typeface="Aharoni" panose="02010803020104030203" pitchFamily="2" charset="-79"/>
              </a:rPr>
              <a:t>sortByKey</a:t>
            </a:r>
            <a:r>
              <a:rPr lang="he-IL" dirty="0">
                <a:solidFill>
                  <a:schemeClr val="tx2">
                    <a:lumMod val="10000"/>
                  </a:schemeClr>
                </a:solidFill>
                <a:latin typeface="Aptos ExtraBold" panose="020F0502020204030204" pitchFamily="34" charset="0"/>
                <a:cs typeface="Aharoni" panose="02010803020104030203" pitchFamily="2" charset="-79"/>
              </a:rPr>
              <a:t> כדי למיין את המפתחות בסדר יורד ובשורה אחרונה ביצעתי </a:t>
            </a:r>
            <a:r>
              <a:rPr lang="en-US" dirty="0">
                <a:solidFill>
                  <a:schemeClr val="tx2">
                    <a:lumMod val="10000"/>
                  </a:schemeClr>
                </a:solidFill>
                <a:latin typeface="Aptos ExtraBold" panose="020F0502020204030204" pitchFamily="34" charset="0"/>
                <a:cs typeface="Aharoni" panose="02010803020104030203" pitchFamily="2" charset="-79"/>
              </a:rPr>
              <a:t>action</a:t>
            </a:r>
            <a:r>
              <a:rPr lang="he-IL" dirty="0">
                <a:solidFill>
                  <a:schemeClr val="tx2">
                    <a:lumMod val="10000"/>
                  </a:schemeClr>
                </a:solidFill>
                <a:latin typeface="Aptos ExtraBold" panose="020F0502020204030204" pitchFamily="34" charset="0"/>
                <a:cs typeface="Aharoni" panose="02010803020104030203" pitchFamily="2" charset="-79"/>
              </a:rPr>
              <a:t> של </a:t>
            </a:r>
            <a:r>
              <a:rPr lang="en-US" dirty="0">
                <a:solidFill>
                  <a:schemeClr val="tx2">
                    <a:lumMod val="10000"/>
                  </a:schemeClr>
                </a:solidFill>
                <a:latin typeface="Aptos ExtraBold" panose="020F0502020204030204" pitchFamily="34" charset="0"/>
                <a:cs typeface="Aharoni" panose="02010803020104030203" pitchFamily="2" charset="-79"/>
              </a:rPr>
              <a:t>take(10)</a:t>
            </a:r>
            <a:r>
              <a:rPr lang="he-IL" dirty="0">
                <a:solidFill>
                  <a:schemeClr val="tx2">
                    <a:lumMod val="10000"/>
                  </a:schemeClr>
                </a:solidFill>
                <a:latin typeface="Aptos ExtraBold" panose="020F0502020204030204" pitchFamily="34" charset="0"/>
                <a:cs typeface="Aharoni" panose="02010803020104030203" pitchFamily="2" charset="-79"/>
              </a:rPr>
              <a:t> שמציג לנו את עשרת המילים הפופולאריות לאחר סינון , וזוהי התוצאה שהתקבלה: </a:t>
            </a:r>
          </a:p>
          <a:p>
            <a:endParaRPr lang="he-IL" dirty="0">
              <a:latin typeface="Bahnschrift SemiBold" panose="020B0502040204020203" pitchFamily="34" charset="0"/>
              <a:cs typeface="Aharoni" panose="02010803020104030203" pitchFamily="2" charset="-79"/>
            </a:endParaRPr>
          </a:p>
        </p:txBody>
      </p:sp>
      <p:pic>
        <p:nvPicPr>
          <p:cNvPr id="6" name="תמונה 5">
            <a:extLst>
              <a:ext uri="{FF2B5EF4-FFF2-40B4-BE49-F238E27FC236}">
                <a16:creationId xmlns:a16="http://schemas.microsoft.com/office/drawing/2014/main" id="{09B39638-F63A-372F-5C26-03EE8B75444D}"/>
              </a:ext>
            </a:extLst>
          </p:cNvPr>
          <p:cNvPicPr>
            <a:picLocks noChangeAspect="1"/>
          </p:cNvPicPr>
          <p:nvPr/>
        </p:nvPicPr>
        <p:blipFill rotWithShape="1">
          <a:blip r:embed="rId3"/>
          <a:srcRect l="19891" t="58362" r="69348" b="16891"/>
          <a:stretch/>
        </p:blipFill>
        <p:spPr>
          <a:xfrm>
            <a:off x="7209184" y="3785623"/>
            <a:ext cx="4386469" cy="2226363"/>
          </a:xfrm>
          <a:prstGeom prst="rect">
            <a:avLst/>
          </a:prstGeom>
        </p:spPr>
      </p:pic>
      <p:sp>
        <p:nvSpPr>
          <p:cNvPr id="8" name="תיבת טקסט 7">
            <a:extLst>
              <a:ext uri="{FF2B5EF4-FFF2-40B4-BE49-F238E27FC236}">
                <a16:creationId xmlns:a16="http://schemas.microsoft.com/office/drawing/2014/main" id="{45C1BEA7-3BF1-8E2A-F023-733B4B89A99E}"/>
              </a:ext>
            </a:extLst>
          </p:cNvPr>
          <p:cNvSpPr txBox="1"/>
          <p:nvPr/>
        </p:nvSpPr>
        <p:spPr>
          <a:xfrm>
            <a:off x="1086678" y="6011986"/>
            <a:ext cx="10535480" cy="646331"/>
          </a:xfrm>
          <a:prstGeom prst="rect">
            <a:avLst/>
          </a:prstGeom>
          <a:noFill/>
        </p:spPr>
        <p:txBody>
          <a:bodyPr wrap="square" rtlCol="1">
            <a:spAutoFit/>
          </a:bodyPr>
          <a:lstStyle/>
          <a:p>
            <a:r>
              <a:rPr lang="he-IL" dirty="0">
                <a:solidFill>
                  <a:schemeClr val="tx2">
                    <a:lumMod val="10000"/>
                  </a:schemeClr>
                </a:solidFill>
                <a:latin typeface="Aharoni" panose="02010803020104030203" pitchFamily="2" charset="-79"/>
                <a:cs typeface="Aharoni" panose="02010803020104030203" pitchFamily="2" charset="-79"/>
              </a:rPr>
              <a:t>המילה הפופולרית היא </a:t>
            </a:r>
            <a:r>
              <a:rPr lang="en-US" dirty="0">
                <a:solidFill>
                  <a:schemeClr val="tx2">
                    <a:lumMod val="10000"/>
                  </a:schemeClr>
                </a:solidFill>
                <a:latin typeface="Aharoni" panose="02010803020104030203" pitchFamily="2" charset="-79"/>
                <a:cs typeface="Aharoni" panose="02010803020104030203" pitchFamily="2" charset="-79"/>
              </a:rPr>
              <a:t>business</a:t>
            </a:r>
            <a:r>
              <a:rPr lang="he-IL" dirty="0">
                <a:solidFill>
                  <a:schemeClr val="tx2">
                    <a:lumMod val="10000"/>
                  </a:schemeClr>
                </a:solidFill>
                <a:latin typeface="Aharoni" panose="02010803020104030203" pitchFamily="2" charset="-79"/>
                <a:cs typeface="Aharoni" panose="02010803020104030203" pitchFamily="2" charset="-79"/>
              </a:rPr>
              <a:t> עם 376 . אנו רואים מילים נוספות כמו </a:t>
            </a:r>
            <a:r>
              <a:rPr lang="en-US" dirty="0">
                <a:solidFill>
                  <a:schemeClr val="tx2">
                    <a:lumMod val="10000"/>
                  </a:schemeClr>
                </a:solidFill>
                <a:latin typeface="Aharoni" panose="02010803020104030203" pitchFamily="2" charset="-79"/>
                <a:cs typeface="Aharoni" panose="02010803020104030203" pitchFamily="2" charset="-79"/>
              </a:rPr>
              <a:t>customers , product</a:t>
            </a:r>
            <a:r>
              <a:rPr lang="he-IL" dirty="0">
                <a:solidFill>
                  <a:schemeClr val="tx2">
                    <a:lumMod val="10000"/>
                  </a:schemeClr>
                </a:solidFill>
                <a:latin typeface="Aharoni" panose="02010803020104030203" pitchFamily="2" charset="-79"/>
                <a:cs typeface="Aharoni" panose="02010803020104030203" pitchFamily="2" charset="-79"/>
              </a:rPr>
              <a:t> מה שמעיד שהטקסט מדבר על עסקים , מוצרים , לקוחות. ברור לנו שאם לא היה מבוצע סינון כראוי , מילים אלו לא היו מופיעות בעשרת המילים השכיחות שבטקסט</a:t>
            </a:r>
          </a:p>
        </p:txBody>
      </p:sp>
    </p:spTree>
    <p:extLst>
      <p:ext uri="{BB962C8B-B14F-4D97-AF65-F5344CB8AC3E}">
        <p14:creationId xmlns:p14="http://schemas.microsoft.com/office/powerpoint/2010/main" val="1345630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43D45-AE76-6AEE-9AE3-95AC6AE66FD7}"/>
              </a:ext>
            </a:extLst>
          </p:cNvPr>
          <p:cNvSpPr>
            <a:spLocks noGrp="1"/>
          </p:cNvSpPr>
          <p:nvPr>
            <p:ph type="title"/>
          </p:nvPr>
        </p:nvSpPr>
        <p:spPr>
          <a:xfrm>
            <a:off x="1435980" y="171353"/>
            <a:ext cx="10278943" cy="1400530"/>
          </a:xfrm>
        </p:spPr>
        <p:txBody>
          <a:bodyPr/>
          <a:lstStyle/>
          <a:p>
            <a:pPr algn="r"/>
            <a:r>
              <a:rPr lang="he-IL" sz="2400" b="1" dirty="0">
                <a:solidFill>
                  <a:schemeClr val="accent2"/>
                </a:solidFill>
              </a:rPr>
              <a:t>חישוב הכמות הכוללת שבוזבז עבור כל לקוח מקובץ </a:t>
            </a:r>
            <a:r>
              <a:rPr lang="en-US" sz="2400" b="1" dirty="0">
                <a:solidFill>
                  <a:schemeClr val="accent2"/>
                </a:solidFill>
              </a:rPr>
              <a:t>CSV</a:t>
            </a:r>
            <a:r>
              <a:rPr lang="he-IL" sz="2400" b="1" dirty="0">
                <a:solidFill>
                  <a:schemeClr val="accent2"/>
                </a:solidFill>
              </a:rPr>
              <a:t> בעל 10 אלף שורות</a:t>
            </a:r>
          </a:p>
        </p:txBody>
      </p:sp>
      <p:sp>
        <p:nvSpPr>
          <p:cNvPr id="4" name="תיבת טקסט 3">
            <a:extLst>
              <a:ext uri="{FF2B5EF4-FFF2-40B4-BE49-F238E27FC236}">
                <a16:creationId xmlns:a16="http://schemas.microsoft.com/office/drawing/2014/main" id="{BCE7723E-9705-D6A1-E067-01F417B91D36}"/>
              </a:ext>
            </a:extLst>
          </p:cNvPr>
          <p:cNvSpPr txBox="1"/>
          <p:nvPr/>
        </p:nvSpPr>
        <p:spPr>
          <a:xfrm>
            <a:off x="2040835" y="846014"/>
            <a:ext cx="9674088" cy="923330"/>
          </a:xfrm>
          <a:prstGeom prst="rect">
            <a:avLst/>
          </a:prstGeom>
          <a:noFill/>
        </p:spPr>
        <p:txBody>
          <a:bodyPr wrap="square" rtlCol="1">
            <a:spAutoFit/>
          </a:bodyPr>
          <a:lstStyle/>
          <a:p>
            <a:r>
              <a:rPr lang="he-IL" dirty="0">
                <a:solidFill>
                  <a:srgbClr val="00B0F0"/>
                </a:solidFill>
                <a:latin typeface="Bahnschrift SemiBold" panose="020B0502040204020203" pitchFamily="34" charset="0"/>
                <a:cs typeface="Aharoni" panose="02010803020104030203" pitchFamily="2" charset="-79"/>
              </a:rPr>
              <a:t>בקובץ ישנם 3 עמודות עם </a:t>
            </a:r>
            <a:r>
              <a:rPr lang="en-US" dirty="0">
                <a:solidFill>
                  <a:srgbClr val="00B0F0"/>
                </a:solidFill>
                <a:latin typeface="Bahnschrift SemiBold" panose="020B0502040204020203" pitchFamily="34" charset="0"/>
                <a:cs typeface="Aharoni" panose="02010803020104030203" pitchFamily="2" charset="-79"/>
              </a:rPr>
              <a:t>10,000</a:t>
            </a:r>
            <a:r>
              <a:rPr lang="he-IL" dirty="0">
                <a:solidFill>
                  <a:srgbClr val="00B0F0"/>
                </a:solidFill>
                <a:latin typeface="Bahnschrift SemiBold" panose="020B0502040204020203" pitchFamily="34" charset="0"/>
                <a:cs typeface="Aharoni" panose="02010803020104030203" pitchFamily="2" charset="-79"/>
              </a:rPr>
              <a:t> שורות והוא נראה בצורה הבאה : </a:t>
            </a:r>
            <a:r>
              <a:rPr lang="en-US" dirty="0">
                <a:solidFill>
                  <a:srgbClr val="00B0F0"/>
                </a:solidFill>
                <a:latin typeface="Bahnschrift SemiBold" panose="020B0502040204020203" pitchFamily="34" charset="0"/>
                <a:cs typeface="Aharoni" panose="02010803020104030203" pitchFamily="2" charset="-79"/>
              </a:rPr>
              <a:t>customer_id , item_id , price</a:t>
            </a:r>
            <a:endParaRPr lang="he-IL" dirty="0">
              <a:solidFill>
                <a:srgbClr val="00B0F0"/>
              </a:solidFill>
              <a:latin typeface="Bahnschrift SemiBold" panose="020B0502040204020203" pitchFamily="34" charset="0"/>
              <a:cs typeface="Aharoni" panose="02010803020104030203" pitchFamily="2" charset="-79"/>
            </a:endParaRPr>
          </a:p>
          <a:p>
            <a:r>
              <a:rPr lang="he-IL" dirty="0">
                <a:solidFill>
                  <a:srgbClr val="00B0F0"/>
                </a:solidFill>
                <a:latin typeface="Bahnschrift SemiBold" panose="020B0502040204020203" pitchFamily="34" charset="0"/>
                <a:cs typeface="Aharoni" panose="02010803020104030203" pitchFamily="2" charset="-79"/>
              </a:rPr>
              <a:t>ביצעתי ערבוב נתונים באופן רנדומלי לתוך הקובץ. בקובץ </a:t>
            </a:r>
            <a:r>
              <a:rPr lang="en-US" dirty="0">
                <a:solidFill>
                  <a:srgbClr val="00B0F0"/>
                </a:solidFill>
                <a:latin typeface="Bahnschrift SemiBold" panose="020B0502040204020203" pitchFamily="34" charset="0"/>
                <a:cs typeface="Aharoni" panose="02010803020104030203" pitchFamily="2" charset="-79"/>
              </a:rPr>
              <a:t>CSV</a:t>
            </a:r>
            <a:r>
              <a:rPr lang="he-IL" dirty="0">
                <a:solidFill>
                  <a:srgbClr val="00B0F0"/>
                </a:solidFill>
                <a:latin typeface="Bahnschrift SemiBold" panose="020B0502040204020203" pitchFamily="34" charset="0"/>
                <a:cs typeface="Aharoni" panose="02010803020104030203" pitchFamily="2" charset="-79"/>
              </a:rPr>
              <a:t> מילים מופרדות על ידי פסיק. להלן הקוד:</a:t>
            </a:r>
          </a:p>
          <a:p>
            <a:endParaRPr lang="he-IL" dirty="0">
              <a:latin typeface="Bahnschrift SemiBold" panose="020B0502040204020203" pitchFamily="34" charset="0"/>
              <a:cs typeface="Aharoni" panose="02010803020104030203" pitchFamily="2" charset="-79"/>
            </a:endParaRPr>
          </a:p>
        </p:txBody>
      </p:sp>
      <p:pic>
        <p:nvPicPr>
          <p:cNvPr id="5" name="תמונה 4">
            <a:extLst>
              <a:ext uri="{FF2B5EF4-FFF2-40B4-BE49-F238E27FC236}">
                <a16:creationId xmlns:a16="http://schemas.microsoft.com/office/drawing/2014/main" id="{C8455734-69E4-1938-442E-6403915FDCAC}"/>
              </a:ext>
            </a:extLst>
          </p:cNvPr>
          <p:cNvPicPr>
            <a:picLocks noChangeAspect="1"/>
          </p:cNvPicPr>
          <p:nvPr/>
        </p:nvPicPr>
        <p:blipFill rotWithShape="1">
          <a:blip r:embed="rId2"/>
          <a:srcRect l="19348" t="20470" r="16739" b="19211"/>
          <a:stretch/>
        </p:blipFill>
        <p:spPr>
          <a:xfrm>
            <a:off x="848141" y="1702905"/>
            <a:ext cx="10866782" cy="4709647"/>
          </a:xfrm>
          <a:prstGeom prst="rect">
            <a:avLst/>
          </a:prstGeom>
        </p:spPr>
      </p:pic>
      <p:graphicFrame>
        <p:nvGraphicFramePr>
          <p:cNvPr id="9" name="אובייקט 8">
            <a:extLst>
              <a:ext uri="{FF2B5EF4-FFF2-40B4-BE49-F238E27FC236}">
                <a16:creationId xmlns:a16="http://schemas.microsoft.com/office/drawing/2014/main" id="{5B05C050-E905-51ED-4D0E-F3F835FC4058}"/>
              </a:ext>
            </a:extLst>
          </p:cNvPr>
          <p:cNvGraphicFramePr>
            <a:graphicFrameLocks noChangeAspect="1"/>
          </p:cNvGraphicFramePr>
          <p:nvPr>
            <p:extLst>
              <p:ext uri="{D42A27DB-BD31-4B8C-83A1-F6EECF244321}">
                <p14:modId xmlns:p14="http://schemas.microsoft.com/office/powerpoint/2010/main" val="4252089488"/>
              </p:ext>
            </p:extLst>
          </p:nvPr>
        </p:nvGraphicFramePr>
        <p:xfrm>
          <a:off x="848141" y="171353"/>
          <a:ext cx="1400926" cy="1064616"/>
        </p:xfrm>
        <a:graphic>
          <a:graphicData uri="http://schemas.openxmlformats.org/presentationml/2006/ole">
            <mc:AlternateContent xmlns:mc="http://schemas.openxmlformats.org/markup-compatibility/2006">
              <mc:Choice xmlns:v="urn:schemas-microsoft-com:vml" Requires="v">
                <p:oleObj name="Worksheet" showAsIcon="1" r:id="rId3" imgW="914400" imgH="771480" progId="Excel.Sheet.12">
                  <p:embed/>
                </p:oleObj>
              </mc:Choice>
              <mc:Fallback>
                <p:oleObj name="Worksheet" showAsIcon="1" r:id="rId3" imgW="914400" imgH="771480" progId="Excel.Sheet.12">
                  <p:embed/>
                  <p:pic>
                    <p:nvPicPr>
                      <p:cNvPr id="9" name="אובייקט 8">
                        <a:extLst>
                          <a:ext uri="{FF2B5EF4-FFF2-40B4-BE49-F238E27FC236}">
                            <a16:creationId xmlns:a16="http://schemas.microsoft.com/office/drawing/2014/main" id="{5B05C050-E905-51ED-4D0E-F3F835FC4058}"/>
                          </a:ext>
                        </a:extLst>
                      </p:cNvPr>
                      <p:cNvPicPr/>
                      <p:nvPr/>
                    </p:nvPicPr>
                    <p:blipFill>
                      <a:blip r:embed="rId4"/>
                      <a:stretch>
                        <a:fillRect/>
                      </a:stretch>
                    </p:blipFill>
                    <p:spPr>
                      <a:xfrm>
                        <a:off x="848141" y="171353"/>
                        <a:ext cx="1400926" cy="10646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oleObj>
              </mc:Fallback>
            </mc:AlternateContent>
          </a:graphicData>
        </a:graphic>
      </p:graphicFrame>
    </p:spTree>
    <p:extLst>
      <p:ext uri="{BB962C8B-B14F-4D97-AF65-F5344CB8AC3E}">
        <p14:creationId xmlns:p14="http://schemas.microsoft.com/office/powerpoint/2010/main" val="3705883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16">
            <a:extLst>
              <a:ext uri="{FF2B5EF4-FFF2-40B4-BE49-F238E27FC236}">
                <a16:creationId xmlns:a16="http://schemas.microsoft.com/office/drawing/2014/main" id="{A10C41F2-1746-4431-9B52-B9F147A89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prstClr val="white"/>
              </a:solidFill>
            </a:endParaRPr>
          </a:p>
        </p:txBody>
      </p:sp>
      <p:sp>
        <p:nvSpPr>
          <p:cNvPr id="10" name="Rectangle 9">
            <a:extLst>
              <a:ext uri="{FF2B5EF4-FFF2-40B4-BE49-F238E27FC236}">
                <a16:creationId xmlns:a16="http://schemas.microsoft.com/office/drawing/2014/main" id="{7984928E-D694-4849-BBAD-D7C7DC405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DBC07B9-F4B7-EFB1-4A95-84C2D0DED901}"/>
              </a:ext>
            </a:extLst>
          </p:cNvPr>
          <p:cNvSpPr>
            <a:spLocks noGrp="1"/>
          </p:cNvSpPr>
          <p:nvPr>
            <p:ph type="title"/>
          </p:nvPr>
        </p:nvSpPr>
        <p:spPr>
          <a:xfrm>
            <a:off x="4219803" y="4735775"/>
            <a:ext cx="7006998" cy="1245732"/>
          </a:xfrm>
        </p:spPr>
        <p:txBody>
          <a:bodyPr anchor="t">
            <a:normAutofit/>
          </a:bodyPr>
          <a:lstStyle/>
          <a:p>
            <a:r>
              <a:rPr lang="en-US" dirty="0">
                <a:solidFill>
                  <a:srgbClr val="FFFFFF"/>
                </a:solidFill>
              </a:rPr>
              <a:t>SparkSQL</a:t>
            </a:r>
            <a:endParaRPr lang="he-IL" dirty="0">
              <a:solidFill>
                <a:srgbClr val="FFFFFF"/>
              </a:solidFill>
            </a:endParaRPr>
          </a:p>
        </p:txBody>
      </p:sp>
      <p:sp>
        <p:nvSpPr>
          <p:cNvPr id="12" name="Freeform 18">
            <a:extLst>
              <a:ext uri="{FF2B5EF4-FFF2-40B4-BE49-F238E27FC236}">
                <a16:creationId xmlns:a16="http://schemas.microsoft.com/office/drawing/2014/main" id="{A24A153C-9BEC-46E7-9AA4-DFC65A2B1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cxnSp>
        <p:nvCxnSpPr>
          <p:cNvPr id="14" name="Straight Connector 13">
            <a:extLst>
              <a:ext uri="{FF2B5EF4-FFF2-40B4-BE49-F238E27FC236}">
                <a16:creationId xmlns:a16="http://schemas.microsoft.com/office/drawing/2014/main" id="{99237721-19CF-41B1-AA0A-E1E1A8282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19458" name="Picture 2" descr="Apache Spark SQL ODBC Driver Downloads | Progress DataDirect">
            <a:extLst>
              <a:ext uri="{FF2B5EF4-FFF2-40B4-BE49-F238E27FC236}">
                <a16:creationId xmlns:a16="http://schemas.microsoft.com/office/drawing/2014/main" id="{F7D9BBDC-3667-7096-961B-DA72AC627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020" y="643461"/>
            <a:ext cx="7654513" cy="354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08433"/>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504707" y="249041"/>
            <a:ext cx="9404723" cy="1400530"/>
          </a:xfrm>
        </p:spPr>
        <p:txBody>
          <a:bodyPr/>
          <a:lstStyle/>
          <a:p>
            <a:pPr algn="r"/>
            <a:r>
              <a:rPr lang="he-IL" b="1" dirty="0"/>
              <a:t>הגדרה ויתרונות</a:t>
            </a:r>
          </a:p>
        </p:txBody>
      </p:sp>
      <p:sp>
        <p:nvSpPr>
          <p:cNvPr id="3" name="מציין מיקום תוכן 2">
            <a:extLst>
              <a:ext uri="{FF2B5EF4-FFF2-40B4-BE49-F238E27FC236}">
                <a16:creationId xmlns:a16="http://schemas.microsoft.com/office/drawing/2014/main" id="{4782219E-7312-64B6-D1B0-C437C7215D5F}"/>
              </a:ext>
            </a:extLst>
          </p:cNvPr>
          <p:cNvSpPr>
            <a:spLocks noGrp="1"/>
          </p:cNvSpPr>
          <p:nvPr>
            <p:ph idx="1"/>
          </p:nvPr>
        </p:nvSpPr>
        <p:spPr>
          <a:xfrm>
            <a:off x="282569" y="1318007"/>
            <a:ext cx="11626861" cy="5003280"/>
          </a:xfrm>
        </p:spPr>
        <p:txBody>
          <a:bodyPr/>
          <a:lstStyle/>
          <a:p>
            <a:pPr marL="0" indent="0">
              <a:buNone/>
            </a:pPr>
            <a:r>
              <a:rPr lang="en-US" dirty="0">
                <a:latin typeface="Amasis MT Pro Black" panose="02040A04050005020304" pitchFamily="18" charset="0"/>
              </a:rPr>
              <a:t>SparkSQL</a:t>
            </a:r>
            <a:r>
              <a:rPr lang="he-IL" dirty="0">
                <a:latin typeface="Amasis MT Pro Black" panose="02040A04050005020304" pitchFamily="18" charset="0"/>
              </a:rPr>
              <a:t> הוא מודול לעיבוד נתונים מובנים ומובנים למחצה. הוא מספק ממשק תכנות למניפולציה של נתונים באמצעות שאילתות </a:t>
            </a:r>
            <a:r>
              <a:rPr lang="en-US" dirty="0">
                <a:latin typeface="Amasis MT Pro Black" panose="02040A04050005020304" pitchFamily="18" charset="0"/>
              </a:rPr>
              <a:t>SQL</a:t>
            </a:r>
            <a:r>
              <a:rPr lang="he-IL" dirty="0">
                <a:latin typeface="Amasis MT Pro Black" panose="02040A04050005020304" pitchFamily="18" charset="0"/>
              </a:rPr>
              <a:t> וכמו כן מספק גם את ה-</a:t>
            </a:r>
            <a:r>
              <a:rPr lang="en-US" dirty="0">
                <a:latin typeface="Amasis MT Pro Black" panose="02040A04050005020304" pitchFamily="18" charset="0"/>
              </a:rPr>
              <a:t>API </a:t>
            </a:r>
            <a:r>
              <a:rPr lang="he-IL" dirty="0">
                <a:latin typeface="Amasis MT Pro Black" panose="02040A04050005020304" pitchFamily="18" charset="0"/>
              </a:rPr>
              <a:t> של </a:t>
            </a:r>
            <a:r>
              <a:rPr lang="en-US" dirty="0">
                <a:latin typeface="Amasis MT Pro Black" panose="02040A04050005020304" pitchFamily="18" charset="0"/>
              </a:rPr>
              <a:t>DataFrame</a:t>
            </a:r>
            <a:r>
              <a:rPr lang="he-IL" dirty="0">
                <a:latin typeface="Amasis MT Pro Black" panose="02040A04050005020304" pitchFamily="18" charset="0"/>
              </a:rPr>
              <a:t> לפעולות מורכבות ותכנותיות יותר. </a:t>
            </a:r>
          </a:p>
          <a:p>
            <a:pPr marL="0" indent="0">
              <a:buNone/>
            </a:pPr>
            <a:endParaRPr lang="he-IL" dirty="0"/>
          </a:p>
          <a:p>
            <a:pPr marL="0" indent="0">
              <a:buNone/>
            </a:pPr>
            <a:r>
              <a:rPr lang="he-IL" sz="2800" u="sng" dirty="0">
                <a:solidFill>
                  <a:srgbClr val="92D050"/>
                </a:solidFill>
                <a:latin typeface="Amasis MT Pro Black" panose="02040A04050005020304" pitchFamily="18" charset="0"/>
              </a:rPr>
              <a:t>יתרונות</a:t>
            </a:r>
            <a:r>
              <a:rPr lang="he-IL" dirty="0">
                <a:latin typeface="Amasis MT Pro Black" panose="02040A04050005020304" pitchFamily="18" charset="0"/>
              </a:rPr>
              <a:t> :</a:t>
            </a:r>
          </a:p>
          <a:p>
            <a:pPr>
              <a:buFont typeface="Wingdings" panose="05000000000000000000" pitchFamily="2" charset="2"/>
              <a:buChar char="ü"/>
            </a:pPr>
            <a:r>
              <a:rPr lang="he-IL" dirty="0">
                <a:solidFill>
                  <a:srgbClr val="FFC000"/>
                </a:solidFill>
                <a:latin typeface="Amasis MT Pro Black" panose="02040A04050005020304" pitchFamily="18" charset="0"/>
              </a:rPr>
              <a:t>ביצועים ויעילות</a:t>
            </a:r>
            <a:r>
              <a:rPr lang="he-IL" dirty="0">
                <a:latin typeface="Amasis MT Pro Black" panose="02040A04050005020304" pitchFamily="18" charset="0"/>
              </a:rPr>
              <a:t>– </a:t>
            </a:r>
            <a:r>
              <a:rPr lang="en-US" dirty="0">
                <a:latin typeface="Amasis MT Pro Black" panose="02040A04050005020304" pitchFamily="18" charset="0"/>
              </a:rPr>
              <a:t>SparkSQL</a:t>
            </a:r>
            <a:r>
              <a:rPr lang="he-IL" dirty="0">
                <a:latin typeface="Amasis MT Pro Black" panose="02040A04050005020304" pitchFamily="18" charset="0"/>
              </a:rPr>
              <a:t> בנוי ביסודו על אופטימיזיציות של שאילתות בשם </a:t>
            </a:r>
            <a:r>
              <a:rPr lang="en-US" dirty="0">
                <a:latin typeface="Amasis MT Pro Black" panose="02040A04050005020304" pitchFamily="18" charset="0"/>
              </a:rPr>
              <a:t>Catalyst</a:t>
            </a:r>
            <a:r>
              <a:rPr lang="he-IL" dirty="0">
                <a:latin typeface="Amasis MT Pro Black" panose="02040A04050005020304" pitchFamily="18" charset="0"/>
              </a:rPr>
              <a:t> </a:t>
            </a:r>
          </a:p>
          <a:p>
            <a:pPr>
              <a:buFont typeface="Wingdings" panose="05000000000000000000" pitchFamily="2" charset="2"/>
              <a:buChar char="ü"/>
            </a:pPr>
            <a:r>
              <a:rPr lang="he-IL" dirty="0">
                <a:solidFill>
                  <a:srgbClr val="FFC000"/>
                </a:solidFill>
                <a:latin typeface="Amasis MT Pro Black" panose="02040A04050005020304" pitchFamily="18" charset="0"/>
              </a:rPr>
              <a:t>תאימות ל-</a:t>
            </a:r>
            <a:r>
              <a:rPr lang="en-US" dirty="0">
                <a:solidFill>
                  <a:srgbClr val="FFC000"/>
                </a:solidFill>
                <a:latin typeface="Amasis MT Pro Black" panose="02040A04050005020304" pitchFamily="18" charset="0"/>
              </a:rPr>
              <a:t>HIVE</a:t>
            </a:r>
            <a:r>
              <a:rPr lang="he-IL" dirty="0">
                <a:solidFill>
                  <a:srgbClr val="FFC000"/>
                </a:solidFill>
                <a:latin typeface="Amasis MT Pro Black" panose="02040A04050005020304" pitchFamily="18" charset="0"/>
              </a:rPr>
              <a:t> </a:t>
            </a:r>
            <a:r>
              <a:rPr lang="he-IL" dirty="0">
                <a:latin typeface="Amasis MT Pro Black" panose="02040A04050005020304" pitchFamily="18" charset="0"/>
              </a:rPr>
              <a:t> – </a:t>
            </a:r>
            <a:r>
              <a:rPr lang="en-US" dirty="0">
                <a:latin typeface="Amasis MT Pro Black" panose="02040A04050005020304" pitchFamily="18" charset="0"/>
              </a:rPr>
              <a:t>SparkSQL</a:t>
            </a:r>
            <a:r>
              <a:rPr lang="he-IL" dirty="0">
                <a:latin typeface="Amasis MT Pro Black" panose="02040A04050005020304" pitchFamily="18" charset="0"/>
              </a:rPr>
              <a:t> תואם באופן מלא ל-</a:t>
            </a:r>
            <a:r>
              <a:rPr lang="en-US" dirty="0">
                <a:latin typeface="Amasis MT Pro Black" panose="02040A04050005020304" pitchFamily="18" charset="0"/>
              </a:rPr>
              <a:t>Apache Hive</a:t>
            </a:r>
            <a:r>
              <a:rPr lang="he-IL" dirty="0">
                <a:latin typeface="Amasis MT Pro Black" panose="02040A04050005020304" pitchFamily="18" charset="0"/>
              </a:rPr>
              <a:t> ומאפשר להריץ שאילתות של </a:t>
            </a:r>
            <a:r>
              <a:rPr lang="en-US" dirty="0">
                <a:latin typeface="Amasis MT Pro Black" panose="02040A04050005020304" pitchFamily="18" charset="0"/>
              </a:rPr>
              <a:t>HIVE</a:t>
            </a:r>
            <a:r>
              <a:rPr lang="he-IL" dirty="0">
                <a:latin typeface="Amasis MT Pro Black" panose="02040A04050005020304" pitchFamily="18" charset="0"/>
              </a:rPr>
              <a:t> ולקיים אינטראקציה חלקה עם טבלאות המנוהלות על ידי </a:t>
            </a:r>
            <a:r>
              <a:rPr lang="en-US" dirty="0">
                <a:latin typeface="Amasis MT Pro Black" panose="02040A04050005020304" pitchFamily="18" charset="0"/>
              </a:rPr>
              <a:t>HIVE</a:t>
            </a:r>
            <a:r>
              <a:rPr lang="he-IL" dirty="0">
                <a:latin typeface="Amasis MT Pro Black" panose="02040A04050005020304" pitchFamily="18" charset="0"/>
              </a:rPr>
              <a:t> .</a:t>
            </a:r>
          </a:p>
          <a:p>
            <a:pPr>
              <a:buFont typeface="Wingdings" panose="05000000000000000000" pitchFamily="2" charset="2"/>
              <a:buChar char="ü"/>
            </a:pPr>
            <a:r>
              <a:rPr lang="he-IL" dirty="0">
                <a:solidFill>
                  <a:srgbClr val="FFC000"/>
                </a:solidFill>
                <a:latin typeface="Amasis MT Pro Black" panose="02040A04050005020304" pitchFamily="18" charset="0"/>
              </a:rPr>
              <a:t>אינטגרציה עם </a:t>
            </a:r>
            <a:r>
              <a:rPr lang="en-US" dirty="0">
                <a:solidFill>
                  <a:srgbClr val="FFC000"/>
                </a:solidFill>
                <a:latin typeface="Amasis MT Pro Black" panose="02040A04050005020304" pitchFamily="18" charset="0"/>
              </a:rPr>
              <a:t>DataFrame</a:t>
            </a:r>
            <a:r>
              <a:rPr lang="he-IL" dirty="0">
                <a:latin typeface="Amasis MT Pro Black" panose="02040A04050005020304" pitchFamily="18" charset="0"/>
              </a:rPr>
              <a:t> –  </a:t>
            </a:r>
            <a:r>
              <a:rPr lang="en-US" dirty="0">
                <a:latin typeface="Amasis MT Pro Black" panose="02040A04050005020304" pitchFamily="18" charset="0"/>
              </a:rPr>
              <a:t>SparkSQL</a:t>
            </a:r>
            <a:r>
              <a:rPr lang="he-IL" dirty="0">
                <a:latin typeface="Amasis MT Pro Black" panose="02040A04050005020304" pitchFamily="18" charset="0"/>
              </a:rPr>
              <a:t> משולב באופן הדוק עם </a:t>
            </a:r>
            <a:r>
              <a:rPr lang="en-US" dirty="0">
                <a:latin typeface="Amasis MT Pro Black" panose="02040A04050005020304" pitchFamily="18" charset="0"/>
              </a:rPr>
              <a:t>DataFrames</a:t>
            </a:r>
            <a:r>
              <a:rPr lang="he-IL" dirty="0">
                <a:latin typeface="Amasis MT Pro Black" panose="02040A04050005020304" pitchFamily="18" charset="0"/>
              </a:rPr>
              <a:t> . ניתן לבצע שאילתות </a:t>
            </a:r>
            <a:r>
              <a:rPr lang="en-US" dirty="0">
                <a:latin typeface="Amasis MT Pro Black" panose="02040A04050005020304" pitchFamily="18" charset="0"/>
              </a:rPr>
              <a:t>SQL</a:t>
            </a:r>
            <a:r>
              <a:rPr lang="he-IL" dirty="0">
                <a:latin typeface="Amasis MT Pro Black" panose="02040A04050005020304" pitchFamily="18" charset="0"/>
              </a:rPr>
              <a:t> ישירות על </a:t>
            </a:r>
            <a:r>
              <a:rPr lang="en-US" dirty="0">
                <a:latin typeface="Amasis MT Pro Black" panose="02040A04050005020304" pitchFamily="18" charset="0"/>
              </a:rPr>
              <a:t>DataFrames</a:t>
            </a:r>
            <a:r>
              <a:rPr lang="he-IL" dirty="0">
                <a:latin typeface="Amasis MT Pro Black" panose="02040A04050005020304" pitchFamily="18" charset="0"/>
              </a:rPr>
              <a:t> וניתן ליצור </a:t>
            </a:r>
            <a:r>
              <a:rPr lang="en-US" dirty="0">
                <a:latin typeface="Amasis MT Pro Black" panose="02040A04050005020304" pitchFamily="18" charset="0"/>
              </a:rPr>
              <a:t>DataFrames</a:t>
            </a:r>
            <a:r>
              <a:rPr lang="he-IL" dirty="0">
                <a:latin typeface="Amasis MT Pro Black" panose="02040A04050005020304" pitchFamily="18" charset="0"/>
              </a:rPr>
              <a:t> כטבלאות זמניות לשאילתות באמצעות </a:t>
            </a:r>
            <a:r>
              <a:rPr lang="en-US" dirty="0">
                <a:latin typeface="Amasis MT Pro Black" panose="02040A04050005020304" pitchFamily="18" charset="0"/>
              </a:rPr>
              <a:t>SQL</a:t>
            </a:r>
            <a:r>
              <a:rPr lang="he-IL" dirty="0">
                <a:latin typeface="Amasis MT Pro Black" panose="02040A04050005020304" pitchFamily="18" charset="0"/>
              </a:rPr>
              <a:t> .</a:t>
            </a:r>
          </a:p>
          <a:p>
            <a:pPr>
              <a:buFont typeface="Wingdings" panose="05000000000000000000" pitchFamily="2" charset="2"/>
              <a:buChar char="ü"/>
            </a:pPr>
            <a:r>
              <a:rPr lang="he-IL" dirty="0">
                <a:solidFill>
                  <a:srgbClr val="FFC000"/>
                </a:solidFill>
                <a:latin typeface="Amasis MT Pro Black" panose="02040A04050005020304" pitchFamily="18" charset="0"/>
              </a:rPr>
              <a:t>מקורות נתונים חיצוניים </a:t>
            </a:r>
            <a:r>
              <a:rPr lang="he-IL" dirty="0">
                <a:latin typeface="Amasis MT Pro Black" panose="02040A04050005020304" pitchFamily="18" charset="0"/>
              </a:rPr>
              <a:t>– </a:t>
            </a:r>
            <a:r>
              <a:rPr lang="en-US" dirty="0">
                <a:latin typeface="Amasis MT Pro Black" panose="02040A04050005020304" pitchFamily="18" charset="0"/>
              </a:rPr>
              <a:t>SparkSQL</a:t>
            </a:r>
            <a:r>
              <a:rPr lang="he-IL" dirty="0">
                <a:latin typeface="Amasis MT Pro Black" panose="02040A04050005020304" pitchFamily="18" charset="0"/>
              </a:rPr>
              <a:t> תומך בקריאה</a:t>
            </a:r>
            <a:r>
              <a:rPr lang="en-US" dirty="0">
                <a:latin typeface="Amasis MT Pro Black" panose="02040A04050005020304" pitchFamily="18" charset="0"/>
              </a:rPr>
              <a:t>/</a:t>
            </a:r>
            <a:r>
              <a:rPr lang="he-IL" dirty="0">
                <a:latin typeface="Amasis MT Pro Black" panose="02040A04050005020304" pitchFamily="18" charset="0"/>
              </a:rPr>
              <a:t>כתיבה של נתונים מ</a:t>
            </a:r>
            <a:r>
              <a:rPr lang="en-US" dirty="0">
                <a:latin typeface="Amasis MT Pro Black" panose="02040A04050005020304" pitchFamily="18" charset="0"/>
              </a:rPr>
              <a:t>/</a:t>
            </a:r>
            <a:r>
              <a:rPr lang="he-IL" dirty="0">
                <a:latin typeface="Amasis MT Pro Black" panose="02040A04050005020304" pitchFamily="18" charset="0"/>
              </a:rPr>
              <a:t>אל מקורות נתונים חיצוניים מגוונים , כגון :</a:t>
            </a:r>
          </a:p>
          <a:p>
            <a:pPr marL="0" indent="0">
              <a:buNone/>
            </a:pPr>
            <a:r>
              <a:rPr lang="he-IL" dirty="0">
                <a:latin typeface="Amasis MT Pro Black" panose="02040A04050005020304" pitchFamily="18" charset="0"/>
              </a:rPr>
              <a:t>      </a:t>
            </a:r>
            <a:r>
              <a:rPr lang="en-US" dirty="0">
                <a:latin typeface="Amasis MT Pro Black" panose="02040A04050005020304" pitchFamily="18" charset="0"/>
              </a:rPr>
              <a:t>Parquet , Avro , ORC , JSON , JDBC</a:t>
            </a:r>
            <a:r>
              <a:rPr lang="he-IL" dirty="0">
                <a:latin typeface="Amasis MT Pro Black" panose="02040A04050005020304" pitchFamily="18" charset="0"/>
              </a:rPr>
              <a:t> ועוד רבים ...</a:t>
            </a:r>
          </a:p>
        </p:txBody>
      </p:sp>
    </p:spTree>
    <p:extLst>
      <p:ext uri="{BB962C8B-B14F-4D97-AF65-F5344CB8AC3E}">
        <p14:creationId xmlns:p14="http://schemas.microsoft.com/office/powerpoint/2010/main" val="1667294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522234" y="121412"/>
            <a:ext cx="9404723" cy="1400530"/>
          </a:xfrm>
        </p:spPr>
        <p:txBody>
          <a:bodyPr/>
          <a:lstStyle/>
          <a:p>
            <a:pPr algn="r"/>
            <a:r>
              <a:rPr lang="he-IL" b="1" dirty="0"/>
              <a:t>ארכיטקטורת </a:t>
            </a:r>
            <a:r>
              <a:rPr lang="en-US" b="1" dirty="0"/>
              <a:t>SparkSQL</a:t>
            </a:r>
            <a:endParaRPr lang="he-IL" b="1" dirty="0"/>
          </a:p>
        </p:txBody>
      </p:sp>
      <p:pic>
        <p:nvPicPr>
          <p:cNvPr id="7172" name="Picture 4" descr="Spark SQL for Relational Big Data Processing">
            <a:extLst>
              <a:ext uri="{FF2B5EF4-FFF2-40B4-BE49-F238E27FC236}">
                <a16:creationId xmlns:a16="http://schemas.microsoft.com/office/drawing/2014/main" id="{E07C772F-34DA-471C-E0E9-739E369976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47" t="37745" r="15017" b="1"/>
          <a:stretch/>
        </p:blipFill>
        <p:spPr bwMode="auto">
          <a:xfrm>
            <a:off x="1086255" y="1255643"/>
            <a:ext cx="10840702" cy="434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817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19270" y="94908"/>
            <a:ext cx="9404723" cy="1400530"/>
          </a:xfrm>
        </p:spPr>
        <p:txBody>
          <a:bodyPr/>
          <a:lstStyle/>
          <a:p>
            <a:pPr algn="r"/>
            <a:r>
              <a:rPr lang="en-US" b="1" dirty="0"/>
              <a:t>HiveQL VS SparkSQL</a:t>
            </a:r>
            <a:endParaRPr lang="he-IL" b="1" dirty="0"/>
          </a:p>
        </p:txBody>
      </p:sp>
      <p:graphicFrame>
        <p:nvGraphicFramePr>
          <p:cNvPr id="6" name="טבלה 5">
            <a:extLst>
              <a:ext uri="{FF2B5EF4-FFF2-40B4-BE49-F238E27FC236}">
                <a16:creationId xmlns:a16="http://schemas.microsoft.com/office/drawing/2014/main" id="{3105960E-0F02-CA20-DA9C-2890DFD02F5E}"/>
              </a:ext>
            </a:extLst>
          </p:cNvPr>
          <p:cNvGraphicFramePr>
            <a:graphicFrameLocks noGrp="1"/>
          </p:cNvGraphicFramePr>
          <p:nvPr>
            <p:extLst>
              <p:ext uri="{D42A27DB-BD31-4B8C-83A1-F6EECF244321}">
                <p14:modId xmlns:p14="http://schemas.microsoft.com/office/powerpoint/2010/main" val="2913408026"/>
              </p:ext>
            </p:extLst>
          </p:nvPr>
        </p:nvGraphicFramePr>
        <p:xfrm>
          <a:off x="2349727" y="1111126"/>
          <a:ext cx="8127999" cy="5419206"/>
        </p:xfrm>
        <a:graphic>
          <a:graphicData uri="http://schemas.openxmlformats.org/drawingml/2006/table">
            <a:tbl>
              <a:tblPr rtl="1" firstRow="1" bandRow="1">
                <a:tableStyleId>{5C22544A-7EE6-4342-B048-85BDC9FD1C3A}</a:tableStyleId>
              </a:tblPr>
              <a:tblGrid>
                <a:gridCol w="2709333">
                  <a:extLst>
                    <a:ext uri="{9D8B030D-6E8A-4147-A177-3AD203B41FA5}">
                      <a16:colId xmlns:a16="http://schemas.microsoft.com/office/drawing/2014/main" val="2682168717"/>
                    </a:ext>
                  </a:extLst>
                </a:gridCol>
                <a:gridCol w="2709333">
                  <a:extLst>
                    <a:ext uri="{9D8B030D-6E8A-4147-A177-3AD203B41FA5}">
                      <a16:colId xmlns:a16="http://schemas.microsoft.com/office/drawing/2014/main" val="3208031457"/>
                    </a:ext>
                  </a:extLst>
                </a:gridCol>
                <a:gridCol w="2709333">
                  <a:extLst>
                    <a:ext uri="{9D8B030D-6E8A-4147-A177-3AD203B41FA5}">
                      <a16:colId xmlns:a16="http://schemas.microsoft.com/office/drawing/2014/main" val="3093078466"/>
                    </a:ext>
                  </a:extLst>
                </a:gridCol>
              </a:tblGrid>
              <a:tr h="376681">
                <a:tc>
                  <a:txBody>
                    <a:bodyPr/>
                    <a:lstStyle/>
                    <a:p>
                      <a:pPr rtl="1"/>
                      <a:r>
                        <a:rPr lang="en-US" dirty="0"/>
                        <a:t>Feature</a:t>
                      </a:r>
                      <a:endParaRPr lang="he-IL" dirty="0"/>
                    </a:p>
                  </a:txBody>
                  <a:tcPr/>
                </a:tc>
                <a:tc>
                  <a:txBody>
                    <a:bodyPr/>
                    <a:lstStyle/>
                    <a:p>
                      <a:pPr rtl="1"/>
                      <a:r>
                        <a:rPr lang="en-US" dirty="0"/>
                        <a:t>SparkSQL</a:t>
                      </a:r>
                      <a:endParaRPr lang="he-IL" dirty="0"/>
                    </a:p>
                  </a:txBody>
                  <a:tcPr/>
                </a:tc>
                <a:tc>
                  <a:txBody>
                    <a:bodyPr/>
                    <a:lstStyle/>
                    <a:p>
                      <a:pPr rtl="1"/>
                      <a:r>
                        <a:rPr lang="en-US" dirty="0"/>
                        <a:t>HiveQL</a:t>
                      </a:r>
                      <a:endParaRPr lang="he-IL" dirty="0"/>
                    </a:p>
                  </a:txBody>
                  <a:tcPr/>
                </a:tc>
                <a:extLst>
                  <a:ext uri="{0D108BD9-81ED-4DB2-BD59-A6C34878D82A}">
                    <a16:rowId xmlns:a16="http://schemas.microsoft.com/office/drawing/2014/main" val="3984320464"/>
                  </a:ext>
                </a:extLst>
              </a:tr>
              <a:tr h="515853">
                <a:tc>
                  <a:txBody>
                    <a:bodyPr/>
                    <a:lstStyle/>
                    <a:p>
                      <a:pPr rtl="1"/>
                      <a:r>
                        <a:rPr lang="he-IL" sz="1600" b="1" dirty="0">
                          <a:solidFill>
                            <a:srgbClr val="002060"/>
                          </a:solidFill>
                        </a:rPr>
                        <a:t>מנוע עיבוד</a:t>
                      </a:r>
                    </a:p>
                  </a:txBody>
                  <a:tcPr/>
                </a:tc>
                <a:tc>
                  <a:txBody>
                    <a:bodyPr/>
                    <a:lstStyle/>
                    <a:p>
                      <a:pPr rtl="1"/>
                      <a:r>
                        <a:rPr lang="he-IL" sz="1600" dirty="0"/>
                        <a:t>רץ על מנוע </a:t>
                      </a:r>
                      <a:r>
                        <a:rPr lang="en-US" sz="1600" dirty="0"/>
                        <a:t>Apache Spark</a:t>
                      </a:r>
                      <a:endParaRPr lang="he-IL" sz="1600" dirty="0"/>
                    </a:p>
                  </a:txBody>
                  <a:tcPr/>
                </a:tc>
                <a:tc>
                  <a:txBody>
                    <a:bodyPr/>
                    <a:lstStyle/>
                    <a:p>
                      <a:pPr rtl="1"/>
                      <a:r>
                        <a:rPr lang="he-IL" sz="1600" dirty="0"/>
                        <a:t>רץ על מנוע </a:t>
                      </a:r>
                      <a:r>
                        <a:rPr lang="en-US" sz="1600" dirty="0"/>
                        <a:t>Apache Hive</a:t>
                      </a:r>
                      <a:r>
                        <a:rPr lang="he-IL" sz="1600" dirty="0"/>
                        <a:t> שנבנה על גבי </a:t>
                      </a:r>
                      <a:r>
                        <a:rPr lang="en-US" sz="1600" dirty="0"/>
                        <a:t>Hadoop</a:t>
                      </a:r>
                      <a:r>
                        <a:rPr lang="he-IL" sz="1600" dirty="0"/>
                        <a:t> </a:t>
                      </a:r>
                    </a:p>
                  </a:txBody>
                  <a:tcPr/>
                </a:tc>
                <a:extLst>
                  <a:ext uri="{0D108BD9-81ED-4DB2-BD59-A6C34878D82A}">
                    <a16:rowId xmlns:a16="http://schemas.microsoft.com/office/drawing/2014/main" val="3096783347"/>
                  </a:ext>
                </a:extLst>
              </a:tr>
              <a:tr h="835921">
                <a:tc>
                  <a:txBody>
                    <a:bodyPr/>
                    <a:lstStyle/>
                    <a:p>
                      <a:pPr rtl="1"/>
                      <a:r>
                        <a:rPr lang="he-IL" sz="1600" b="1" dirty="0">
                          <a:solidFill>
                            <a:srgbClr val="002060"/>
                          </a:solidFill>
                        </a:rPr>
                        <a:t>מקורות נתונים </a:t>
                      </a:r>
                    </a:p>
                  </a:txBody>
                  <a:tcPr/>
                </a:tc>
                <a:tc>
                  <a:txBody>
                    <a:bodyPr/>
                    <a:lstStyle/>
                    <a:p>
                      <a:pPr rtl="1"/>
                      <a:r>
                        <a:rPr lang="he-IL" sz="1600" dirty="0"/>
                        <a:t>יכול לבצע שאילתות על מקורות נתונים מגוונים כולל, </a:t>
                      </a:r>
                      <a:r>
                        <a:rPr lang="en-US" sz="1600" dirty="0"/>
                        <a:t>Hive</a:t>
                      </a:r>
                      <a:r>
                        <a:rPr lang="he-IL" sz="1600" dirty="0"/>
                        <a:t> ,</a:t>
                      </a:r>
                      <a:r>
                        <a:rPr lang="en-US" sz="1600" dirty="0"/>
                        <a:t> HDFS</a:t>
                      </a:r>
                      <a:r>
                        <a:rPr lang="he-IL" sz="1600" dirty="0"/>
                        <a:t>, </a:t>
                      </a:r>
                      <a:r>
                        <a:rPr lang="en-US" sz="1600" dirty="0"/>
                        <a:t>RDBMS</a:t>
                      </a:r>
                      <a:r>
                        <a:rPr lang="he-IL" sz="1600" dirty="0"/>
                        <a:t>, </a:t>
                      </a:r>
                      <a:r>
                        <a:rPr lang="en-US" sz="1600" dirty="0"/>
                        <a:t>JDBC</a:t>
                      </a:r>
                      <a:r>
                        <a:rPr lang="he-IL" sz="1600" dirty="0"/>
                        <a:t> </a:t>
                      </a:r>
                    </a:p>
                  </a:txBody>
                  <a:tcPr/>
                </a:tc>
                <a:tc>
                  <a:txBody>
                    <a:bodyPr/>
                    <a:lstStyle/>
                    <a:p>
                      <a:pPr rtl="1"/>
                      <a:r>
                        <a:rPr lang="he-IL" sz="1600" dirty="0"/>
                        <a:t>משומש לשאילתות נתונים המאוחסנים ב-</a:t>
                      </a:r>
                      <a:r>
                        <a:rPr lang="en-US" sz="1600" dirty="0"/>
                        <a:t>HDFS</a:t>
                      </a:r>
                      <a:r>
                        <a:rPr lang="he-IL" sz="1600" dirty="0"/>
                        <a:t> או טבלאות </a:t>
                      </a:r>
                      <a:r>
                        <a:rPr lang="en-US" sz="1600" dirty="0"/>
                        <a:t>HIVE</a:t>
                      </a:r>
                      <a:r>
                        <a:rPr lang="he-IL" sz="1600" dirty="0"/>
                        <a:t> </a:t>
                      </a:r>
                    </a:p>
                  </a:txBody>
                  <a:tcPr/>
                </a:tc>
                <a:extLst>
                  <a:ext uri="{0D108BD9-81ED-4DB2-BD59-A6C34878D82A}">
                    <a16:rowId xmlns:a16="http://schemas.microsoft.com/office/drawing/2014/main" val="461196438"/>
                  </a:ext>
                </a:extLst>
              </a:tr>
              <a:tr h="376681">
                <a:tc>
                  <a:txBody>
                    <a:bodyPr/>
                    <a:lstStyle/>
                    <a:p>
                      <a:pPr rtl="1"/>
                      <a:r>
                        <a:rPr lang="en-US" sz="1600" b="1" dirty="0">
                          <a:solidFill>
                            <a:srgbClr val="002060"/>
                          </a:solidFill>
                        </a:rPr>
                        <a:t>DataFrames</a:t>
                      </a:r>
                      <a:r>
                        <a:rPr lang="he-IL" sz="1600" b="1" dirty="0">
                          <a:solidFill>
                            <a:srgbClr val="002060"/>
                          </a:solidFill>
                        </a:rPr>
                        <a:t> </a:t>
                      </a:r>
                    </a:p>
                  </a:txBody>
                  <a:tcPr/>
                </a:tc>
                <a:tc>
                  <a:txBody>
                    <a:bodyPr/>
                    <a:lstStyle/>
                    <a:p>
                      <a:pPr rtl="1"/>
                      <a:r>
                        <a:rPr lang="he-IL" sz="1600" dirty="0"/>
                        <a:t>אינטגרציה חלקה ומלאה </a:t>
                      </a:r>
                    </a:p>
                  </a:txBody>
                  <a:tcPr/>
                </a:tc>
                <a:tc>
                  <a:txBody>
                    <a:bodyPr/>
                    <a:lstStyle/>
                    <a:p>
                      <a:pPr rtl="1"/>
                      <a:r>
                        <a:rPr lang="he-IL" sz="1600" dirty="0"/>
                        <a:t>מוגבל</a:t>
                      </a:r>
                    </a:p>
                  </a:txBody>
                  <a:tcPr/>
                </a:tc>
                <a:extLst>
                  <a:ext uri="{0D108BD9-81ED-4DB2-BD59-A6C34878D82A}">
                    <a16:rowId xmlns:a16="http://schemas.microsoft.com/office/drawing/2014/main" val="65074880"/>
                  </a:ext>
                </a:extLst>
              </a:tr>
              <a:tr h="588241">
                <a:tc>
                  <a:txBody>
                    <a:bodyPr/>
                    <a:lstStyle/>
                    <a:p>
                      <a:pPr rtl="1"/>
                      <a:r>
                        <a:rPr lang="he-IL" sz="1600" b="1" dirty="0">
                          <a:solidFill>
                            <a:srgbClr val="002060"/>
                          </a:solidFill>
                        </a:rPr>
                        <a:t>אינטראקטיביות </a:t>
                      </a:r>
                    </a:p>
                  </a:txBody>
                  <a:tcPr/>
                </a:tc>
                <a:tc>
                  <a:txBody>
                    <a:bodyPr/>
                    <a:lstStyle/>
                    <a:p>
                      <a:pPr rtl="1"/>
                      <a:r>
                        <a:rPr lang="he-IL" sz="1600" dirty="0"/>
                        <a:t>חוויה אינטראקטיבית יותר במיוחד כשמדובר בעיבוד בזיכרון</a:t>
                      </a:r>
                    </a:p>
                  </a:txBody>
                  <a:tcPr/>
                </a:tc>
                <a:tc>
                  <a:txBody>
                    <a:bodyPr/>
                    <a:lstStyle/>
                    <a:p>
                      <a:pPr rtl="1"/>
                      <a:r>
                        <a:rPr lang="he-IL" sz="1600" dirty="0"/>
                        <a:t>פחות אינטראקטיבי בגלל השימוש ב-</a:t>
                      </a:r>
                      <a:r>
                        <a:rPr lang="en-US" sz="1600" dirty="0"/>
                        <a:t>MapReduce</a:t>
                      </a:r>
                      <a:endParaRPr lang="he-IL" sz="1600" dirty="0"/>
                    </a:p>
                  </a:txBody>
                  <a:tcPr/>
                </a:tc>
                <a:extLst>
                  <a:ext uri="{0D108BD9-81ED-4DB2-BD59-A6C34878D82A}">
                    <a16:rowId xmlns:a16="http://schemas.microsoft.com/office/drawing/2014/main" val="3838695000"/>
                  </a:ext>
                </a:extLst>
              </a:tr>
              <a:tr h="1331281">
                <a:tc>
                  <a:txBody>
                    <a:bodyPr/>
                    <a:lstStyle/>
                    <a:p>
                      <a:pPr rtl="1"/>
                      <a:r>
                        <a:rPr lang="he-IL" sz="1600" b="1" dirty="0">
                          <a:solidFill>
                            <a:srgbClr val="002060"/>
                          </a:solidFill>
                        </a:rPr>
                        <a:t>שפות תומכות </a:t>
                      </a:r>
                    </a:p>
                  </a:txBody>
                  <a:tcPr/>
                </a:tc>
                <a:tc>
                  <a:txBody>
                    <a:bodyPr/>
                    <a:lstStyle/>
                    <a:p>
                      <a:pPr rtl="1"/>
                      <a:r>
                        <a:rPr lang="he-IL" sz="1600" dirty="0"/>
                        <a:t>דמוי-</a:t>
                      </a:r>
                      <a:r>
                        <a:rPr lang="en-US" sz="1600" dirty="0"/>
                        <a:t>SQL</a:t>
                      </a:r>
                      <a:r>
                        <a:rPr lang="he-IL" sz="1600" dirty="0"/>
                        <a:t> אך מתממשק עם </a:t>
                      </a:r>
                      <a:r>
                        <a:rPr lang="en-US" sz="1600" dirty="0"/>
                        <a:t>APIs</a:t>
                      </a:r>
                      <a:r>
                        <a:rPr lang="he-IL" sz="1600" dirty="0"/>
                        <a:t> של </a:t>
                      </a:r>
                      <a:r>
                        <a:rPr lang="en-US" sz="1600" dirty="0"/>
                        <a:t>DataFrames</a:t>
                      </a:r>
                      <a:r>
                        <a:rPr lang="he-IL" sz="1600" dirty="0"/>
                        <a:t> ו-</a:t>
                      </a:r>
                      <a:r>
                        <a:rPr lang="en-US" sz="1600" dirty="0"/>
                        <a:t>Datasets</a:t>
                      </a:r>
                      <a:r>
                        <a:rPr lang="he-IL" sz="1600" dirty="0"/>
                        <a:t> בשפות התכנות של ספארק – </a:t>
                      </a:r>
                      <a:r>
                        <a:rPr lang="en-US" sz="1600" dirty="0"/>
                        <a:t>java, scala python , R</a:t>
                      </a:r>
                      <a:endParaRPr lang="he-IL" sz="1600" dirty="0"/>
                    </a:p>
                  </a:txBody>
                  <a:tcPr/>
                </a:tc>
                <a:tc>
                  <a:txBody>
                    <a:bodyPr/>
                    <a:lstStyle/>
                    <a:p>
                      <a:pPr rtl="1"/>
                      <a:r>
                        <a:rPr lang="he-IL" sz="1600" dirty="0"/>
                        <a:t>בעיקר דמוי-</a:t>
                      </a:r>
                      <a:r>
                        <a:rPr lang="en-US" sz="1600" dirty="0"/>
                        <a:t>SQL</a:t>
                      </a:r>
                      <a:r>
                        <a:rPr lang="he-IL" sz="1600" dirty="0"/>
                        <a:t> עם הרחבות ספציפיות</a:t>
                      </a:r>
                    </a:p>
                  </a:txBody>
                  <a:tcPr/>
                </a:tc>
                <a:extLst>
                  <a:ext uri="{0D108BD9-81ED-4DB2-BD59-A6C34878D82A}">
                    <a16:rowId xmlns:a16="http://schemas.microsoft.com/office/drawing/2014/main" val="3805857262"/>
                  </a:ext>
                </a:extLst>
              </a:tr>
              <a:tr h="1331281">
                <a:tc>
                  <a:txBody>
                    <a:bodyPr/>
                    <a:lstStyle/>
                    <a:p>
                      <a:pPr rtl="1"/>
                      <a:r>
                        <a:rPr lang="he-IL" sz="1600" b="1" dirty="0">
                          <a:solidFill>
                            <a:srgbClr val="002060"/>
                          </a:solidFill>
                        </a:rPr>
                        <a:t>מטרה</a:t>
                      </a:r>
                    </a:p>
                  </a:txBody>
                  <a:tcPr/>
                </a:tc>
                <a:tc>
                  <a:txBody>
                    <a:bodyPr/>
                    <a:lstStyle/>
                    <a:p>
                      <a:pPr rtl="1"/>
                      <a:r>
                        <a:rPr lang="he-IL" sz="1600" dirty="0"/>
                        <a:t>פתרונות לניתוח ועיבוד מעל מנוע ספארק</a:t>
                      </a:r>
                    </a:p>
                  </a:txBody>
                  <a:tcPr/>
                </a:tc>
                <a:tc>
                  <a:txBody>
                    <a:bodyPr/>
                    <a:lstStyle/>
                    <a:p>
                      <a:pPr rtl="1"/>
                      <a:r>
                        <a:rPr lang="he-IL" sz="1600" dirty="0"/>
                        <a:t>פתרונות למחסני נתונים – </a:t>
                      </a:r>
                      <a:endParaRPr lang="en-US" sz="1600" dirty="0"/>
                    </a:p>
                    <a:p>
                      <a:pPr rtl="1"/>
                      <a:r>
                        <a:rPr lang="en-US" sz="1600" dirty="0"/>
                        <a:t>data warehousing</a:t>
                      </a:r>
                    </a:p>
                    <a:p>
                      <a:pPr rtl="1"/>
                      <a:r>
                        <a:rPr lang="he-IL" sz="1600" dirty="0"/>
                        <a:t>מעל </a:t>
                      </a:r>
                      <a:r>
                        <a:rPr lang="en-US" sz="1600" dirty="0"/>
                        <a:t>hadoop</a:t>
                      </a:r>
                      <a:r>
                        <a:rPr lang="he-IL" sz="1600" dirty="0"/>
                        <a:t>  </a:t>
                      </a:r>
                    </a:p>
                  </a:txBody>
                  <a:tcPr/>
                </a:tc>
                <a:extLst>
                  <a:ext uri="{0D108BD9-81ED-4DB2-BD59-A6C34878D82A}">
                    <a16:rowId xmlns:a16="http://schemas.microsoft.com/office/drawing/2014/main" val="288954932"/>
                  </a:ext>
                </a:extLst>
              </a:tr>
            </a:tbl>
          </a:graphicData>
        </a:graphic>
      </p:graphicFrame>
    </p:spTree>
    <p:extLst>
      <p:ext uri="{BB962C8B-B14F-4D97-AF65-F5344CB8AC3E}">
        <p14:creationId xmlns:p14="http://schemas.microsoft.com/office/powerpoint/2010/main" val="249212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672469FE-B280-1492-B897-FE700AD26A25}"/>
              </a:ext>
            </a:extLst>
          </p:cNvPr>
          <p:cNvSpPr txBox="1"/>
          <p:nvPr/>
        </p:nvSpPr>
        <p:spPr>
          <a:xfrm>
            <a:off x="8120270" y="50867"/>
            <a:ext cx="3909391" cy="707886"/>
          </a:xfrm>
          <a:prstGeom prst="rect">
            <a:avLst/>
          </a:prstGeom>
          <a:noFill/>
        </p:spPr>
        <p:txBody>
          <a:bodyPr wrap="square" rtlCol="1">
            <a:spAutoFit/>
          </a:bodyPr>
          <a:lstStyle/>
          <a:p>
            <a:r>
              <a:rPr lang="he-IL" sz="4000" b="1" dirty="0">
                <a:latin typeface="Aharoni" panose="02010803020104030203" pitchFamily="2" charset="-79"/>
                <a:cs typeface="Aharoni" panose="02010803020104030203" pitchFamily="2" charset="-79"/>
              </a:rPr>
              <a:t>סוגי נתונים </a:t>
            </a:r>
          </a:p>
        </p:txBody>
      </p:sp>
      <p:sp>
        <p:nvSpPr>
          <p:cNvPr id="7" name="אליפסה 6">
            <a:extLst>
              <a:ext uri="{FF2B5EF4-FFF2-40B4-BE49-F238E27FC236}">
                <a16:creationId xmlns:a16="http://schemas.microsoft.com/office/drawing/2014/main" id="{1ABC8D1B-B1F1-24D2-A776-2AFDA502DA95}"/>
              </a:ext>
            </a:extLst>
          </p:cNvPr>
          <p:cNvSpPr/>
          <p:nvPr/>
        </p:nvSpPr>
        <p:spPr>
          <a:xfrm>
            <a:off x="9591826" y="1172021"/>
            <a:ext cx="2120347" cy="1219200"/>
          </a:xfrm>
          <a:prstGeom prst="ellipse">
            <a:avLst/>
          </a:prstGeom>
          <a:ln/>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8" name="אליפסה 7">
            <a:extLst>
              <a:ext uri="{FF2B5EF4-FFF2-40B4-BE49-F238E27FC236}">
                <a16:creationId xmlns:a16="http://schemas.microsoft.com/office/drawing/2014/main" id="{58FD72CD-47F3-3F00-F2B7-D5398B35F755}"/>
              </a:ext>
            </a:extLst>
          </p:cNvPr>
          <p:cNvSpPr/>
          <p:nvPr/>
        </p:nvSpPr>
        <p:spPr>
          <a:xfrm>
            <a:off x="901148" y="1117100"/>
            <a:ext cx="2120347" cy="1219200"/>
          </a:xfrm>
          <a:prstGeom prst="ellipse">
            <a:avLst/>
          </a:prstGeom>
          <a:ln/>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C63C61A8-B8AB-C612-EBC5-6B9CEA1066DA}"/>
              </a:ext>
            </a:extLst>
          </p:cNvPr>
          <p:cNvSpPr/>
          <p:nvPr/>
        </p:nvSpPr>
        <p:spPr>
          <a:xfrm>
            <a:off x="5148473" y="1153558"/>
            <a:ext cx="2371773" cy="1219200"/>
          </a:xfrm>
          <a:prstGeom prst="ellipse">
            <a:avLst/>
          </a:prstGeom>
          <a:ln/>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10" name="תיבת טקסט 9">
            <a:extLst>
              <a:ext uri="{FF2B5EF4-FFF2-40B4-BE49-F238E27FC236}">
                <a16:creationId xmlns:a16="http://schemas.microsoft.com/office/drawing/2014/main" id="{3CF5D58A-1EFA-D8DB-24CF-1FD828CDE111}"/>
              </a:ext>
            </a:extLst>
          </p:cNvPr>
          <p:cNvSpPr txBox="1"/>
          <p:nvPr/>
        </p:nvSpPr>
        <p:spPr>
          <a:xfrm>
            <a:off x="9640125" y="1627929"/>
            <a:ext cx="1802296" cy="369332"/>
          </a:xfrm>
          <a:prstGeom prst="rect">
            <a:avLst/>
          </a:prstGeom>
          <a:noFill/>
        </p:spPr>
        <p:txBody>
          <a:bodyPr wrap="square" rtlCol="1">
            <a:spAutoFit/>
          </a:bodyPr>
          <a:lstStyle/>
          <a:p>
            <a:r>
              <a:rPr lang="he-IL" b="1" dirty="0">
                <a:solidFill>
                  <a:schemeClr val="accent1"/>
                </a:solidFill>
              </a:rPr>
              <a:t>נתונים מובנים</a:t>
            </a:r>
          </a:p>
        </p:txBody>
      </p:sp>
      <p:sp>
        <p:nvSpPr>
          <p:cNvPr id="12" name="תיבת טקסט 11">
            <a:extLst>
              <a:ext uri="{FF2B5EF4-FFF2-40B4-BE49-F238E27FC236}">
                <a16:creationId xmlns:a16="http://schemas.microsoft.com/office/drawing/2014/main" id="{7C1D3257-ED39-3B59-31BA-6C9B9CB9ECDE}"/>
              </a:ext>
            </a:extLst>
          </p:cNvPr>
          <p:cNvSpPr txBox="1"/>
          <p:nvPr/>
        </p:nvSpPr>
        <p:spPr>
          <a:xfrm>
            <a:off x="-3050458" y="1515165"/>
            <a:ext cx="6096000" cy="369332"/>
          </a:xfrm>
          <a:prstGeom prst="rect">
            <a:avLst/>
          </a:prstGeom>
          <a:noFill/>
        </p:spPr>
        <p:txBody>
          <a:bodyPr wrap="square">
            <a:spAutoFit/>
          </a:bodyPr>
          <a:lstStyle/>
          <a:p>
            <a:r>
              <a:rPr lang="he-IL" b="1" dirty="0">
                <a:solidFill>
                  <a:schemeClr val="accent1"/>
                </a:solidFill>
              </a:rPr>
              <a:t>נתונים שאינם מובנים</a:t>
            </a:r>
          </a:p>
        </p:txBody>
      </p:sp>
      <p:sp>
        <p:nvSpPr>
          <p:cNvPr id="16" name="מלבן 15">
            <a:extLst>
              <a:ext uri="{FF2B5EF4-FFF2-40B4-BE49-F238E27FC236}">
                <a16:creationId xmlns:a16="http://schemas.microsoft.com/office/drawing/2014/main" id="{15AA5866-60CC-1DD2-E8C6-10A2AB87ABA2}"/>
              </a:ext>
            </a:extLst>
          </p:cNvPr>
          <p:cNvSpPr/>
          <p:nvPr/>
        </p:nvSpPr>
        <p:spPr>
          <a:xfrm>
            <a:off x="8580786" y="2465679"/>
            <a:ext cx="3505198" cy="4214714"/>
          </a:xfrm>
          <a:prstGeom prst="rect">
            <a:avLst/>
          </a:prstGeom>
          <a:blipFill>
            <a:blip r:embed="rId2"/>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bg1"/>
              </a:solidFill>
            </a:endParaRPr>
          </a:p>
        </p:txBody>
      </p:sp>
      <p:sp>
        <p:nvSpPr>
          <p:cNvPr id="14" name="תיבת טקסט 13">
            <a:extLst>
              <a:ext uri="{FF2B5EF4-FFF2-40B4-BE49-F238E27FC236}">
                <a16:creationId xmlns:a16="http://schemas.microsoft.com/office/drawing/2014/main" id="{0003918B-A11D-E2C6-E12A-D958C690B135}"/>
              </a:ext>
            </a:extLst>
          </p:cNvPr>
          <p:cNvSpPr txBox="1"/>
          <p:nvPr/>
        </p:nvSpPr>
        <p:spPr>
          <a:xfrm>
            <a:off x="1310597" y="1529463"/>
            <a:ext cx="6096000" cy="369332"/>
          </a:xfrm>
          <a:prstGeom prst="rect">
            <a:avLst/>
          </a:prstGeom>
          <a:noFill/>
        </p:spPr>
        <p:txBody>
          <a:bodyPr wrap="square">
            <a:spAutoFit/>
          </a:bodyPr>
          <a:lstStyle/>
          <a:p>
            <a:r>
              <a:rPr lang="he-IL" b="1" dirty="0">
                <a:solidFill>
                  <a:schemeClr val="accent1"/>
                </a:solidFill>
              </a:rPr>
              <a:t>נתונים מובנים למחצה</a:t>
            </a:r>
          </a:p>
        </p:txBody>
      </p:sp>
      <p:sp>
        <p:nvSpPr>
          <p:cNvPr id="17" name="מלבן 16">
            <a:extLst>
              <a:ext uri="{FF2B5EF4-FFF2-40B4-BE49-F238E27FC236}">
                <a16:creationId xmlns:a16="http://schemas.microsoft.com/office/drawing/2014/main" id="{608AF8A3-A90D-59D1-A70A-84C9AA62297A}"/>
              </a:ext>
            </a:extLst>
          </p:cNvPr>
          <p:cNvSpPr/>
          <p:nvPr/>
        </p:nvSpPr>
        <p:spPr>
          <a:xfrm>
            <a:off x="4358597" y="2492182"/>
            <a:ext cx="3808622" cy="4214714"/>
          </a:xfrm>
          <a:prstGeom prst="rect">
            <a:avLst/>
          </a:prstGeom>
          <a:blipFill>
            <a:blip r:embed="rId2"/>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8" name="מלבן 17">
            <a:extLst>
              <a:ext uri="{FF2B5EF4-FFF2-40B4-BE49-F238E27FC236}">
                <a16:creationId xmlns:a16="http://schemas.microsoft.com/office/drawing/2014/main" id="{1B5C6CA5-224F-40B4-5480-9D3CCDA288F6}"/>
              </a:ext>
            </a:extLst>
          </p:cNvPr>
          <p:cNvSpPr/>
          <p:nvPr/>
        </p:nvSpPr>
        <p:spPr>
          <a:xfrm>
            <a:off x="311429" y="2492183"/>
            <a:ext cx="3709819" cy="4214714"/>
          </a:xfrm>
          <a:prstGeom prst="rect">
            <a:avLst/>
          </a:prstGeom>
          <a:blipFill>
            <a:blip r:embed="rId2"/>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תיבת טקסט 18">
            <a:extLst>
              <a:ext uri="{FF2B5EF4-FFF2-40B4-BE49-F238E27FC236}">
                <a16:creationId xmlns:a16="http://schemas.microsoft.com/office/drawing/2014/main" id="{78EB1E92-C743-AA59-BB16-945BED01788A}"/>
              </a:ext>
            </a:extLst>
          </p:cNvPr>
          <p:cNvSpPr txBox="1"/>
          <p:nvPr/>
        </p:nvSpPr>
        <p:spPr>
          <a:xfrm>
            <a:off x="8677977" y="2492182"/>
            <a:ext cx="3433187" cy="1169551"/>
          </a:xfrm>
          <a:prstGeom prst="rect">
            <a:avLst/>
          </a:prstGeom>
          <a:noFill/>
        </p:spPr>
        <p:txBody>
          <a:bodyPr wrap="square" rtlCol="1">
            <a:spAutoFit/>
          </a:bodyPr>
          <a:lstStyle/>
          <a:p>
            <a:r>
              <a:rPr lang="he-IL" sz="1400" b="1" dirty="0">
                <a:solidFill>
                  <a:schemeClr val="bg1"/>
                </a:solidFill>
                <a:latin typeface="Colonna MT" panose="04020805060202030203" pitchFamily="82" charset="0"/>
              </a:rPr>
              <a:t>אלו נתונים שניתן לאחסנם בצורת ייצוג של פורמט יחיד. נתונים מובנים מעוצבים ונבנים בצורה מאורגנת וסכמטית שבה האדם יכול לקרוא ולהבין .יצירת נתונים אלו מתבצעים על ידי סכימה או מודל טבלאי. </a:t>
            </a:r>
            <a:endParaRPr lang="he-IL" sz="1400" b="1" dirty="0">
              <a:solidFill>
                <a:schemeClr val="bg1"/>
              </a:solidFill>
              <a:latin typeface="Colonna MT" panose="04020805060202030203" pitchFamily="82" charset="0"/>
              <a:cs typeface="Aharoni" panose="02010803020104030203" pitchFamily="2" charset="-79"/>
            </a:endParaRPr>
          </a:p>
        </p:txBody>
      </p:sp>
      <p:pic>
        <p:nvPicPr>
          <p:cNvPr id="20" name="תמונה 19" descr="תמונה שמכילה גרפיקה, גופן, עיצוב גרפי, לוגו&#10;&#10;התיאור נוצר באופן אוטומטי">
            <a:extLst>
              <a:ext uri="{FF2B5EF4-FFF2-40B4-BE49-F238E27FC236}">
                <a16:creationId xmlns:a16="http://schemas.microsoft.com/office/drawing/2014/main" id="{EAD5A3CE-D124-BF3C-833B-951042870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000" y="3731160"/>
            <a:ext cx="1383720" cy="714922"/>
          </a:xfrm>
          <a:prstGeom prst="rect">
            <a:avLst/>
          </a:prstGeom>
        </p:spPr>
      </p:pic>
      <p:pic>
        <p:nvPicPr>
          <p:cNvPr id="21" name="תמונה 20">
            <a:extLst>
              <a:ext uri="{FF2B5EF4-FFF2-40B4-BE49-F238E27FC236}">
                <a16:creationId xmlns:a16="http://schemas.microsoft.com/office/drawing/2014/main" id="{DE537495-9430-D392-66C0-A81613E93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0598" y="6343063"/>
            <a:ext cx="2035865" cy="244408"/>
          </a:xfrm>
          <a:prstGeom prst="rect">
            <a:avLst/>
          </a:prstGeom>
        </p:spPr>
      </p:pic>
      <p:pic>
        <p:nvPicPr>
          <p:cNvPr id="22" name="Picture 2" descr="postgre sql">
            <a:extLst>
              <a:ext uri="{FF2B5EF4-FFF2-40B4-BE49-F238E27FC236}">
                <a16:creationId xmlns:a16="http://schemas.microsoft.com/office/drawing/2014/main" id="{C942A050-279F-D6A2-63C6-1800C57089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3749" y="3522649"/>
            <a:ext cx="1353698" cy="8432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D730C616-6A66-CF09-A93E-1492022694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6264" y="5558973"/>
            <a:ext cx="1145221" cy="622701"/>
          </a:xfrm>
          <a:prstGeom prst="rect">
            <a:avLst/>
          </a:prstGeom>
          <a:noFill/>
          <a:extLst>
            <a:ext uri="{909E8E84-426E-40DD-AFC4-6F175D3DCCD1}">
              <a14:hiddenFill xmlns:a14="http://schemas.microsoft.com/office/drawing/2010/main">
                <a:solidFill>
                  <a:srgbClr val="FFFFFF"/>
                </a:solidFill>
              </a14:hiddenFill>
            </a:ext>
          </a:extLst>
        </p:spPr>
      </p:pic>
      <p:sp>
        <p:nvSpPr>
          <p:cNvPr id="25" name="תיבת טקסט 24">
            <a:extLst>
              <a:ext uri="{FF2B5EF4-FFF2-40B4-BE49-F238E27FC236}">
                <a16:creationId xmlns:a16="http://schemas.microsoft.com/office/drawing/2014/main" id="{238965CC-B3C1-441B-5929-DA42C70C4266}"/>
              </a:ext>
            </a:extLst>
          </p:cNvPr>
          <p:cNvSpPr txBox="1"/>
          <p:nvPr/>
        </p:nvSpPr>
        <p:spPr>
          <a:xfrm>
            <a:off x="4282380" y="2503179"/>
            <a:ext cx="3837890" cy="1846659"/>
          </a:xfrm>
          <a:prstGeom prst="rect">
            <a:avLst/>
          </a:prstGeom>
          <a:noFill/>
        </p:spPr>
        <p:txBody>
          <a:bodyPr wrap="square" rtlCol="1">
            <a:spAutoFit/>
          </a:bodyPr>
          <a:lstStyle/>
          <a:p>
            <a:r>
              <a:rPr lang="he-IL" sz="1600" dirty="0">
                <a:solidFill>
                  <a:schemeClr val="bg1"/>
                </a:solidFill>
                <a:latin typeface="Colonna MT" panose="04020805060202030203" pitchFamily="82" charset="0"/>
                <a:cs typeface="Aharoni" panose="02010803020104030203" pitchFamily="2" charset="-79"/>
              </a:rPr>
              <a:t>זהו מידע מובנה אך עם זאת לא מובנה לחלוטין. נתונים אלו אינם מתאימים בצורה נקייה למודל היחסים הרלציוני, אך עם זאת הם מכילים סמנים ותגים להפרדת אלמנטים וליצירת היררכיות למערכים, אובייקטים, ושדות בתוך הנתונים.</a:t>
            </a:r>
          </a:p>
          <a:p>
            <a:r>
              <a:rPr lang="he-IL" sz="1600" dirty="0">
                <a:solidFill>
                  <a:schemeClr val="bg1"/>
                </a:solidFill>
                <a:latin typeface="Colonna MT" panose="04020805060202030203" pitchFamily="82" charset="0"/>
                <a:cs typeface="Aharoni" panose="02010803020104030203" pitchFamily="2" charset="-79"/>
              </a:rPr>
              <a:t>דוגמאות נפוצות: </a:t>
            </a:r>
            <a:r>
              <a:rPr lang="en-US" sz="1600" dirty="0">
                <a:solidFill>
                  <a:schemeClr val="bg1"/>
                </a:solidFill>
                <a:latin typeface="Colonna MT" panose="04020805060202030203" pitchFamily="82" charset="0"/>
                <a:cs typeface="Aharoni" panose="02010803020104030203" pitchFamily="2" charset="-79"/>
              </a:rPr>
              <a:t>XML</a:t>
            </a:r>
            <a:r>
              <a:rPr lang="he-IL" sz="1600" dirty="0">
                <a:solidFill>
                  <a:schemeClr val="bg1"/>
                </a:solidFill>
                <a:latin typeface="Colonna MT" panose="04020805060202030203" pitchFamily="82" charset="0"/>
                <a:cs typeface="Aharoni" panose="02010803020104030203" pitchFamily="2" charset="-79"/>
              </a:rPr>
              <a:t> , </a:t>
            </a:r>
            <a:r>
              <a:rPr lang="en-US" sz="1600" dirty="0">
                <a:solidFill>
                  <a:schemeClr val="bg1"/>
                </a:solidFill>
                <a:latin typeface="Colonna MT" panose="04020805060202030203" pitchFamily="82" charset="0"/>
                <a:cs typeface="Aharoni" panose="02010803020104030203" pitchFamily="2" charset="-79"/>
              </a:rPr>
              <a:t>JSON</a:t>
            </a:r>
            <a:r>
              <a:rPr lang="he-IL" sz="1600" dirty="0">
                <a:solidFill>
                  <a:schemeClr val="bg1"/>
                </a:solidFill>
                <a:latin typeface="Colonna MT" panose="04020805060202030203" pitchFamily="82" charset="0"/>
                <a:cs typeface="Aharoni" panose="02010803020104030203" pitchFamily="2" charset="-79"/>
              </a:rPr>
              <a:t>. להלן </a:t>
            </a:r>
            <a:r>
              <a:rPr lang="en-US" sz="1600" dirty="0">
                <a:solidFill>
                  <a:schemeClr val="bg1"/>
                </a:solidFill>
                <a:latin typeface="Colonna MT" panose="04020805060202030203" pitchFamily="82" charset="0"/>
                <a:cs typeface="Aharoni" panose="02010803020104030203" pitchFamily="2" charset="-79"/>
              </a:rPr>
              <a:t>JSON</a:t>
            </a:r>
            <a:r>
              <a:rPr lang="he-IL" sz="1600" dirty="0">
                <a:solidFill>
                  <a:schemeClr val="bg1"/>
                </a:solidFill>
                <a:latin typeface="Aharoni" panose="02010803020104030203" pitchFamily="2" charset="-79"/>
                <a:cs typeface="Aharoni" panose="02010803020104030203" pitchFamily="2" charset="-79"/>
              </a:rPr>
              <a:t> לדוג':</a:t>
            </a:r>
          </a:p>
          <a:p>
            <a:endParaRPr lang="he-IL" dirty="0"/>
          </a:p>
        </p:txBody>
      </p:sp>
      <p:pic>
        <p:nvPicPr>
          <p:cNvPr id="1026" name="Picture 2" descr="package.json-file-example - CodeBrain">
            <a:extLst>
              <a:ext uri="{FF2B5EF4-FFF2-40B4-BE49-F238E27FC236}">
                <a16:creationId xmlns:a16="http://schemas.microsoft.com/office/drawing/2014/main" id="{7D609F96-3F32-5DC3-06A4-DF34A04737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3435" y="4096610"/>
            <a:ext cx="3521851" cy="24908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sv - Free files and folders icons‬‏">
            <a:extLst>
              <a:ext uri="{FF2B5EF4-FFF2-40B4-BE49-F238E27FC236}">
                <a16:creationId xmlns:a16="http://schemas.microsoft.com/office/drawing/2014/main" id="{1CD3B286-41C7-D9BF-DA3B-069C926259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4544" y="5510409"/>
            <a:ext cx="827283" cy="778619"/>
          </a:xfrm>
          <a:prstGeom prst="rect">
            <a:avLst/>
          </a:prstGeom>
          <a:noFill/>
          <a:extLst>
            <a:ext uri="{909E8E84-426E-40DD-AFC4-6F175D3DCCD1}">
              <a14:hiddenFill xmlns:a14="http://schemas.microsoft.com/office/drawing/2010/main">
                <a:solidFill>
                  <a:srgbClr val="FFFFFF"/>
                </a:solidFill>
              </a14:hiddenFill>
            </a:ext>
          </a:extLst>
        </p:spPr>
      </p:pic>
      <p:sp>
        <p:nvSpPr>
          <p:cNvPr id="28" name="תיבת טקסט 27">
            <a:extLst>
              <a:ext uri="{FF2B5EF4-FFF2-40B4-BE49-F238E27FC236}">
                <a16:creationId xmlns:a16="http://schemas.microsoft.com/office/drawing/2014/main" id="{52F3463F-50A1-2ABE-5B44-F492F403EE86}"/>
              </a:ext>
            </a:extLst>
          </p:cNvPr>
          <p:cNvSpPr txBox="1"/>
          <p:nvPr/>
        </p:nvSpPr>
        <p:spPr>
          <a:xfrm>
            <a:off x="-3613670" y="2573114"/>
            <a:ext cx="7633252" cy="2677656"/>
          </a:xfrm>
          <a:prstGeom prst="rect">
            <a:avLst/>
          </a:prstGeom>
          <a:noFill/>
        </p:spPr>
        <p:txBody>
          <a:bodyPr wrap="square">
            <a:spAutoFit/>
          </a:bodyPr>
          <a:lstStyle/>
          <a:p>
            <a:r>
              <a:rPr lang="he-IL" sz="1400" b="1" dirty="0">
                <a:solidFill>
                  <a:schemeClr val="bg1"/>
                </a:solidFill>
              </a:rPr>
              <a:t>נתונים שאינם מובנים הם נתונים שאינם מאורגנים </a:t>
            </a:r>
          </a:p>
          <a:p>
            <a:r>
              <a:rPr lang="he-IL" sz="1400" b="1" dirty="0">
                <a:solidFill>
                  <a:schemeClr val="bg1"/>
                </a:solidFill>
              </a:rPr>
              <a:t>או שאינם בעלי מודל נתונים בצורה מוגדרת מראש </a:t>
            </a:r>
          </a:p>
          <a:p>
            <a:r>
              <a:rPr lang="he-IL" sz="1400" b="1" dirty="0">
                <a:solidFill>
                  <a:schemeClr val="bg1"/>
                </a:solidFill>
              </a:rPr>
              <a:t>ולכן אינם יכולים להתאחסן במודל טבלאי רלציוני.</a:t>
            </a:r>
          </a:p>
          <a:p>
            <a:r>
              <a:rPr lang="he-IL" sz="1400" b="1" dirty="0">
                <a:solidFill>
                  <a:schemeClr val="bg1"/>
                </a:solidFill>
              </a:rPr>
              <a:t>כ-85 אחוזים מהנתונים הם נתונים שאינם מובנים.</a:t>
            </a:r>
          </a:p>
          <a:p>
            <a:r>
              <a:rPr lang="he-IL" sz="1400" b="1" dirty="0">
                <a:solidFill>
                  <a:schemeClr val="bg1"/>
                </a:solidFill>
              </a:rPr>
              <a:t>דוגמאות לכך הם: קבצי טקסט, קבצי אודיו, קבצי </a:t>
            </a:r>
          </a:p>
          <a:p>
            <a:r>
              <a:rPr lang="he-IL" sz="1400" b="1" dirty="0">
                <a:solidFill>
                  <a:schemeClr val="bg1"/>
                </a:solidFill>
              </a:rPr>
              <a:t>תמונות, </a:t>
            </a:r>
            <a:r>
              <a:rPr lang="en-US" sz="1400" b="1" dirty="0">
                <a:solidFill>
                  <a:schemeClr val="bg1"/>
                </a:solidFill>
              </a:rPr>
              <a:t>PDF</a:t>
            </a:r>
            <a:r>
              <a:rPr lang="he-IL" sz="1400" b="1" dirty="0">
                <a:solidFill>
                  <a:schemeClr val="bg1"/>
                </a:solidFill>
              </a:rPr>
              <a:t> , אימייל, פוסטים, בלוגים,</a:t>
            </a:r>
            <a:r>
              <a:rPr lang="en-US" sz="1400" b="1" dirty="0">
                <a:solidFill>
                  <a:schemeClr val="bg1"/>
                </a:solidFill>
              </a:rPr>
              <a:t> </a:t>
            </a:r>
            <a:r>
              <a:rPr lang="he-IL" sz="1400" b="1" dirty="0">
                <a:solidFill>
                  <a:schemeClr val="bg1"/>
                </a:solidFill>
              </a:rPr>
              <a:t>מסמכים,</a:t>
            </a:r>
          </a:p>
          <a:p>
            <a:r>
              <a:rPr lang="he-IL" sz="1400" b="1" dirty="0">
                <a:solidFill>
                  <a:schemeClr val="bg1"/>
                </a:solidFill>
              </a:rPr>
              <a:t>פלט של חיישני מידע ועוד... </a:t>
            </a:r>
          </a:p>
          <a:p>
            <a:r>
              <a:rPr lang="he-IL" sz="1400" b="1" dirty="0">
                <a:solidFill>
                  <a:schemeClr val="bg1"/>
                </a:solidFill>
              </a:rPr>
              <a:t>ניתן לנהל ולאחסן אותם במסדי נתונים</a:t>
            </a:r>
          </a:p>
          <a:p>
            <a:r>
              <a:rPr lang="he-IL" sz="1400" b="1" dirty="0">
                <a:solidFill>
                  <a:schemeClr val="bg1"/>
                </a:solidFill>
              </a:rPr>
              <a:t>לא רלציוניים </a:t>
            </a:r>
            <a:r>
              <a:rPr lang="en-US" sz="1400" b="1" dirty="0">
                <a:solidFill>
                  <a:schemeClr val="bg1"/>
                </a:solidFill>
              </a:rPr>
              <a:t>(NoSQL)</a:t>
            </a:r>
            <a:r>
              <a:rPr lang="he-IL" sz="1400" b="1" dirty="0">
                <a:solidFill>
                  <a:schemeClr val="bg1"/>
                </a:solidFill>
              </a:rPr>
              <a:t>,במערכות קבצים</a:t>
            </a:r>
          </a:p>
          <a:p>
            <a:r>
              <a:rPr lang="he-IL" sz="1400" b="1" dirty="0">
                <a:solidFill>
                  <a:schemeClr val="bg1"/>
                </a:solidFill>
              </a:rPr>
              <a:t>מתאימות או בענן.</a:t>
            </a:r>
          </a:p>
          <a:p>
            <a:endParaRPr lang="he-IL" sz="1400" dirty="0">
              <a:solidFill>
                <a:schemeClr val="bg1"/>
              </a:solidFill>
            </a:endParaRPr>
          </a:p>
          <a:p>
            <a:endParaRPr lang="he-IL" sz="1400" dirty="0">
              <a:solidFill>
                <a:schemeClr val="bg1"/>
              </a:solidFill>
            </a:endParaRPr>
          </a:p>
        </p:txBody>
      </p:sp>
      <p:pic>
        <p:nvPicPr>
          <p:cNvPr id="1034" name="Picture 10" descr="Mongodb png images | PNGWing">
            <a:extLst>
              <a:ext uri="{FF2B5EF4-FFF2-40B4-BE49-F238E27FC236}">
                <a16:creationId xmlns:a16="http://schemas.microsoft.com/office/drawing/2014/main" id="{F109877E-536E-323E-4C4B-B52202A9A2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9579" y="5602956"/>
            <a:ext cx="995346" cy="9953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wnload Apache Cassandra Logo in SVG Vector or PNG File Format - Logo.wine">
            <a:extLst>
              <a:ext uri="{FF2B5EF4-FFF2-40B4-BE49-F238E27FC236}">
                <a16:creationId xmlns:a16="http://schemas.microsoft.com/office/drawing/2014/main" id="{C2E23A13-03FF-5BD0-6605-031331589B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278" y="4864063"/>
            <a:ext cx="1003070" cy="6983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derstanding Hadoop HDFS. HDFS (Hadoop Distributed File System)… | by  ELMASLOUHY Mouaad | Analytics Vidhya | Medium">
            <a:extLst>
              <a:ext uri="{FF2B5EF4-FFF2-40B4-BE49-F238E27FC236}">
                <a16:creationId xmlns:a16="http://schemas.microsoft.com/office/drawing/2014/main" id="{F355E3DC-DCA3-1423-B6B7-F3596FA9C7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539" y="5685394"/>
            <a:ext cx="1089804" cy="8304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3 - A modern approach to hiding secrets | Sarthak Rout | Medium">
            <a:extLst>
              <a:ext uri="{FF2B5EF4-FFF2-40B4-BE49-F238E27FC236}">
                <a16:creationId xmlns:a16="http://schemas.microsoft.com/office/drawing/2014/main" id="{0472E236-2969-C5B9-0E75-F44F9D2485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60508" y="4859192"/>
            <a:ext cx="1233487" cy="63516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CP BigTable to Looker - BladeBridge">
            <a:extLst>
              <a:ext uri="{FF2B5EF4-FFF2-40B4-BE49-F238E27FC236}">
                <a16:creationId xmlns:a16="http://schemas.microsoft.com/office/drawing/2014/main" id="{A25306E4-5A10-AC41-06A9-5C8F9B7FBA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7607" y="4446082"/>
            <a:ext cx="1248657" cy="95960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Unified Analytics Data Lake Platform with Vertica and ...‬‏">
            <a:extLst>
              <a:ext uri="{FF2B5EF4-FFF2-40B4-BE49-F238E27FC236}">
                <a16:creationId xmlns:a16="http://schemas.microsoft.com/office/drawing/2014/main" id="{B0FABF54-A20F-4249-341B-2EF8D5310E1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5188"/>
          <a:stretch/>
        </p:blipFill>
        <p:spPr bwMode="auto">
          <a:xfrm>
            <a:off x="10541273" y="4710238"/>
            <a:ext cx="1386028" cy="58457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ElasticSearch: Lessons on Migration from MSSQL">
            <a:extLst>
              <a:ext uri="{FF2B5EF4-FFF2-40B4-BE49-F238E27FC236}">
                <a16:creationId xmlns:a16="http://schemas.microsoft.com/office/drawing/2014/main" id="{50A31F94-F406-7ED8-79D5-D5568E43302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62196" y="4891585"/>
            <a:ext cx="1226379" cy="64327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Text file icon Stock Vector by ©Arcady 117915872">
            <a:extLst>
              <a:ext uri="{FF2B5EF4-FFF2-40B4-BE49-F238E27FC236}">
                <a16:creationId xmlns:a16="http://schemas.microsoft.com/office/drawing/2014/main" id="{5E67BF90-FAD3-1B30-329A-C616F1FEE3B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91619" y="5612802"/>
            <a:ext cx="1204412" cy="93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974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895062" y="415018"/>
            <a:ext cx="10018645" cy="1400530"/>
          </a:xfrm>
        </p:spPr>
        <p:txBody>
          <a:bodyPr/>
          <a:lstStyle/>
          <a:p>
            <a:pPr algn="r"/>
            <a:r>
              <a:rPr lang="he-IL" b="1" dirty="0"/>
              <a:t>מדוע לספארק יש בכל זאת הצורך בהרצת </a:t>
            </a:r>
            <a:r>
              <a:rPr lang="en-US" b="1" dirty="0"/>
              <a:t>HIVE</a:t>
            </a:r>
            <a:r>
              <a:rPr lang="he-IL" b="1" dirty="0"/>
              <a:t> ?</a:t>
            </a:r>
          </a:p>
        </p:txBody>
      </p:sp>
      <p:sp>
        <p:nvSpPr>
          <p:cNvPr id="3" name="תיבת טקסט 2">
            <a:extLst>
              <a:ext uri="{FF2B5EF4-FFF2-40B4-BE49-F238E27FC236}">
                <a16:creationId xmlns:a16="http://schemas.microsoft.com/office/drawing/2014/main" id="{ED97D906-9B99-5997-1437-FAC213F54FBE}"/>
              </a:ext>
            </a:extLst>
          </p:cNvPr>
          <p:cNvSpPr txBox="1"/>
          <p:nvPr/>
        </p:nvSpPr>
        <p:spPr>
          <a:xfrm>
            <a:off x="1895062" y="1815548"/>
            <a:ext cx="10018644" cy="4062651"/>
          </a:xfrm>
          <a:prstGeom prst="rect">
            <a:avLst/>
          </a:prstGeom>
          <a:noFill/>
        </p:spPr>
        <p:txBody>
          <a:bodyPr wrap="square" rtlCol="1">
            <a:spAutoFit/>
          </a:bodyPr>
          <a:lstStyle/>
          <a:p>
            <a:pPr marL="285750" indent="-285750">
              <a:buFont typeface="Wingdings" panose="05000000000000000000" pitchFamily="2" charset="2"/>
              <a:buChar char="q"/>
            </a:pPr>
            <a:r>
              <a:rPr lang="he-IL" sz="2000" b="1" dirty="0">
                <a:solidFill>
                  <a:schemeClr val="accent3"/>
                </a:solidFill>
                <a:latin typeface="Amasis MT Pro Black" panose="02040A04050005020304" pitchFamily="18" charset="0"/>
              </a:rPr>
              <a:t>תאימות ויכולת פעולה הדדית </a:t>
            </a:r>
            <a:r>
              <a:rPr lang="he-IL" sz="2000" b="1" dirty="0">
                <a:latin typeface="Amasis MT Pro Black" panose="02040A04050005020304" pitchFamily="18" charset="0"/>
              </a:rPr>
              <a:t>– </a:t>
            </a:r>
            <a:r>
              <a:rPr lang="en-US" sz="2000" b="1" dirty="0">
                <a:latin typeface="Amasis MT Pro Black" panose="02040A04050005020304" pitchFamily="18" charset="0"/>
              </a:rPr>
              <a:t>Hive</a:t>
            </a:r>
            <a:r>
              <a:rPr lang="he-IL" sz="2000" b="1" dirty="0">
                <a:latin typeface="Amasis MT Pro Black" panose="02040A04050005020304" pitchFamily="18" charset="0"/>
              </a:rPr>
              <a:t> נמצא בשימוש נרחב ב-</a:t>
            </a:r>
            <a:r>
              <a:rPr lang="en-US" sz="2000" b="1" dirty="0">
                <a:latin typeface="Amasis MT Pro Black" panose="02040A04050005020304" pitchFamily="18" charset="0"/>
              </a:rPr>
              <a:t>EcoSystem </a:t>
            </a:r>
            <a:r>
              <a:rPr lang="he-IL" sz="2000" b="1" dirty="0">
                <a:latin typeface="Amasis MT Pro Black" panose="02040A04050005020304" pitchFamily="18" charset="0"/>
              </a:rPr>
              <a:t> של האדופ במשך שנים רבות, וישנם מסדי נתונים וטבלאות </a:t>
            </a:r>
            <a:r>
              <a:rPr lang="en-US" sz="2000" b="1" dirty="0">
                <a:latin typeface="Amasis MT Pro Black" panose="02040A04050005020304" pitchFamily="18" charset="0"/>
              </a:rPr>
              <a:t>HIVE</a:t>
            </a:r>
            <a:r>
              <a:rPr lang="he-IL" sz="2000" b="1" dirty="0">
                <a:latin typeface="Amasis MT Pro Black" panose="02040A04050005020304" pitchFamily="18" charset="0"/>
              </a:rPr>
              <a:t> קיימות . על ידי שילוב של </a:t>
            </a:r>
            <a:r>
              <a:rPr lang="en-US" sz="2000" b="1" dirty="0">
                <a:latin typeface="Amasis MT Pro Black" panose="02040A04050005020304" pitchFamily="18" charset="0"/>
              </a:rPr>
              <a:t>spark</a:t>
            </a:r>
            <a:r>
              <a:rPr lang="he-IL" sz="2000" b="1" dirty="0">
                <a:latin typeface="Amasis MT Pro Black" panose="02040A04050005020304" pitchFamily="18" charset="0"/>
              </a:rPr>
              <a:t> עם </a:t>
            </a:r>
            <a:r>
              <a:rPr lang="en-US" sz="2000" b="1" dirty="0">
                <a:latin typeface="Amasis MT Pro Black" panose="02040A04050005020304" pitchFamily="18" charset="0"/>
              </a:rPr>
              <a:t>hive</a:t>
            </a:r>
            <a:r>
              <a:rPr lang="he-IL" sz="2000" b="1" dirty="0">
                <a:latin typeface="Amasis MT Pro Black" panose="02040A04050005020304" pitchFamily="18" charset="0"/>
              </a:rPr>
              <a:t> ניתן לבצע שאילתות ועיבוד נתונים המאוחסנים ב-</a:t>
            </a:r>
            <a:r>
              <a:rPr lang="en-US" sz="2000" b="1" dirty="0">
                <a:latin typeface="Amasis MT Pro Black" panose="02040A04050005020304" pitchFamily="18" charset="0"/>
              </a:rPr>
              <a:t>hive</a:t>
            </a:r>
            <a:r>
              <a:rPr lang="he-IL" sz="2000" b="1" dirty="0">
                <a:latin typeface="Amasis MT Pro Black" panose="02040A04050005020304" pitchFamily="18" charset="0"/>
              </a:rPr>
              <a:t> בצורה חלקה באמצעות </a:t>
            </a:r>
            <a:r>
              <a:rPr lang="en-US" sz="2000" b="1" dirty="0">
                <a:latin typeface="Amasis MT Pro Black" panose="02040A04050005020304" pitchFamily="18" charset="0"/>
              </a:rPr>
              <a:t>SparkSQL</a:t>
            </a:r>
            <a:r>
              <a:rPr lang="he-IL" sz="2000" b="1" dirty="0">
                <a:latin typeface="Amasis MT Pro Black" panose="02040A04050005020304" pitchFamily="18" charset="0"/>
              </a:rPr>
              <a:t> .</a:t>
            </a:r>
          </a:p>
          <a:p>
            <a:pPr marL="285750" indent="-285750">
              <a:buFont typeface="Wingdings" panose="05000000000000000000" pitchFamily="2" charset="2"/>
              <a:buChar char="q"/>
            </a:pPr>
            <a:endParaRPr lang="he-IL" sz="2000" dirty="0">
              <a:latin typeface="Amasis MT Pro Black" panose="02040A04050005020304" pitchFamily="18" charset="0"/>
            </a:endParaRPr>
          </a:p>
          <a:p>
            <a:pPr marL="285750" indent="-285750">
              <a:buFont typeface="Wingdings" panose="05000000000000000000" pitchFamily="2" charset="2"/>
              <a:buChar char="q"/>
            </a:pPr>
            <a:r>
              <a:rPr lang="he-IL" sz="2000" b="1" dirty="0">
                <a:solidFill>
                  <a:schemeClr val="accent3"/>
                </a:solidFill>
                <a:latin typeface="Amasis MT Pro Black" panose="02040A04050005020304" pitchFamily="18" charset="0"/>
              </a:rPr>
              <a:t>שימוש חוזר במטא-דאטה של </a:t>
            </a:r>
            <a:r>
              <a:rPr lang="en-US" sz="2000" b="1" dirty="0">
                <a:solidFill>
                  <a:schemeClr val="accent3"/>
                </a:solidFill>
                <a:latin typeface="Amasis MT Pro Black" panose="02040A04050005020304" pitchFamily="18" charset="0"/>
              </a:rPr>
              <a:t>Hive</a:t>
            </a:r>
            <a:r>
              <a:rPr lang="he-IL" sz="2000" b="1" dirty="0">
                <a:solidFill>
                  <a:schemeClr val="accent3"/>
                </a:solidFill>
                <a:latin typeface="Amasis MT Pro Black" panose="02040A04050005020304" pitchFamily="18" charset="0"/>
              </a:rPr>
              <a:t> </a:t>
            </a:r>
            <a:r>
              <a:rPr lang="he-IL" sz="2000" b="1" dirty="0">
                <a:latin typeface="Amasis MT Pro Black" panose="02040A04050005020304" pitchFamily="18" charset="0"/>
              </a:rPr>
              <a:t>– </a:t>
            </a:r>
            <a:r>
              <a:rPr lang="en-US" sz="2000" b="1" dirty="0">
                <a:latin typeface="Amasis MT Pro Black" panose="02040A04050005020304" pitchFamily="18" charset="0"/>
              </a:rPr>
              <a:t>Hive</a:t>
            </a:r>
            <a:r>
              <a:rPr lang="he-IL" sz="2000" b="1" dirty="0">
                <a:latin typeface="Amasis MT Pro Black" panose="02040A04050005020304" pitchFamily="18" charset="0"/>
              </a:rPr>
              <a:t> מתחזקת מטא-דאטה על טבלאות וסכמות ב-</a:t>
            </a:r>
            <a:r>
              <a:rPr lang="en-US" sz="2000" b="1" dirty="0">
                <a:latin typeface="Amasis MT Pro Black" panose="02040A04050005020304" pitchFamily="18" charset="0"/>
              </a:rPr>
              <a:t>    . metaStore</a:t>
            </a:r>
            <a:r>
              <a:rPr lang="he-IL" sz="2000" b="1" dirty="0">
                <a:latin typeface="Amasis MT Pro Black" panose="02040A04050005020304" pitchFamily="18" charset="0"/>
              </a:rPr>
              <a:t> על ידי אינטגרציה עם </a:t>
            </a:r>
            <a:r>
              <a:rPr lang="en-US" sz="2000" b="1" dirty="0">
                <a:latin typeface="Amasis MT Pro Black" panose="02040A04050005020304" pitchFamily="18" charset="0"/>
              </a:rPr>
              <a:t>Hive</a:t>
            </a:r>
            <a:r>
              <a:rPr lang="he-IL" sz="2000" b="1" dirty="0">
                <a:latin typeface="Amasis MT Pro Black" panose="02040A04050005020304" pitchFamily="18" charset="0"/>
              </a:rPr>
              <a:t> , </a:t>
            </a:r>
            <a:r>
              <a:rPr lang="en-US" sz="2000" b="1" dirty="0">
                <a:latin typeface="Amasis MT Pro Black" panose="02040A04050005020304" pitchFamily="18" charset="0"/>
              </a:rPr>
              <a:t>sparkSQL</a:t>
            </a:r>
            <a:r>
              <a:rPr lang="he-IL" sz="2000" b="1" dirty="0">
                <a:latin typeface="Amasis MT Pro Black" panose="02040A04050005020304" pitchFamily="18" charset="0"/>
              </a:rPr>
              <a:t> יכול למנף מטא-דאטה זה ולאפשר למשתמשים לבצע שאילתות ולעבד נתונים באמצעות ספארק , ללא הצורך להגדיר מחדש את הסכמות הללו.</a:t>
            </a:r>
          </a:p>
          <a:p>
            <a:pPr marL="285750" indent="-285750">
              <a:buFont typeface="Wingdings" panose="05000000000000000000" pitchFamily="2" charset="2"/>
              <a:buChar char="q"/>
            </a:pPr>
            <a:endParaRPr lang="he-IL" sz="2000" dirty="0">
              <a:latin typeface="Amasis MT Pro Black" panose="02040A04050005020304" pitchFamily="18" charset="0"/>
            </a:endParaRPr>
          </a:p>
          <a:p>
            <a:pPr marL="285750" indent="-285750">
              <a:buFont typeface="Wingdings" panose="05000000000000000000" pitchFamily="2" charset="2"/>
              <a:buChar char="q"/>
            </a:pPr>
            <a:r>
              <a:rPr lang="he-IL" sz="2000" b="1" dirty="0">
                <a:solidFill>
                  <a:schemeClr val="accent3"/>
                </a:solidFill>
                <a:latin typeface="Amasis MT Pro Black" panose="02040A04050005020304" pitchFamily="18" charset="0"/>
              </a:rPr>
              <a:t>גישה ל-</a:t>
            </a:r>
            <a:r>
              <a:rPr lang="en-US" sz="2000" b="1" dirty="0">
                <a:solidFill>
                  <a:schemeClr val="accent3"/>
                </a:solidFill>
                <a:latin typeface="Amasis MT Pro Black" panose="02040A04050005020304" pitchFamily="18" charset="0"/>
              </a:rPr>
              <a:t>UDF</a:t>
            </a:r>
            <a:r>
              <a:rPr lang="he-IL" sz="2000" b="1" dirty="0">
                <a:solidFill>
                  <a:schemeClr val="accent3"/>
                </a:solidFill>
                <a:latin typeface="Amasis MT Pro Black" panose="02040A04050005020304" pitchFamily="18" charset="0"/>
              </a:rPr>
              <a:t> של </a:t>
            </a:r>
            <a:r>
              <a:rPr lang="en-US" sz="2000" b="1" dirty="0">
                <a:solidFill>
                  <a:schemeClr val="accent3"/>
                </a:solidFill>
                <a:latin typeface="Amasis MT Pro Black" panose="02040A04050005020304" pitchFamily="18" charset="0"/>
              </a:rPr>
              <a:t>Hive</a:t>
            </a:r>
            <a:r>
              <a:rPr lang="he-IL" sz="2000" b="1" dirty="0">
                <a:solidFill>
                  <a:schemeClr val="accent3"/>
                </a:solidFill>
                <a:latin typeface="Amasis MT Pro Black" panose="02040A04050005020304" pitchFamily="18" charset="0"/>
              </a:rPr>
              <a:t> </a:t>
            </a:r>
            <a:r>
              <a:rPr lang="he-IL" sz="2000" b="1" dirty="0">
                <a:latin typeface="Amasis MT Pro Black" panose="02040A04050005020304" pitchFamily="18" charset="0"/>
              </a:rPr>
              <a:t>– </a:t>
            </a:r>
            <a:r>
              <a:rPr lang="en-US" sz="2000" b="1" dirty="0">
                <a:latin typeface="Amasis MT Pro Black" panose="02040A04050005020304" pitchFamily="18" charset="0"/>
              </a:rPr>
              <a:t>udf</a:t>
            </a:r>
            <a:r>
              <a:rPr lang="he-IL" sz="2000" b="1" dirty="0">
                <a:latin typeface="Amasis MT Pro Black" panose="02040A04050005020304" pitchFamily="18" charset="0"/>
              </a:rPr>
              <a:t> - קיצור של </a:t>
            </a:r>
            <a:r>
              <a:rPr lang="en-US" sz="2000" b="1" dirty="0">
                <a:latin typeface="Amasis MT Pro Black" panose="02040A04050005020304" pitchFamily="18" charset="0"/>
              </a:rPr>
              <a:t>user-define-functions</a:t>
            </a:r>
            <a:r>
              <a:rPr lang="he-IL" sz="2000" b="1" dirty="0">
                <a:latin typeface="Amasis MT Pro Black" panose="02040A04050005020304" pitchFamily="18" charset="0"/>
              </a:rPr>
              <a:t> -  </a:t>
            </a:r>
            <a:r>
              <a:rPr lang="en-US" sz="2000" b="1" dirty="0">
                <a:latin typeface="Amasis MT Pro Black" panose="02040A04050005020304" pitchFamily="18" charset="0"/>
              </a:rPr>
              <a:t>hive</a:t>
            </a:r>
            <a:r>
              <a:rPr lang="he-IL" sz="2000" b="1" dirty="0">
                <a:latin typeface="Amasis MT Pro Black" panose="02040A04050005020304" pitchFamily="18" charset="0"/>
              </a:rPr>
              <a:t> מספקת מגוון פונקציות מוגדרות על ידי המשתמש שניתן להשתמש בהן בשאילתות . השילוב הזה מספק שימוש חוזר בפונקציונליות המוגדרת מראש של </a:t>
            </a:r>
            <a:r>
              <a:rPr lang="en-US" sz="2000" b="1" dirty="0">
                <a:latin typeface="Amasis MT Pro Black" panose="02040A04050005020304" pitchFamily="18" charset="0"/>
              </a:rPr>
              <a:t>hive</a:t>
            </a:r>
            <a:r>
              <a:rPr lang="he-IL" sz="2000" b="1" dirty="0">
                <a:latin typeface="Amasis MT Pro Black" panose="02040A04050005020304" pitchFamily="18" charset="0"/>
              </a:rPr>
              <a:t> .</a:t>
            </a:r>
          </a:p>
          <a:p>
            <a:pPr marL="285750" indent="-285750">
              <a:buFont typeface="Wingdings" panose="05000000000000000000" pitchFamily="2" charset="2"/>
              <a:buChar char="q"/>
            </a:pPr>
            <a:endParaRPr lang="he-IL" dirty="0"/>
          </a:p>
        </p:txBody>
      </p:sp>
    </p:spTree>
    <p:extLst>
      <p:ext uri="{BB962C8B-B14F-4D97-AF65-F5344CB8AC3E}">
        <p14:creationId xmlns:p14="http://schemas.microsoft.com/office/powerpoint/2010/main" val="2699204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508983" y="415018"/>
            <a:ext cx="9404723" cy="1400530"/>
          </a:xfrm>
        </p:spPr>
        <p:txBody>
          <a:bodyPr/>
          <a:lstStyle/>
          <a:p>
            <a:pPr algn="r"/>
            <a:r>
              <a:rPr lang="en-US" b="1" dirty="0"/>
              <a:t> Catalyst</a:t>
            </a:r>
            <a:r>
              <a:rPr lang="he-IL" b="1" dirty="0"/>
              <a:t>- הגדרה , תכנית לוגית, תכנית פיזית</a:t>
            </a:r>
          </a:p>
        </p:txBody>
      </p:sp>
      <p:sp>
        <p:nvSpPr>
          <p:cNvPr id="3" name="תיבת טקסט 2">
            <a:extLst>
              <a:ext uri="{FF2B5EF4-FFF2-40B4-BE49-F238E27FC236}">
                <a16:creationId xmlns:a16="http://schemas.microsoft.com/office/drawing/2014/main" id="{ED97D906-9B99-5997-1437-FAC213F54FBE}"/>
              </a:ext>
            </a:extLst>
          </p:cNvPr>
          <p:cNvSpPr txBox="1"/>
          <p:nvPr/>
        </p:nvSpPr>
        <p:spPr>
          <a:xfrm>
            <a:off x="1060174" y="1815548"/>
            <a:ext cx="10853532" cy="4801314"/>
          </a:xfrm>
          <a:prstGeom prst="rect">
            <a:avLst/>
          </a:prstGeom>
          <a:noFill/>
        </p:spPr>
        <p:txBody>
          <a:bodyPr wrap="square" rtlCol="1">
            <a:spAutoFit/>
          </a:bodyPr>
          <a:lstStyle/>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rPr>
              <a:t>Catalyst</a:t>
            </a:r>
            <a:r>
              <a:rPr lang="en-US" b="1" dirty="0">
                <a:latin typeface="Amasis MT Pro Black" panose="02040A04050005020304" pitchFamily="18" charset="0"/>
              </a:rPr>
              <a:t> </a:t>
            </a:r>
            <a:r>
              <a:rPr lang="he-IL" b="1" dirty="0">
                <a:latin typeface="Amasis MT Pro Black" panose="02040A04050005020304" pitchFamily="18" charset="0"/>
              </a:rPr>
              <a:t>– הינה מסגרת לאופטימיזציה של שאילתות הממלאת תפקיד מכריע באופטימיזציה של תוכניות הביצוע על שאילתות </a:t>
            </a:r>
            <a:r>
              <a:rPr lang="en-US" b="1" dirty="0">
                <a:latin typeface="Amasis MT Pro Black" panose="02040A04050005020304" pitchFamily="18" charset="0"/>
              </a:rPr>
              <a:t> SparkSQL</a:t>
            </a:r>
            <a:r>
              <a:rPr lang="he-IL" b="1" dirty="0">
                <a:latin typeface="Amasis MT Pro Black" panose="02040A04050005020304" pitchFamily="18" charset="0"/>
              </a:rPr>
              <a:t> ופעולות ב-</a:t>
            </a:r>
            <a:r>
              <a:rPr lang="en-US" b="1" dirty="0">
                <a:latin typeface="Amasis MT Pro Black" panose="02040A04050005020304" pitchFamily="18" charset="0"/>
              </a:rPr>
              <a:t>DataFrame</a:t>
            </a:r>
            <a:r>
              <a:rPr lang="he-IL" b="1" dirty="0">
                <a:latin typeface="Amasis MT Pro Black" panose="02040A04050005020304" pitchFamily="18" charset="0"/>
              </a:rPr>
              <a:t> . </a:t>
            </a:r>
            <a:r>
              <a:rPr lang="en-US" b="1" dirty="0">
                <a:latin typeface="Amasis MT Pro Black" panose="02040A04050005020304" pitchFamily="18" charset="0"/>
              </a:rPr>
              <a:t>Catalyst</a:t>
            </a:r>
            <a:r>
              <a:rPr lang="he-IL" b="1" dirty="0">
                <a:latin typeface="Amasis MT Pro Black" panose="02040A04050005020304" pitchFamily="18" charset="0"/>
              </a:rPr>
              <a:t> פועלת בתוכניות אופטימיזציה של שאילתות לוגיות ופיזיות, במטרה ליצור תוכניות ביצוע יעילות עבור שאילתות </a:t>
            </a:r>
            <a:r>
              <a:rPr lang="en-US" b="1" dirty="0">
                <a:latin typeface="Amasis MT Pro Black" panose="02040A04050005020304" pitchFamily="18" charset="0"/>
              </a:rPr>
              <a:t>SparkSQL</a:t>
            </a:r>
            <a:r>
              <a:rPr lang="he-IL" b="1" dirty="0">
                <a:latin typeface="Amasis MT Pro Black" panose="02040A04050005020304" pitchFamily="18" charset="0"/>
              </a:rPr>
              <a:t> . </a:t>
            </a:r>
            <a:r>
              <a:rPr lang="en-US" b="1" dirty="0">
                <a:latin typeface="Amasis MT Pro Black" panose="02040A04050005020304" pitchFamily="18" charset="0"/>
              </a:rPr>
              <a:t>Catalyst</a:t>
            </a:r>
            <a:r>
              <a:rPr lang="he-IL" b="1" dirty="0">
                <a:latin typeface="Amasis MT Pro Black" panose="02040A04050005020304" pitchFamily="18" charset="0"/>
              </a:rPr>
              <a:t> יוצר שתי תוכניות :</a:t>
            </a:r>
          </a:p>
          <a:p>
            <a:endParaRPr lang="he-IL" b="1" dirty="0">
              <a:solidFill>
                <a:srgbClr val="FFC000"/>
              </a:solidFill>
              <a:latin typeface="Amasis MT Pro Black" panose="02040A04050005020304" pitchFamily="18" charset="0"/>
            </a:endParaRPr>
          </a:p>
          <a:p>
            <a:pPr marL="742950" lvl="1" indent="-285750">
              <a:buFont typeface="Wingdings" panose="05000000000000000000" pitchFamily="2" charset="2"/>
              <a:buChar char="q"/>
            </a:pPr>
            <a:r>
              <a:rPr lang="he-IL" b="1" dirty="0">
                <a:solidFill>
                  <a:srgbClr val="FFC000"/>
                </a:solidFill>
                <a:latin typeface="Amasis MT Pro Black" panose="02040A04050005020304" pitchFamily="18" charset="0"/>
              </a:rPr>
              <a:t>תכנית לוגית </a:t>
            </a:r>
            <a:r>
              <a:rPr lang="en-US" b="1" dirty="0">
                <a:solidFill>
                  <a:srgbClr val="FFC000"/>
                </a:solidFill>
                <a:latin typeface="Amasis MT Pro Black" panose="02040A04050005020304" pitchFamily="18" charset="0"/>
              </a:rPr>
              <a:t>Logical Plan)</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 התוכנית הלוגית מייצגת את הפעולות המופשטות שיש לבצע בהינתן שאילתה או פעולת טרנספורמציה כלשהי ב-</a:t>
            </a:r>
            <a:r>
              <a:rPr lang="en-US" b="1" dirty="0">
                <a:latin typeface="Amasis MT Pro Black" panose="02040A04050005020304" pitchFamily="18" charset="0"/>
              </a:rPr>
              <a:t>DataFrame</a:t>
            </a:r>
            <a:r>
              <a:rPr lang="he-IL" b="1" dirty="0">
                <a:latin typeface="Amasis MT Pro Black" panose="02040A04050005020304" pitchFamily="18" charset="0"/>
              </a:rPr>
              <a:t> . התוכנית המופשטת מיוצגת באבסטרקציית עץ שבו כל צומת מייצג פעולה או טרנספורמציה והצלעות מייצגות את זרימת הנתונים בין הפעולות. תכנית זו לא מתעסקת בלהוציא לפועל את החישובים עצמם , אלא יוצרת אבסטרקציה לוגית בלבד. תכנית לוגית זו הופכת לאחר מכן לתוכנית לא פתורה –"</a:t>
            </a:r>
            <a:r>
              <a:rPr lang="en-US" b="1" dirty="0">
                <a:latin typeface="Amasis MT Pro Black" panose="02040A04050005020304" pitchFamily="18" charset="0"/>
              </a:rPr>
              <a:t>“unresolved plan</a:t>
            </a:r>
            <a:r>
              <a:rPr lang="he-IL" b="1" dirty="0">
                <a:latin typeface="Amasis MT Pro Black" panose="02040A04050005020304" pitchFamily="18" charset="0"/>
              </a:rPr>
              <a:t>, מהסיבה שתוכנית זו עשויה שלא להתייחס לטבלאות או עמודות שאינן קיימות. </a:t>
            </a:r>
          </a:p>
          <a:p>
            <a:pPr marL="742950" lvl="1" indent="-285750">
              <a:buFont typeface="Wingdings" panose="05000000000000000000" pitchFamily="2" charset="2"/>
              <a:buChar char="q"/>
            </a:pPr>
            <a:endParaRPr lang="he-IL" b="1" dirty="0">
              <a:latin typeface="Amasis MT Pro Black" panose="02040A04050005020304" pitchFamily="18" charset="0"/>
            </a:endParaRPr>
          </a:p>
          <a:p>
            <a:pPr marL="742950" lvl="1" indent="-285750">
              <a:buFont typeface="Wingdings" panose="05000000000000000000" pitchFamily="2" charset="2"/>
              <a:buChar char="q"/>
            </a:pPr>
            <a:r>
              <a:rPr lang="he-IL" b="1" dirty="0">
                <a:solidFill>
                  <a:srgbClr val="FFC000"/>
                </a:solidFill>
                <a:latin typeface="Amasis MT Pro Black" panose="02040A04050005020304" pitchFamily="18" charset="0"/>
              </a:rPr>
              <a:t>תכנית פיזית </a:t>
            </a:r>
            <a:r>
              <a:rPr lang="en-US" b="1" dirty="0">
                <a:solidFill>
                  <a:srgbClr val="FFC000"/>
                </a:solidFill>
                <a:latin typeface="Amasis MT Pro Black" panose="02040A04050005020304" pitchFamily="18" charset="0"/>
              </a:rPr>
              <a:t>(Physical Plan)</a:t>
            </a:r>
            <a:r>
              <a:rPr lang="he-IL" b="1" dirty="0">
                <a:latin typeface="Amasis MT Pro Black" panose="02040A04050005020304" pitchFamily="18" charset="0"/>
              </a:rPr>
              <a:t>: התוכנית הפיזית מייצגת את הפרטים הספציפיים של האופן שבו הפעולות בתוכנית הלוגית יבוצעו. הוא מפרט כיצד יחולקו הנתונים, כיצד יתוזמנו משימות וכיצד תושג המקביליות הנדרשת.</a:t>
            </a:r>
          </a:p>
          <a:p>
            <a:pPr lvl="1"/>
            <a:r>
              <a:rPr lang="he-IL" b="1" dirty="0"/>
              <a:t>     </a:t>
            </a:r>
          </a:p>
          <a:p>
            <a:pPr lvl="1"/>
            <a:endParaRPr lang="he-IL" dirty="0"/>
          </a:p>
          <a:p>
            <a:pPr lvl="1"/>
            <a:endParaRPr lang="he-IL" dirty="0"/>
          </a:p>
        </p:txBody>
      </p:sp>
    </p:spTree>
    <p:extLst>
      <p:ext uri="{BB962C8B-B14F-4D97-AF65-F5344CB8AC3E}">
        <p14:creationId xmlns:p14="http://schemas.microsoft.com/office/powerpoint/2010/main" val="863557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27829" y="253935"/>
            <a:ext cx="9404723" cy="1400530"/>
          </a:xfrm>
        </p:spPr>
        <p:txBody>
          <a:bodyPr/>
          <a:lstStyle/>
          <a:p>
            <a:pPr algn="r"/>
            <a:r>
              <a:rPr lang="en-US" b="1" dirty="0"/>
              <a:t> - Catalyst</a:t>
            </a:r>
            <a:r>
              <a:rPr lang="he-IL" b="1" dirty="0"/>
              <a:t>כללי אופטימיזציה </a:t>
            </a:r>
          </a:p>
        </p:txBody>
      </p:sp>
      <p:sp>
        <p:nvSpPr>
          <p:cNvPr id="3" name="תיבת טקסט 2">
            <a:extLst>
              <a:ext uri="{FF2B5EF4-FFF2-40B4-BE49-F238E27FC236}">
                <a16:creationId xmlns:a16="http://schemas.microsoft.com/office/drawing/2014/main" id="{ED97D906-9B99-5997-1437-FAC213F54FBE}"/>
              </a:ext>
            </a:extLst>
          </p:cNvPr>
          <p:cNvSpPr txBox="1"/>
          <p:nvPr/>
        </p:nvSpPr>
        <p:spPr>
          <a:xfrm>
            <a:off x="874220" y="1436348"/>
            <a:ext cx="11158332" cy="5355312"/>
          </a:xfrm>
          <a:prstGeom prst="rect">
            <a:avLst/>
          </a:prstGeom>
          <a:noFill/>
        </p:spPr>
        <p:txBody>
          <a:bodyPr wrap="square" rtlCol="1">
            <a:spAutoFit/>
          </a:bodyPr>
          <a:lstStyle/>
          <a:p>
            <a:pPr marL="285750" indent="-285750">
              <a:buFont typeface="Wingdings" panose="05000000000000000000" pitchFamily="2" charset="2"/>
              <a:buChar char="q"/>
            </a:pPr>
            <a:r>
              <a:rPr lang="en-US" b="1" dirty="0">
                <a:solidFill>
                  <a:srgbClr val="FFC000"/>
                </a:solidFill>
                <a:latin typeface="Amasis MT Pro Black" panose="02040A04050005020304" pitchFamily="18" charset="0"/>
                <a:cs typeface="+mj-cs"/>
              </a:rPr>
              <a:t>Catalyst Optimizer</a:t>
            </a:r>
            <a:r>
              <a:rPr lang="he-IL" b="1" dirty="0">
                <a:solidFill>
                  <a:srgbClr val="FFC000"/>
                </a:solidFill>
                <a:latin typeface="Amasis MT Pro Black" panose="02040A04050005020304" pitchFamily="18" charset="0"/>
                <a:cs typeface="+mj-cs"/>
              </a:rPr>
              <a:t> </a:t>
            </a:r>
            <a:r>
              <a:rPr lang="he-IL" dirty="0">
                <a:latin typeface="Amasis MT Pro Black" panose="02040A04050005020304" pitchFamily="18" charset="0"/>
                <a:cs typeface="+mj-cs"/>
              </a:rPr>
              <a:t>– הינו כלי האופטימזציה של </a:t>
            </a:r>
            <a:r>
              <a:rPr lang="en-US" dirty="0">
                <a:latin typeface="Amasis MT Pro Black" panose="02040A04050005020304" pitchFamily="18" charset="0"/>
                <a:cs typeface="+mj-cs"/>
              </a:rPr>
              <a:t>Catalyst</a:t>
            </a:r>
            <a:r>
              <a:rPr lang="he-IL" dirty="0">
                <a:latin typeface="Amasis MT Pro Black" panose="02040A04050005020304" pitchFamily="18" charset="0"/>
                <a:cs typeface="+mj-cs"/>
              </a:rPr>
              <a:t> . הוא בעצם אחראי להפיכת התוכנית הלוגית לתוכנית פיזית מותאמת. הוא מיישם אוסף של כללים </a:t>
            </a:r>
            <a:r>
              <a:rPr lang="en-US" dirty="0">
                <a:latin typeface="Amasis MT Pro Black" panose="02040A04050005020304" pitchFamily="18" charset="0"/>
                <a:cs typeface="+mj-cs"/>
              </a:rPr>
              <a:t>(rules)</a:t>
            </a:r>
            <a:r>
              <a:rPr lang="he-IL" dirty="0">
                <a:latin typeface="Amasis MT Pro Black" panose="02040A04050005020304" pitchFamily="18" charset="0"/>
                <a:cs typeface="+mj-cs"/>
              </a:rPr>
              <a:t> ואופטימיזציות כדי לשפר את יעילות ביצוע השאילתה. </a:t>
            </a:r>
          </a:p>
          <a:p>
            <a:r>
              <a:rPr lang="he-IL" dirty="0">
                <a:latin typeface="Amasis MT Pro Black" panose="02040A04050005020304" pitchFamily="18" charset="0"/>
                <a:cs typeface="+mj-cs"/>
              </a:rPr>
              <a:t>     קיימים לא מעט כללי אופטימזציה , נסרוק חלק חשוב מהם :</a:t>
            </a:r>
          </a:p>
          <a:p>
            <a:pPr algn="l"/>
            <a:endParaRPr lang="en-US" dirty="0">
              <a:latin typeface="Amasis MT Pro Black" panose="02040A04050005020304" pitchFamily="18" charset="0"/>
              <a:cs typeface="+mj-cs"/>
            </a:endParaRPr>
          </a:p>
          <a:p>
            <a:pPr algn="ctr"/>
            <a:r>
              <a:rPr lang="en-US" b="1" dirty="0">
                <a:solidFill>
                  <a:srgbClr val="FFC000"/>
                </a:solidFill>
                <a:latin typeface="Amasis MT Pro Black" panose="02040A04050005020304" pitchFamily="18" charset="0"/>
                <a:cs typeface="+mj-cs"/>
              </a:rPr>
              <a:t>PushDown Predicates       </a:t>
            </a:r>
            <a:r>
              <a:rPr lang="he-IL" b="1" dirty="0">
                <a:solidFill>
                  <a:srgbClr val="FFC000"/>
                </a:solidFill>
                <a:latin typeface="Amasis MT Pro Black" panose="02040A04050005020304" pitchFamily="18" charset="0"/>
                <a:cs typeface="+mj-cs"/>
              </a:rPr>
              <a:t>  </a:t>
            </a:r>
            <a:r>
              <a:rPr lang="he-IL" dirty="0">
                <a:latin typeface="Amasis MT Pro Black" panose="02040A04050005020304" pitchFamily="18" charset="0"/>
                <a:cs typeface="+mj-cs"/>
              </a:rPr>
              <a:t>- מעביר את תנאי הסינון </a:t>
            </a:r>
            <a:r>
              <a:rPr lang="en-US" dirty="0">
                <a:latin typeface="Amasis MT Pro Black" panose="02040A04050005020304" pitchFamily="18" charset="0"/>
                <a:cs typeface="+mj-cs"/>
              </a:rPr>
              <a:t>(filter)</a:t>
            </a:r>
            <a:r>
              <a:rPr lang="he-IL" dirty="0">
                <a:latin typeface="Amasis MT Pro Black" panose="02040A04050005020304" pitchFamily="18" charset="0"/>
                <a:cs typeface="+mj-cs"/>
              </a:rPr>
              <a:t> קרוב למקור הנתונים על ידי "דחיפתם למטה" </a:t>
            </a:r>
          </a:p>
          <a:p>
            <a:r>
              <a:rPr lang="he-IL" dirty="0">
                <a:latin typeface="Amasis MT Pro Black" panose="02040A04050005020304" pitchFamily="18" charset="0"/>
                <a:cs typeface="+mj-cs"/>
              </a:rPr>
              <a:t>                        באמצעות פעולות </a:t>
            </a:r>
            <a:r>
              <a:rPr lang="en-US" dirty="0">
                <a:latin typeface="Amasis MT Pro Black" panose="02040A04050005020304" pitchFamily="18" charset="0"/>
                <a:cs typeface="+mj-cs"/>
              </a:rPr>
              <a:t>projections</a:t>
            </a:r>
            <a:r>
              <a:rPr lang="he-IL" dirty="0">
                <a:latin typeface="Amasis MT Pro Black" panose="02040A04050005020304" pitchFamily="18" charset="0"/>
                <a:cs typeface="+mj-cs"/>
              </a:rPr>
              <a:t> .</a:t>
            </a:r>
          </a:p>
          <a:p>
            <a:endParaRPr lang="he-IL" dirty="0">
              <a:latin typeface="Amasis MT Pro Black" panose="02040A04050005020304" pitchFamily="18" charset="0"/>
              <a:cs typeface="+mj-cs"/>
            </a:endParaRPr>
          </a:p>
          <a:p>
            <a:r>
              <a:rPr lang="he-IL" dirty="0">
                <a:latin typeface="Amasis MT Pro Black" panose="02040A04050005020304" pitchFamily="18" charset="0"/>
                <a:cs typeface="+mj-cs"/>
              </a:rPr>
              <a:t>                        </a:t>
            </a:r>
            <a:r>
              <a:rPr lang="en-US" b="1" dirty="0">
                <a:solidFill>
                  <a:srgbClr val="FFC000"/>
                </a:solidFill>
                <a:latin typeface="Amasis MT Pro Black" panose="02040A04050005020304" pitchFamily="18" charset="0"/>
                <a:cs typeface="+mj-cs"/>
              </a:rPr>
              <a:t>Constant Folding</a:t>
            </a:r>
            <a:r>
              <a:rPr lang="he-IL" b="1" dirty="0">
                <a:solidFill>
                  <a:srgbClr val="FFC000"/>
                </a:solidFill>
                <a:latin typeface="Amasis MT Pro Black" panose="02040A04050005020304" pitchFamily="18" charset="0"/>
                <a:cs typeface="+mj-cs"/>
              </a:rPr>
              <a:t> </a:t>
            </a:r>
            <a:r>
              <a:rPr lang="he-IL" dirty="0">
                <a:latin typeface="Amasis MT Pro Black" panose="02040A04050005020304" pitchFamily="18" charset="0"/>
                <a:cs typeface="+mj-cs"/>
              </a:rPr>
              <a:t>– מבצע הערכה של ביטויים קבועים בזמן קומפילציה ומחליף אותם בערכים המחושבים שלהם.</a:t>
            </a:r>
          </a:p>
          <a:p>
            <a:endParaRPr lang="he-IL" dirty="0">
              <a:latin typeface="Amasis MT Pro Black" panose="02040A04050005020304" pitchFamily="18" charset="0"/>
              <a:cs typeface="+mj-cs"/>
            </a:endParaRPr>
          </a:p>
          <a:p>
            <a:r>
              <a:rPr lang="he-IL" dirty="0">
                <a:latin typeface="Amasis MT Pro Black" panose="02040A04050005020304" pitchFamily="18" charset="0"/>
                <a:cs typeface="+mj-cs"/>
              </a:rPr>
              <a:t>                        </a:t>
            </a:r>
            <a:r>
              <a:rPr lang="en-US" dirty="0">
                <a:latin typeface="Amasis MT Pro Black" panose="02040A04050005020304" pitchFamily="18" charset="0"/>
                <a:cs typeface="+mj-cs"/>
              </a:rPr>
              <a:t>-</a:t>
            </a:r>
            <a:r>
              <a:rPr lang="en-US" b="1" dirty="0">
                <a:solidFill>
                  <a:srgbClr val="FFC000"/>
                </a:solidFill>
                <a:latin typeface="Amasis MT Pro Black" panose="02040A04050005020304" pitchFamily="18" charset="0"/>
                <a:cs typeface="+mj-cs"/>
              </a:rPr>
              <a:t>Remove Redundant Project</a:t>
            </a:r>
            <a:r>
              <a:rPr lang="he-IL" b="1" dirty="0">
                <a:solidFill>
                  <a:srgbClr val="FFC000"/>
                </a:solidFill>
                <a:latin typeface="Amasis MT Pro Black" panose="02040A04050005020304" pitchFamily="18" charset="0"/>
                <a:cs typeface="+mj-cs"/>
              </a:rPr>
              <a:t> </a:t>
            </a:r>
            <a:r>
              <a:rPr lang="he-IL" dirty="0">
                <a:latin typeface="Amasis MT Pro Black" panose="02040A04050005020304" pitchFamily="18" charset="0"/>
                <a:cs typeface="+mj-cs"/>
              </a:rPr>
              <a:t>– מסיר פעולות </a:t>
            </a:r>
            <a:r>
              <a:rPr lang="en-US" dirty="0">
                <a:latin typeface="Amasis MT Pro Black" panose="02040A04050005020304" pitchFamily="18" charset="0"/>
                <a:cs typeface="+mj-cs"/>
              </a:rPr>
              <a:t>projection</a:t>
            </a:r>
            <a:r>
              <a:rPr lang="he-IL" dirty="0">
                <a:latin typeface="Amasis MT Pro Black" panose="02040A04050005020304" pitchFamily="18" charset="0"/>
                <a:cs typeface="+mj-cs"/>
              </a:rPr>
              <a:t> לא נחוצות.</a:t>
            </a:r>
          </a:p>
          <a:p>
            <a:endParaRPr lang="he-IL" dirty="0">
              <a:latin typeface="Amasis MT Pro Black" panose="02040A04050005020304" pitchFamily="18" charset="0"/>
              <a:cs typeface="+mj-cs"/>
            </a:endParaRPr>
          </a:p>
          <a:p>
            <a:r>
              <a:rPr lang="he-IL" dirty="0">
                <a:latin typeface="Amasis MT Pro Black" panose="02040A04050005020304" pitchFamily="18" charset="0"/>
                <a:cs typeface="+mj-cs"/>
              </a:rPr>
              <a:t>                        </a:t>
            </a:r>
            <a:r>
              <a:rPr lang="en-US" b="1" dirty="0">
                <a:solidFill>
                  <a:srgbClr val="FFC000"/>
                </a:solidFill>
                <a:latin typeface="Amasis MT Pro Black" panose="02040A04050005020304" pitchFamily="18" charset="0"/>
                <a:cs typeface="+mj-cs"/>
              </a:rPr>
              <a:t>combine filters</a:t>
            </a:r>
            <a:r>
              <a:rPr lang="he-IL" b="1" dirty="0">
                <a:solidFill>
                  <a:srgbClr val="FFC000"/>
                </a:solidFill>
                <a:latin typeface="Amasis MT Pro Black" panose="02040A04050005020304" pitchFamily="18" charset="0"/>
                <a:cs typeface="+mj-cs"/>
              </a:rPr>
              <a:t> </a:t>
            </a:r>
            <a:r>
              <a:rPr lang="he-IL" dirty="0">
                <a:latin typeface="Amasis MT Pro Black" panose="02040A04050005020304" pitchFamily="18" charset="0"/>
                <a:cs typeface="+mj-cs"/>
              </a:rPr>
              <a:t>– ממזג פעולות סינון סמוכות זו לזו לפילטר יחיד.</a:t>
            </a:r>
          </a:p>
          <a:p>
            <a:endParaRPr lang="he-IL" dirty="0">
              <a:latin typeface="Amasis MT Pro Black" panose="02040A04050005020304" pitchFamily="18" charset="0"/>
              <a:cs typeface="+mj-cs"/>
            </a:endParaRPr>
          </a:p>
          <a:p>
            <a:r>
              <a:rPr lang="he-IL" dirty="0">
                <a:latin typeface="Amasis MT Pro Black" panose="02040A04050005020304" pitchFamily="18" charset="0"/>
                <a:cs typeface="+mj-cs"/>
              </a:rPr>
              <a:t>   </a:t>
            </a:r>
            <a:r>
              <a:rPr lang="he-IL" b="1" dirty="0">
                <a:latin typeface="Amasis MT Pro Black" panose="02040A04050005020304" pitchFamily="18" charset="0"/>
                <a:cs typeface="+mj-cs"/>
              </a:rPr>
              <a:t>                     </a:t>
            </a:r>
            <a:r>
              <a:rPr lang="en-US" b="1" dirty="0">
                <a:solidFill>
                  <a:srgbClr val="FFC000"/>
                </a:solidFill>
                <a:latin typeface="Amasis MT Pro Black" panose="02040A04050005020304" pitchFamily="18" charset="0"/>
                <a:cs typeface="+mj-cs"/>
              </a:rPr>
              <a:t> Broadcast Hash Join</a:t>
            </a:r>
            <a:r>
              <a:rPr lang="he-IL" b="1" dirty="0">
                <a:solidFill>
                  <a:srgbClr val="FFC000"/>
                </a:solidFill>
                <a:latin typeface="Amasis MT Pro Black" panose="02040A04050005020304" pitchFamily="18" charset="0"/>
                <a:cs typeface="+mj-cs"/>
              </a:rPr>
              <a:t> </a:t>
            </a:r>
            <a:r>
              <a:rPr lang="he-IL" dirty="0">
                <a:latin typeface="Amasis MT Pro Black" panose="02040A04050005020304" pitchFamily="18" charset="0"/>
                <a:cs typeface="+mj-cs"/>
              </a:rPr>
              <a:t>– מייעל את פעולות ה-</a:t>
            </a:r>
            <a:r>
              <a:rPr lang="en-US" dirty="0">
                <a:latin typeface="Amasis MT Pro Black" panose="02040A04050005020304" pitchFamily="18" charset="0"/>
                <a:cs typeface="+mj-cs"/>
              </a:rPr>
              <a:t>join</a:t>
            </a:r>
            <a:r>
              <a:rPr lang="he-IL" dirty="0">
                <a:latin typeface="Amasis MT Pro Black" panose="02040A04050005020304" pitchFamily="18" charset="0"/>
                <a:cs typeface="+mj-cs"/>
              </a:rPr>
              <a:t> על ידי משתני </a:t>
            </a:r>
            <a:r>
              <a:rPr lang="en-US" dirty="0">
                <a:latin typeface="Amasis MT Pro Black" panose="02040A04050005020304" pitchFamily="18" charset="0"/>
                <a:cs typeface="+mj-cs"/>
              </a:rPr>
              <a:t>broadcast</a:t>
            </a:r>
            <a:r>
              <a:rPr lang="he-IL" dirty="0">
                <a:latin typeface="Amasis MT Pro Black" panose="02040A04050005020304" pitchFamily="18" charset="0"/>
                <a:cs typeface="+mj-cs"/>
              </a:rPr>
              <a:t> שיוצר העתק של מידע לכל </a:t>
            </a:r>
          </a:p>
          <a:p>
            <a:r>
              <a:rPr lang="he-IL" dirty="0">
                <a:latin typeface="Amasis MT Pro Black" panose="02040A04050005020304" pitchFamily="18" charset="0"/>
                <a:cs typeface="+mj-cs"/>
              </a:rPr>
              <a:t>                        הצמתים בקלאסטר ובכך מנסה להימנע מ-</a:t>
            </a:r>
            <a:r>
              <a:rPr lang="en-US" dirty="0">
                <a:latin typeface="Amasis MT Pro Black" panose="02040A04050005020304" pitchFamily="18" charset="0"/>
                <a:cs typeface="+mj-cs"/>
              </a:rPr>
              <a:t>shuffling </a:t>
            </a:r>
            <a:r>
              <a:rPr lang="he-IL" dirty="0">
                <a:latin typeface="Amasis MT Pro Black" panose="02040A04050005020304" pitchFamily="18" charset="0"/>
                <a:cs typeface="+mj-cs"/>
              </a:rPr>
              <a:t> באחזור המידע.</a:t>
            </a:r>
          </a:p>
          <a:p>
            <a:endParaRPr lang="he-IL" dirty="0">
              <a:latin typeface="Amasis MT Pro Black" panose="02040A04050005020304" pitchFamily="18" charset="0"/>
              <a:cs typeface="+mj-cs"/>
            </a:endParaRPr>
          </a:p>
          <a:p>
            <a:r>
              <a:rPr lang="he-IL" dirty="0">
                <a:latin typeface="Amasis MT Pro Black" panose="02040A04050005020304" pitchFamily="18" charset="0"/>
                <a:cs typeface="+mj-cs"/>
              </a:rPr>
              <a:t>                       </a:t>
            </a:r>
            <a:r>
              <a:rPr lang="he-IL" b="1" dirty="0">
                <a:latin typeface="Amasis MT Pro Black" panose="02040A04050005020304" pitchFamily="18" charset="0"/>
                <a:cs typeface="+mj-cs"/>
              </a:rPr>
              <a:t> </a:t>
            </a:r>
            <a:r>
              <a:rPr lang="en-US" b="1" dirty="0">
                <a:solidFill>
                  <a:srgbClr val="FFC000"/>
                </a:solidFill>
                <a:latin typeface="Amasis MT Pro Black" panose="02040A04050005020304" pitchFamily="18" charset="0"/>
                <a:cs typeface="+mj-cs"/>
              </a:rPr>
              <a:t>Column Pruning</a:t>
            </a:r>
            <a:r>
              <a:rPr lang="he-IL" b="1" dirty="0">
                <a:solidFill>
                  <a:srgbClr val="FFC000"/>
                </a:solidFill>
                <a:latin typeface="Amasis MT Pro Black" panose="02040A04050005020304" pitchFamily="18" charset="0"/>
                <a:cs typeface="+mj-cs"/>
              </a:rPr>
              <a:t> </a:t>
            </a:r>
            <a:r>
              <a:rPr lang="he-IL" b="1" dirty="0">
                <a:latin typeface="Amasis MT Pro Black" panose="02040A04050005020304" pitchFamily="18" charset="0"/>
                <a:cs typeface="+mj-cs"/>
              </a:rPr>
              <a:t>– </a:t>
            </a:r>
            <a:r>
              <a:rPr lang="he-IL" dirty="0">
                <a:latin typeface="Amasis MT Pro Black" panose="02040A04050005020304" pitchFamily="18" charset="0"/>
                <a:cs typeface="+mj-cs"/>
              </a:rPr>
              <a:t>מבטל עמודות מיותרות מתוכנית השאילתות כדי להפחית את כמות הנתונים המעובדים.</a:t>
            </a:r>
          </a:p>
          <a:p>
            <a:endParaRPr lang="he-IL" dirty="0"/>
          </a:p>
          <a:p>
            <a:endParaRPr lang="he-IL" dirty="0"/>
          </a:p>
        </p:txBody>
      </p:sp>
    </p:spTree>
    <p:extLst>
      <p:ext uri="{BB962C8B-B14F-4D97-AF65-F5344CB8AC3E}">
        <p14:creationId xmlns:p14="http://schemas.microsoft.com/office/powerpoint/2010/main" val="1407820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345212" y="187674"/>
            <a:ext cx="9404723" cy="1400530"/>
          </a:xfrm>
        </p:spPr>
        <p:txBody>
          <a:bodyPr/>
          <a:lstStyle/>
          <a:p>
            <a:pPr algn="r"/>
            <a:r>
              <a:rPr lang="he-IL" b="1" dirty="0"/>
              <a:t> </a:t>
            </a:r>
            <a:r>
              <a:rPr lang="en-US" b="1" dirty="0"/>
              <a:t> - Catalyst</a:t>
            </a:r>
            <a:r>
              <a:rPr lang="he-IL" b="1" dirty="0"/>
              <a:t>תרשים פעולתו</a:t>
            </a:r>
          </a:p>
        </p:txBody>
      </p:sp>
      <p:pic>
        <p:nvPicPr>
          <p:cNvPr id="5" name="תמונה 4">
            <a:extLst>
              <a:ext uri="{FF2B5EF4-FFF2-40B4-BE49-F238E27FC236}">
                <a16:creationId xmlns:a16="http://schemas.microsoft.com/office/drawing/2014/main" id="{448096C0-5532-9620-4F65-78E4E63386DF}"/>
              </a:ext>
            </a:extLst>
          </p:cNvPr>
          <p:cNvPicPr>
            <a:picLocks noChangeAspect="1"/>
          </p:cNvPicPr>
          <p:nvPr/>
        </p:nvPicPr>
        <p:blipFill rotWithShape="1">
          <a:blip r:embed="rId2"/>
          <a:srcRect l="8696" t="20855" r="8696" b="7032"/>
          <a:stretch/>
        </p:blipFill>
        <p:spPr>
          <a:xfrm>
            <a:off x="874220" y="1324889"/>
            <a:ext cx="10765933" cy="5239420"/>
          </a:xfrm>
          <a:prstGeom prst="rect">
            <a:avLst/>
          </a:prstGeom>
        </p:spPr>
      </p:pic>
    </p:spTree>
    <p:extLst>
      <p:ext uri="{BB962C8B-B14F-4D97-AF65-F5344CB8AC3E}">
        <p14:creationId xmlns:p14="http://schemas.microsoft.com/office/powerpoint/2010/main" val="2716264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16">
            <a:extLst>
              <a:ext uri="{FF2B5EF4-FFF2-40B4-BE49-F238E27FC236}">
                <a16:creationId xmlns:a16="http://schemas.microsoft.com/office/drawing/2014/main" id="{A10C41F2-1746-4431-9B52-B9F147A89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prstClr val="white"/>
              </a:solidFill>
            </a:endParaRPr>
          </a:p>
        </p:txBody>
      </p:sp>
      <p:sp>
        <p:nvSpPr>
          <p:cNvPr id="10" name="Rectangle 9">
            <a:extLst>
              <a:ext uri="{FF2B5EF4-FFF2-40B4-BE49-F238E27FC236}">
                <a16:creationId xmlns:a16="http://schemas.microsoft.com/office/drawing/2014/main" id="{7984928E-D694-4849-BBAD-D7C7DC405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DBC07B9-F4B7-EFB1-4A95-84C2D0DED901}"/>
              </a:ext>
            </a:extLst>
          </p:cNvPr>
          <p:cNvSpPr>
            <a:spLocks noGrp="1"/>
          </p:cNvSpPr>
          <p:nvPr>
            <p:ph type="title"/>
          </p:nvPr>
        </p:nvSpPr>
        <p:spPr>
          <a:xfrm>
            <a:off x="4219803" y="4735775"/>
            <a:ext cx="7006998" cy="1245732"/>
          </a:xfrm>
        </p:spPr>
        <p:txBody>
          <a:bodyPr anchor="t">
            <a:normAutofit/>
          </a:bodyPr>
          <a:lstStyle/>
          <a:p>
            <a:r>
              <a:rPr lang="en-US" dirty="0">
                <a:solidFill>
                  <a:srgbClr val="FFFFFF"/>
                </a:solidFill>
              </a:rPr>
              <a:t>Dataframe</a:t>
            </a:r>
            <a:endParaRPr lang="he-IL" dirty="0">
              <a:solidFill>
                <a:srgbClr val="FFFFFF"/>
              </a:solidFill>
            </a:endParaRPr>
          </a:p>
        </p:txBody>
      </p:sp>
      <p:sp>
        <p:nvSpPr>
          <p:cNvPr id="12" name="Freeform 18">
            <a:extLst>
              <a:ext uri="{FF2B5EF4-FFF2-40B4-BE49-F238E27FC236}">
                <a16:creationId xmlns:a16="http://schemas.microsoft.com/office/drawing/2014/main" id="{A24A153C-9BEC-46E7-9AA4-DFC65A2B1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cxnSp>
        <p:nvCxnSpPr>
          <p:cNvPr id="14" name="Straight Connector 13">
            <a:extLst>
              <a:ext uri="{FF2B5EF4-FFF2-40B4-BE49-F238E27FC236}">
                <a16:creationId xmlns:a16="http://schemas.microsoft.com/office/drawing/2014/main" id="{99237721-19CF-41B1-AA0A-E1E1A8282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124" name="Picture 4" descr="How to Transpose Spark/PySpark DataFrame | by Nikhil Suthar | Medium">
            <a:extLst>
              <a:ext uri="{FF2B5EF4-FFF2-40B4-BE49-F238E27FC236}">
                <a16:creationId xmlns:a16="http://schemas.microsoft.com/office/drawing/2014/main" id="{563E863E-7A95-DF44-87EE-F84A65AD8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170" y="876493"/>
            <a:ext cx="7264457" cy="353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895754"/>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504707" y="237421"/>
            <a:ext cx="9404723" cy="1400530"/>
          </a:xfrm>
        </p:spPr>
        <p:txBody>
          <a:bodyPr/>
          <a:lstStyle/>
          <a:p>
            <a:pPr algn="r"/>
            <a:r>
              <a:rPr lang="he-IL" b="1" dirty="0"/>
              <a:t>הגדרה ויתרונות</a:t>
            </a:r>
          </a:p>
        </p:txBody>
      </p:sp>
      <p:sp>
        <p:nvSpPr>
          <p:cNvPr id="3" name="מציין מיקום תוכן 2">
            <a:extLst>
              <a:ext uri="{FF2B5EF4-FFF2-40B4-BE49-F238E27FC236}">
                <a16:creationId xmlns:a16="http://schemas.microsoft.com/office/drawing/2014/main" id="{4782219E-7312-64B6-D1B0-C437C7215D5F}"/>
              </a:ext>
            </a:extLst>
          </p:cNvPr>
          <p:cNvSpPr>
            <a:spLocks noGrp="1"/>
          </p:cNvSpPr>
          <p:nvPr>
            <p:ph idx="1"/>
          </p:nvPr>
        </p:nvSpPr>
        <p:spPr>
          <a:xfrm>
            <a:off x="282569" y="1318007"/>
            <a:ext cx="11626861" cy="5003280"/>
          </a:xfrm>
        </p:spPr>
        <p:txBody>
          <a:bodyPr>
            <a:normAutofit lnSpcReduction="10000"/>
          </a:bodyPr>
          <a:lstStyle/>
          <a:p>
            <a:pPr marL="0" indent="0">
              <a:buNone/>
            </a:pPr>
            <a:r>
              <a:rPr lang="en-US" dirty="0">
                <a:latin typeface="Amasis MT Pro Black" panose="02040A04050005020304" pitchFamily="18" charset="0"/>
              </a:rPr>
              <a:t>DataFrame</a:t>
            </a:r>
            <a:r>
              <a:rPr lang="he-IL" dirty="0">
                <a:latin typeface="Amasis MT Pro Black" panose="02040A04050005020304" pitchFamily="18" charset="0"/>
              </a:rPr>
              <a:t> הוא אוסף מבוזר של נתונים מובנים ומובנים למחצה המאורגנים בעמודות עם שם , בדומה לטבלה במסד נתונים יחסי. זהו מבנה נתונים בסיסי ב-</a:t>
            </a:r>
            <a:r>
              <a:rPr lang="en-US" dirty="0">
                <a:latin typeface="Amasis MT Pro Black" panose="02040A04050005020304" pitchFamily="18" charset="0"/>
              </a:rPr>
              <a:t>spark</a:t>
            </a:r>
            <a:r>
              <a:rPr lang="he-IL" dirty="0">
                <a:latin typeface="Amasis MT Pro Black" panose="02040A04050005020304" pitchFamily="18" charset="0"/>
              </a:rPr>
              <a:t> המספק </a:t>
            </a:r>
            <a:r>
              <a:rPr lang="en-US" dirty="0">
                <a:latin typeface="Amasis MT Pro Black" panose="02040A04050005020304" pitchFamily="18" charset="0"/>
              </a:rPr>
              <a:t>API</a:t>
            </a:r>
            <a:r>
              <a:rPr lang="he-IL" dirty="0">
                <a:latin typeface="Amasis MT Pro Black" panose="02040A04050005020304" pitchFamily="18" charset="0"/>
              </a:rPr>
              <a:t> </a:t>
            </a:r>
            <a:r>
              <a:rPr lang="en-US" dirty="0">
                <a:latin typeface="Amasis MT Pro Black" panose="02040A04050005020304" pitchFamily="18" charset="0"/>
              </a:rPr>
              <a:t>high-level</a:t>
            </a:r>
            <a:r>
              <a:rPr lang="he-IL" dirty="0">
                <a:latin typeface="Amasis MT Pro Black" panose="02040A04050005020304" pitchFamily="18" charset="0"/>
              </a:rPr>
              <a:t> לעיבוד נתונים מבוזר בהשוואה ל-</a:t>
            </a:r>
            <a:r>
              <a:rPr lang="en-US" dirty="0">
                <a:latin typeface="Amasis MT Pro Black" panose="02040A04050005020304" pitchFamily="18" charset="0"/>
              </a:rPr>
              <a:t>RDD</a:t>
            </a:r>
            <a:r>
              <a:rPr lang="he-IL" dirty="0">
                <a:latin typeface="Amasis MT Pro Black" panose="02040A04050005020304" pitchFamily="18" charset="0"/>
              </a:rPr>
              <a:t> שנחשב </a:t>
            </a:r>
            <a:r>
              <a:rPr lang="en-US" dirty="0">
                <a:latin typeface="Amasis MT Pro Black" panose="02040A04050005020304" pitchFamily="18" charset="0"/>
              </a:rPr>
              <a:t>low-level</a:t>
            </a:r>
            <a:r>
              <a:rPr lang="he-IL" dirty="0">
                <a:latin typeface="Amasis MT Pro Black" panose="02040A04050005020304" pitchFamily="18" charset="0"/>
              </a:rPr>
              <a:t> . </a:t>
            </a:r>
            <a:r>
              <a:rPr lang="en-US" dirty="0">
                <a:latin typeface="Amasis MT Pro Black" panose="02040A04050005020304" pitchFamily="18" charset="0"/>
              </a:rPr>
              <a:t>DataFrames</a:t>
            </a:r>
            <a:r>
              <a:rPr lang="he-IL" dirty="0">
                <a:latin typeface="Amasis MT Pro Black" panose="02040A04050005020304" pitchFamily="18" charset="0"/>
              </a:rPr>
              <a:t> נועדו להתגבר על המגבלות של </a:t>
            </a:r>
            <a:r>
              <a:rPr lang="en-US" dirty="0">
                <a:latin typeface="Amasis MT Pro Black" panose="02040A04050005020304" pitchFamily="18" charset="0"/>
              </a:rPr>
              <a:t>RDDs</a:t>
            </a:r>
            <a:r>
              <a:rPr lang="he-IL" dirty="0">
                <a:latin typeface="Amasis MT Pro Black" panose="02040A04050005020304" pitchFamily="18" charset="0"/>
              </a:rPr>
              <a:t> ולהציע </a:t>
            </a:r>
            <a:r>
              <a:rPr lang="en-US" dirty="0">
                <a:latin typeface="Amasis MT Pro Black" panose="02040A04050005020304" pitchFamily="18" charset="0"/>
              </a:rPr>
              <a:t>API</a:t>
            </a:r>
            <a:r>
              <a:rPr lang="he-IL" dirty="0">
                <a:latin typeface="Amasis MT Pro Black" panose="02040A04050005020304" pitchFamily="18" charset="0"/>
              </a:rPr>
              <a:t> נוח ויעיל יותר לעבודה עם נתונים מובנים ומובנים למחצה. </a:t>
            </a:r>
          </a:p>
          <a:p>
            <a:pPr marL="0" indent="0">
              <a:buNone/>
            </a:pPr>
            <a:r>
              <a:rPr lang="he-IL" sz="2800" u="sng" dirty="0">
                <a:solidFill>
                  <a:srgbClr val="92D050"/>
                </a:solidFill>
                <a:latin typeface="Amasis MT Pro Black" panose="02040A04050005020304" pitchFamily="18" charset="0"/>
              </a:rPr>
              <a:t>יתרונות</a:t>
            </a:r>
            <a:r>
              <a:rPr lang="he-IL" dirty="0">
                <a:latin typeface="Amasis MT Pro Black" panose="02040A04050005020304" pitchFamily="18" charset="0"/>
              </a:rPr>
              <a:t> :</a:t>
            </a:r>
          </a:p>
          <a:p>
            <a:pPr>
              <a:buFont typeface="Wingdings" panose="05000000000000000000" pitchFamily="2" charset="2"/>
              <a:buChar char="ü"/>
            </a:pPr>
            <a:r>
              <a:rPr lang="he-IL" b="1" dirty="0">
                <a:solidFill>
                  <a:srgbClr val="FFC000"/>
                </a:solidFill>
                <a:latin typeface="Amasis MT Pro Black" panose="02040A04050005020304" pitchFamily="18" charset="0"/>
              </a:rPr>
              <a:t>נוח</a:t>
            </a:r>
            <a:r>
              <a:rPr lang="he-IL" dirty="0">
                <a:solidFill>
                  <a:srgbClr val="FFC000"/>
                </a:solidFill>
                <a:latin typeface="Amasis MT Pro Black" panose="02040A04050005020304" pitchFamily="18" charset="0"/>
              </a:rPr>
              <a:t> </a:t>
            </a:r>
            <a:r>
              <a:rPr lang="he-IL" b="1" dirty="0">
                <a:solidFill>
                  <a:srgbClr val="FFC000"/>
                </a:solidFill>
                <a:latin typeface="Amasis MT Pro Black" panose="02040A04050005020304" pitchFamily="18" charset="0"/>
              </a:rPr>
              <a:t>לשימוש</a:t>
            </a:r>
            <a:r>
              <a:rPr lang="he-IL" dirty="0">
                <a:solidFill>
                  <a:srgbClr val="FFC000"/>
                </a:solidFill>
                <a:latin typeface="Amasis MT Pro Black" panose="02040A04050005020304" pitchFamily="18" charset="0"/>
              </a:rPr>
              <a:t> </a:t>
            </a:r>
            <a:r>
              <a:rPr lang="he-IL" dirty="0">
                <a:latin typeface="Amasis MT Pro Black" panose="02040A04050005020304" pitchFamily="18" charset="0"/>
              </a:rPr>
              <a:t>– מספק </a:t>
            </a:r>
            <a:r>
              <a:rPr lang="en-US" dirty="0">
                <a:latin typeface="Amasis MT Pro Black" panose="02040A04050005020304" pitchFamily="18" charset="0"/>
              </a:rPr>
              <a:t>API</a:t>
            </a:r>
            <a:r>
              <a:rPr lang="he-IL" dirty="0">
                <a:latin typeface="Amasis MT Pro Black" panose="02040A04050005020304" pitchFamily="18" charset="0"/>
              </a:rPr>
              <a:t> ידידותי ותמציתי יותר למניפולציות וניתוח נתונים בהשוואה ל-</a:t>
            </a:r>
            <a:r>
              <a:rPr lang="en-US" dirty="0">
                <a:latin typeface="Amasis MT Pro Black" panose="02040A04050005020304" pitchFamily="18" charset="0"/>
              </a:rPr>
              <a:t>RDDs</a:t>
            </a:r>
            <a:r>
              <a:rPr lang="he-IL" dirty="0">
                <a:latin typeface="Amasis MT Pro Black" panose="02040A04050005020304" pitchFamily="18" charset="0"/>
              </a:rPr>
              <a:t> . משתמשים יכולים לבצע פעולות וטרנספורמציות דמויי-</a:t>
            </a:r>
            <a:r>
              <a:rPr lang="en-US" dirty="0">
                <a:latin typeface="Amasis MT Pro Black" panose="02040A04050005020304" pitchFamily="18" charset="0"/>
              </a:rPr>
              <a:t>SQL</a:t>
            </a:r>
            <a:r>
              <a:rPr lang="he-IL" dirty="0">
                <a:latin typeface="Amasis MT Pro Black" panose="02040A04050005020304" pitchFamily="18" charset="0"/>
              </a:rPr>
              <a:t> עם הפחתה משמעותית בקוד.</a:t>
            </a:r>
          </a:p>
          <a:p>
            <a:pPr>
              <a:buFont typeface="Wingdings" panose="05000000000000000000" pitchFamily="2" charset="2"/>
              <a:buChar char="ü"/>
            </a:pPr>
            <a:r>
              <a:rPr lang="he-IL" b="1" dirty="0">
                <a:solidFill>
                  <a:srgbClr val="FFC000"/>
                </a:solidFill>
                <a:latin typeface="Amasis MT Pro Black" panose="02040A04050005020304" pitchFamily="18" charset="0"/>
              </a:rPr>
              <a:t>אופטימיזציה</a:t>
            </a:r>
            <a:r>
              <a:rPr lang="he-IL" dirty="0">
                <a:latin typeface="Amasis MT Pro Black" panose="02040A04050005020304" pitchFamily="18" charset="0"/>
              </a:rPr>
              <a:t> – </a:t>
            </a:r>
            <a:r>
              <a:rPr lang="en-US" dirty="0">
                <a:latin typeface="Amasis MT Pro Black" panose="02040A04050005020304" pitchFamily="18" charset="0"/>
              </a:rPr>
              <a:t>DataFrames</a:t>
            </a:r>
            <a:r>
              <a:rPr lang="he-IL" dirty="0">
                <a:latin typeface="Amasis MT Pro Black" panose="02040A04050005020304" pitchFamily="18" charset="0"/>
              </a:rPr>
              <a:t> ממנפים את מנוע האופטימיזציה של </a:t>
            </a:r>
            <a:r>
              <a:rPr lang="en-US" dirty="0">
                <a:latin typeface="Amasis MT Pro Black" panose="02040A04050005020304" pitchFamily="18" charset="0"/>
              </a:rPr>
              <a:t>Catalyst</a:t>
            </a:r>
            <a:r>
              <a:rPr lang="he-IL" dirty="0">
                <a:latin typeface="Amasis MT Pro Black" panose="02040A04050005020304" pitchFamily="18" charset="0"/>
              </a:rPr>
              <a:t>.</a:t>
            </a:r>
          </a:p>
          <a:p>
            <a:pPr>
              <a:buFont typeface="Wingdings" panose="05000000000000000000" pitchFamily="2" charset="2"/>
              <a:buChar char="ü"/>
            </a:pPr>
            <a:r>
              <a:rPr lang="he-IL" b="1" dirty="0">
                <a:solidFill>
                  <a:srgbClr val="FFC000"/>
                </a:solidFill>
                <a:latin typeface="Amasis MT Pro Black" panose="02040A04050005020304" pitchFamily="18" charset="0"/>
              </a:rPr>
              <a:t>אינטגרציה עם ה-</a:t>
            </a:r>
            <a:r>
              <a:rPr lang="en-US" b="1" dirty="0">
                <a:solidFill>
                  <a:srgbClr val="FFC000"/>
                </a:solidFill>
                <a:latin typeface="Amasis MT Pro Black" panose="02040A04050005020304" pitchFamily="18" charset="0"/>
              </a:rPr>
              <a:t>EcoSystem</a:t>
            </a:r>
            <a:r>
              <a:rPr lang="he-IL" dirty="0">
                <a:latin typeface="Amasis MT Pro Black" panose="02040A04050005020304" pitchFamily="18" charset="0"/>
              </a:rPr>
              <a:t> – </a:t>
            </a:r>
            <a:r>
              <a:rPr lang="en-US" dirty="0">
                <a:latin typeface="Amasis MT Pro Black" panose="02040A04050005020304" pitchFamily="18" charset="0"/>
              </a:rPr>
              <a:t>DataFrames </a:t>
            </a:r>
            <a:r>
              <a:rPr lang="he-IL" dirty="0">
                <a:latin typeface="Amasis MT Pro Black" panose="02040A04050005020304" pitchFamily="18" charset="0"/>
              </a:rPr>
              <a:t> משתלבים היטב עם </a:t>
            </a:r>
            <a:r>
              <a:rPr lang="en-US" dirty="0">
                <a:latin typeface="Amasis MT Pro Black" panose="02040A04050005020304" pitchFamily="18" charset="0"/>
              </a:rPr>
              <a:t>SparkSQL</a:t>
            </a:r>
            <a:r>
              <a:rPr lang="he-IL" dirty="0">
                <a:latin typeface="Amasis MT Pro Black" panose="02040A04050005020304" pitchFamily="18" charset="0"/>
              </a:rPr>
              <a:t> , </a:t>
            </a:r>
            <a:r>
              <a:rPr lang="en-US" dirty="0">
                <a:latin typeface="Amasis MT Pro Black" panose="02040A04050005020304" pitchFamily="18" charset="0"/>
              </a:rPr>
              <a:t>MLlib</a:t>
            </a:r>
            <a:r>
              <a:rPr lang="he-IL" dirty="0">
                <a:latin typeface="Amasis MT Pro Black" panose="02040A04050005020304" pitchFamily="18" charset="0"/>
              </a:rPr>
              <a:t> , </a:t>
            </a:r>
            <a:r>
              <a:rPr lang="en-US" dirty="0">
                <a:latin typeface="Amasis MT Pro Black" panose="02040A04050005020304" pitchFamily="18" charset="0"/>
              </a:rPr>
              <a:t>Streaming</a:t>
            </a:r>
            <a:r>
              <a:rPr lang="he-IL" dirty="0">
                <a:latin typeface="Amasis MT Pro Black" panose="02040A04050005020304" pitchFamily="18" charset="0"/>
              </a:rPr>
              <a:t> , </a:t>
            </a:r>
            <a:r>
              <a:rPr lang="en-US" dirty="0">
                <a:latin typeface="Amasis MT Pro Black" panose="02040A04050005020304" pitchFamily="18" charset="0"/>
              </a:rPr>
              <a:t>GraphX</a:t>
            </a:r>
            <a:r>
              <a:rPr lang="he-IL" dirty="0">
                <a:latin typeface="Amasis MT Pro Black" panose="02040A04050005020304" pitchFamily="18" charset="0"/>
              </a:rPr>
              <a:t> </a:t>
            </a:r>
          </a:p>
          <a:p>
            <a:pPr>
              <a:buFont typeface="Wingdings" panose="05000000000000000000" pitchFamily="2" charset="2"/>
              <a:buChar char="ü"/>
            </a:pPr>
            <a:r>
              <a:rPr lang="he-IL" b="1" dirty="0">
                <a:solidFill>
                  <a:srgbClr val="FFC000"/>
                </a:solidFill>
                <a:latin typeface="Amasis MT Pro Black" panose="02040A04050005020304" pitchFamily="18" charset="0"/>
              </a:rPr>
              <a:t>מגוון שפות </a:t>
            </a:r>
            <a:r>
              <a:rPr lang="he-IL" dirty="0">
                <a:latin typeface="Amasis MT Pro Black" panose="02040A04050005020304" pitchFamily="18" charset="0"/>
              </a:rPr>
              <a:t>– תומך בשפות </a:t>
            </a:r>
            <a:r>
              <a:rPr lang="en-US" dirty="0">
                <a:latin typeface="Amasis MT Pro Black" panose="02040A04050005020304" pitchFamily="18" charset="0"/>
              </a:rPr>
              <a:t>R, Python , Scala ,Java</a:t>
            </a:r>
            <a:r>
              <a:rPr lang="he-IL" dirty="0">
                <a:latin typeface="Amasis MT Pro Black" panose="02040A04050005020304" pitchFamily="18" charset="0"/>
              </a:rPr>
              <a:t> .</a:t>
            </a:r>
          </a:p>
          <a:p>
            <a:pPr>
              <a:buFont typeface="Wingdings" panose="05000000000000000000" pitchFamily="2" charset="2"/>
              <a:buChar char="ü"/>
            </a:pPr>
            <a:r>
              <a:rPr lang="en-US" dirty="0">
                <a:solidFill>
                  <a:srgbClr val="FFC000"/>
                </a:solidFill>
                <a:latin typeface="Amasis MT Pro Black" panose="02040A04050005020304" pitchFamily="18" charset="0"/>
              </a:rPr>
              <a:t>Immutable</a:t>
            </a:r>
            <a:r>
              <a:rPr lang="he-IL" dirty="0">
                <a:latin typeface="Amasis MT Pro Black" panose="02040A04050005020304" pitchFamily="18" charset="0"/>
              </a:rPr>
              <a:t> – ברגע שנוצר </a:t>
            </a:r>
            <a:r>
              <a:rPr lang="en-US" dirty="0">
                <a:latin typeface="Amasis MT Pro Black" panose="02040A04050005020304" pitchFamily="18" charset="0"/>
              </a:rPr>
              <a:t>df</a:t>
            </a:r>
            <a:r>
              <a:rPr lang="he-IL" dirty="0">
                <a:latin typeface="Amasis MT Pro Black" panose="02040A04050005020304" pitchFamily="18" charset="0"/>
              </a:rPr>
              <a:t> הוא לא ניתן לשינוי.</a:t>
            </a:r>
          </a:p>
          <a:p>
            <a:pPr>
              <a:buFont typeface="Wingdings" panose="05000000000000000000" pitchFamily="2" charset="2"/>
              <a:buChar char="ü"/>
            </a:pPr>
            <a:r>
              <a:rPr lang="he-IL" b="1" dirty="0">
                <a:solidFill>
                  <a:srgbClr val="FFC000"/>
                </a:solidFill>
                <a:latin typeface="Amasis MT Pro Black" panose="02040A04050005020304" pitchFamily="18" charset="0"/>
              </a:rPr>
              <a:t>מבוזר</a:t>
            </a:r>
            <a:r>
              <a:rPr lang="he-IL" dirty="0">
                <a:latin typeface="Amasis MT Pro Black" panose="02040A04050005020304" pitchFamily="18" charset="0"/>
              </a:rPr>
              <a:t> – הטרנספורמציות הפעולות והחישובים על ה-</a:t>
            </a:r>
            <a:r>
              <a:rPr lang="en-US" dirty="0">
                <a:latin typeface="Amasis MT Pro Black" panose="02040A04050005020304" pitchFamily="18" charset="0"/>
              </a:rPr>
              <a:t>df</a:t>
            </a:r>
            <a:r>
              <a:rPr lang="he-IL" dirty="0">
                <a:latin typeface="Amasis MT Pro Black" panose="02040A04050005020304" pitchFamily="18" charset="0"/>
              </a:rPr>
              <a:t> בספארק מבוצעים בצורה מבוזרת.</a:t>
            </a:r>
          </a:p>
          <a:p>
            <a:pPr>
              <a:buFont typeface="Wingdings" panose="05000000000000000000" pitchFamily="2" charset="2"/>
              <a:buChar char="ü"/>
            </a:pPr>
            <a:r>
              <a:rPr lang="he-IL" b="1" dirty="0">
                <a:solidFill>
                  <a:srgbClr val="FFC000"/>
                </a:solidFill>
                <a:latin typeface="Amasis MT Pro Black" panose="02040A04050005020304" pitchFamily="18" charset="0"/>
              </a:rPr>
              <a:t>הערכה</a:t>
            </a:r>
            <a:r>
              <a:rPr lang="he-IL" dirty="0">
                <a:solidFill>
                  <a:srgbClr val="FFC000"/>
                </a:solidFill>
                <a:latin typeface="Amasis MT Pro Black" panose="02040A04050005020304" pitchFamily="18" charset="0"/>
              </a:rPr>
              <a:t> </a:t>
            </a:r>
            <a:r>
              <a:rPr lang="he-IL" b="1" dirty="0">
                <a:solidFill>
                  <a:srgbClr val="FFC000"/>
                </a:solidFill>
                <a:latin typeface="Amasis MT Pro Black" panose="02040A04050005020304" pitchFamily="18" charset="0"/>
              </a:rPr>
              <a:t>עצלה</a:t>
            </a:r>
            <a:r>
              <a:rPr lang="he-IL" dirty="0">
                <a:solidFill>
                  <a:srgbClr val="FFC000"/>
                </a:solidFill>
                <a:latin typeface="Amasis MT Pro Black" panose="02040A04050005020304" pitchFamily="18" charset="0"/>
              </a:rPr>
              <a:t> </a:t>
            </a:r>
            <a:r>
              <a:rPr lang="he-IL" dirty="0">
                <a:latin typeface="Amasis MT Pro Black" panose="02040A04050005020304" pitchFamily="18" charset="0"/>
              </a:rPr>
              <a:t>– טרנספורמציות ומשימות לביצוע מתרחשות רק ברגע שנוצר טריגר של </a:t>
            </a:r>
            <a:r>
              <a:rPr lang="en-US" dirty="0">
                <a:latin typeface="Amasis MT Pro Black" panose="02040A04050005020304" pitchFamily="18" charset="0"/>
              </a:rPr>
              <a:t>Action</a:t>
            </a:r>
            <a:r>
              <a:rPr lang="he-IL" dirty="0">
                <a:latin typeface="Amasis MT Pro Black" panose="02040A04050005020304" pitchFamily="18" charset="0"/>
              </a:rPr>
              <a:t> .</a:t>
            </a:r>
          </a:p>
          <a:p>
            <a:pPr>
              <a:buFont typeface="Wingdings" panose="05000000000000000000" pitchFamily="2" charset="2"/>
              <a:buChar char="ü"/>
            </a:pPr>
            <a:endParaRPr lang="he-IL" dirty="0"/>
          </a:p>
        </p:txBody>
      </p:sp>
    </p:spTree>
    <p:extLst>
      <p:ext uri="{BB962C8B-B14F-4D97-AF65-F5344CB8AC3E}">
        <p14:creationId xmlns:p14="http://schemas.microsoft.com/office/powerpoint/2010/main" val="4053646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32681" y="167082"/>
            <a:ext cx="9404723" cy="1400530"/>
          </a:xfrm>
        </p:spPr>
        <p:txBody>
          <a:bodyPr/>
          <a:lstStyle/>
          <a:p>
            <a:pPr algn="r"/>
            <a:r>
              <a:rPr lang="he-IL" b="1" dirty="0"/>
              <a:t>מקורות נתונים ליצירת </a:t>
            </a:r>
            <a:r>
              <a:rPr lang="en-US" b="1" dirty="0"/>
              <a:t>DataFrame</a:t>
            </a:r>
            <a:r>
              <a:rPr lang="he-IL" b="1" dirty="0"/>
              <a:t> </a:t>
            </a:r>
          </a:p>
        </p:txBody>
      </p:sp>
      <p:pic>
        <p:nvPicPr>
          <p:cNvPr id="4" name="Picture 2" descr="PySpark DataFrames | Dataframe Operations In Pyspark">
            <a:extLst>
              <a:ext uri="{FF2B5EF4-FFF2-40B4-BE49-F238E27FC236}">
                <a16:creationId xmlns:a16="http://schemas.microsoft.com/office/drawing/2014/main" id="{D432F4FA-A6D6-F973-4247-E3EC07927C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66"/>
          <a:stretch/>
        </p:blipFill>
        <p:spPr bwMode="auto">
          <a:xfrm>
            <a:off x="1744394" y="1131514"/>
            <a:ext cx="10072467" cy="512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16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406770" y="307807"/>
            <a:ext cx="9977272" cy="1400530"/>
          </a:xfrm>
        </p:spPr>
        <p:txBody>
          <a:bodyPr/>
          <a:lstStyle/>
          <a:p>
            <a:pPr algn="r"/>
            <a:r>
              <a:rPr lang="he-IL" b="1" dirty="0"/>
              <a:t>ביצועי </a:t>
            </a:r>
            <a:r>
              <a:rPr lang="en-US" b="1" dirty="0"/>
              <a:t>DF</a:t>
            </a:r>
            <a:r>
              <a:rPr lang="he-IL" dirty="0"/>
              <a:t> לעומת </a:t>
            </a:r>
            <a:r>
              <a:rPr lang="en-US" dirty="0"/>
              <a:t>RDD</a:t>
            </a:r>
            <a:r>
              <a:rPr lang="he-IL" dirty="0"/>
              <a:t> ב-</a:t>
            </a:r>
            <a:r>
              <a:rPr lang="en-US" dirty="0"/>
              <a:t>Python</a:t>
            </a:r>
            <a:r>
              <a:rPr lang="he-IL" dirty="0"/>
              <a:t> וב-</a:t>
            </a:r>
            <a:r>
              <a:rPr lang="en-US" dirty="0"/>
              <a:t>Scala</a:t>
            </a:r>
            <a:endParaRPr lang="he-IL" dirty="0"/>
          </a:p>
        </p:txBody>
      </p:sp>
      <p:pic>
        <p:nvPicPr>
          <p:cNvPr id="6" name="Picture 2" descr="DataFrame performance">
            <a:extLst>
              <a:ext uri="{FF2B5EF4-FFF2-40B4-BE49-F238E27FC236}">
                <a16:creationId xmlns:a16="http://schemas.microsoft.com/office/drawing/2014/main" id="{FE064132-834D-F1E8-3801-5DA525255A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086"/>
          <a:stretch/>
        </p:blipFill>
        <p:spPr bwMode="auto">
          <a:xfrm>
            <a:off x="1630441" y="2091786"/>
            <a:ext cx="9753600" cy="3783288"/>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C0084580-EC94-91CA-F347-3FFB843A3F65}"/>
              </a:ext>
            </a:extLst>
          </p:cNvPr>
          <p:cNvSpPr txBox="1"/>
          <p:nvPr/>
        </p:nvSpPr>
        <p:spPr>
          <a:xfrm>
            <a:off x="1979318" y="1523671"/>
            <a:ext cx="9338462" cy="1077218"/>
          </a:xfrm>
          <a:prstGeom prst="rect">
            <a:avLst/>
          </a:prstGeom>
          <a:noFill/>
        </p:spPr>
        <p:txBody>
          <a:bodyPr wrap="square" rtlCol="1">
            <a:spAutoFit/>
          </a:bodyPr>
          <a:lstStyle/>
          <a:p>
            <a:r>
              <a:rPr lang="he-IL" sz="3200" dirty="0">
                <a:latin typeface="Amasis MT Pro Black" panose="02040A04050005020304" pitchFamily="18" charset="0"/>
              </a:rPr>
              <a:t>אגרגרציה של 10 מיליון זוגות </a:t>
            </a:r>
            <a:r>
              <a:rPr lang="en-US" sz="3200" dirty="0">
                <a:latin typeface="Amasis MT Pro Black" panose="02040A04050005020304" pitchFamily="18" charset="0"/>
              </a:rPr>
              <a:t>int</a:t>
            </a:r>
            <a:r>
              <a:rPr lang="he-IL" sz="3200" dirty="0">
                <a:latin typeface="Amasis MT Pro Black" panose="02040A04050005020304" pitchFamily="18" charset="0"/>
              </a:rPr>
              <a:t> בשניות ב-</a:t>
            </a:r>
            <a:r>
              <a:rPr lang="en-US" sz="3200" dirty="0">
                <a:latin typeface="Amasis MT Pro Black" panose="02040A04050005020304" pitchFamily="18" charset="0"/>
              </a:rPr>
              <a:t>RDD</a:t>
            </a:r>
            <a:r>
              <a:rPr lang="he-IL" sz="3200" dirty="0">
                <a:latin typeface="Amasis MT Pro Black" panose="02040A04050005020304" pitchFamily="18" charset="0"/>
              </a:rPr>
              <a:t> וב-</a:t>
            </a:r>
            <a:r>
              <a:rPr lang="en-US" sz="3200" dirty="0">
                <a:latin typeface="Amasis MT Pro Black" panose="02040A04050005020304" pitchFamily="18" charset="0"/>
              </a:rPr>
              <a:t>DF</a:t>
            </a:r>
            <a:r>
              <a:rPr lang="he-IL" sz="3200" dirty="0">
                <a:latin typeface="Amasis MT Pro Black" panose="02040A04050005020304" pitchFamily="18" charset="0"/>
              </a:rPr>
              <a:t> בשפות פייתון וסקאלה:</a:t>
            </a:r>
          </a:p>
        </p:txBody>
      </p:sp>
    </p:spTree>
    <p:extLst>
      <p:ext uri="{BB962C8B-B14F-4D97-AF65-F5344CB8AC3E}">
        <p14:creationId xmlns:p14="http://schemas.microsoft.com/office/powerpoint/2010/main" val="4639534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552663" y="83458"/>
            <a:ext cx="9404723" cy="1400530"/>
          </a:xfrm>
        </p:spPr>
        <p:txBody>
          <a:bodyPr/>
          <a:lstStyle/>
          <a:p>
            <a:pPr algn="r"/>
            <a:r>
              <a:rPr lang="he-IL" sz="2400" b="1" dirty="0">
                <a:solidFill>
                  <a:schemeClr val="tx1"/>
                </a:solidFill>
              </a:rPr>
              <a:t>חישוב ממוצע גילאים עבור כל תפקיד באמצעות : </a:t>
            </a:r>
            <a:r>
              <a:rPr lang="en-US" sz="2400" b="1" dirty="0">
                <a:solidFill>
                  <a:schemeClr val="tx1"/>
                </a:solidFill>
              </a:rPr>
              <a:t>RDD</a:t>
            </a:r>
            <a:r>
              <a:rPr lang="he-IL" sz="2400" b="1" dirty="0">
                <a:solidFill>
                  <a:schemeClr val="tx1"/>
                </a:solidFill>
              </a:rPr>
              <a:t> , </a:t>
            </a:r>
            <a:r>
              <a:rPr lang="en-US" sz="2400" b="1" dirty="0">
                <a:solidFill>
                  <a:schemeClr val="tx1"/>
                </a:solidFill>
              </a:rPr>
              <a:t>DataFrame</a:t>
            </a:r>
            <a:r>
              <a:rPr lang="he-IL" sz="2400" b="1" dirty="0">
                <a:solidFill>
                  <a:schemeClr val="tx1"/>
                </a:solidFill>
              </a:rPr>
              <a:t> , שאילתות</a:t>
            </a:r>
          </a:p>
        </p:txBody>
      </p:sp>
      <p:sp>
        <p:nvSpPr>
          <p:cNvPr id="3" name="מציין מיקום תוכן 2">
            <a:extLst>
              <a:ext uri="{FF2B5EF4-FFF2-40B4-BE49-F238E27FC236}">
                <a16:creationId xmlns:a16="http://schemas.microsoft.com/office/drawing/2014/main" id="{4782219E-7312-64B6-D1B0-C437C7215D5F}"/>
              </a:ext>
            </a:extLst>
          </p:cNvPr>
          <p:cNvSpPr>
            <a:spLocks noGrp="1"/>
          </p:cNvSpPr>
          <p:nvPr>
            <p:ph idx="1"/>
          </p:nvPr>
        </p:nvSpPr>
        <p:spPr>
          <a:xfrm>
            <a:off x="441595" y="622204"/>
            <a:ext cx="11626861" cy="6193165"/>
          </a:xfrm>
        </p:spPr>
        <p:txBody>
          <a:bodyPr/>
          <a:lstStyle/>
          <a:p>
            <a:pPr marL="0" indent="0">
              <a:buNone/>
            </a:pPr>
            <a:r>
              <a:rPr lang="he-IL" sz="1800" dirty="0">
                <a:latin typeface="Amasis MT Pro Black" panose="02040A04050005020304" pitchFamily="18" charset="0"/>
              </a:rPr>
              <a:t>יצירת </a:t>
            </a:r>
            <a:r>
              <a:rPr lang="en-US" sz="1800" dirty="0">
                <a:latin typeface="Amasis MT Pro Black" panose="02040A04050005020304" pitchFamily="18" charset="0"/>
              </a:rPr>
              <a:t>Data</a:t>
            </a:r>
            <a:r>
              <a:rPr lang="he-IL" sz="1800" dirty="0">
                <a:latin typeface="Amasis MT Pro Black" panose="02040A04050005020304" pitchFamily="18" charset="0"/>
              </a:rPr>
              <a:t> בעלי זוגות </a:t>
            </a:r>
            <a:r>
              <a:rPr lang="en-US" sz="1800" dirty="0">
                <a:latin typeface="Amasis MT Pro Black" panose="02040A04050005020304" pitchFamily="18" charset="0"/>
              </a:rPr>
              <a:t>key/value</a:t>
            </a:r>
            <a:r>
              <a:rPr lang="he-IL" sz="1800" dirty="0">
                <a:latin typeface="Amasis MT Pro Black" panose="02040A04050005020304" pitchFamily="18" charset="0"/>
              </a:rPr>
              <a:t> : (גיל , תפקיד) </a:t>
            </a:r>
            <a:r>
              <a:rPr lang="he-IL" sz="1800" dirty="0">
                <a:latin typeface="Amasis MT Pro Black" panose="02040A04050005020304" pitchFamily="18" charset="0"/>
                <a:sym typeface="Wingdings" panose="05000000000000000000" pitchFamily="2" charset="2"/>
              </a:rPr>
              <a:t>=&gt; המפתח הוא תפקיד , הערך הוא גיל</a:t>
            </a:r>
            <a:endParaRPr lang="he-IL" sz="1800" dirty="0">
              <a:latin typeface="Amasis MT Pro Black" panose="02040A04050005020304" pitchFamily="18" charset="0"/>
            </a:endParaRPr>
          </a:p>
          <a:p>
            <a:pPr marL="0" indent="0">
              <a:buNone/>
            </a:pPr>
            <a:endParaRPr lang="he-IL" dirty="0"/>
          </a:p>
          <a:p>
            <a:pPr marL="0" indent="0">
              <a:buNone/>
            </a:pPr>
            <a:endParaRPr lang="he-IL" dirty="0"/>
          </a:p>
          <a:p>
            <a:pPr marL="0" indent="0">
              <a:buNone/>
            </a:pPr>
            <a:r>
              <a:rPr lang="he-IL" sz="1800" dirty="0">
                <a:latin typeface="Amasis MT Pro Black" panose="02040A04050005020304" pitchFamily="18" charset="0"/>
              </a:rPr>
              <a:t>עבור </a:t>
            </a:r>
            <a:r>
              <a:rPr lang="en-US" sz="1800" dirty="0">
                <a:latin typeface="Amasis MT Pro Black" panose="02040A04050005020304" pitchFamily="18" charset="0"/>
              </a:rPr>
              <a:t>RDD</a:t>
            </a:r>
            <a:r>
              <a:rPr lang="he-IL" sz="1800" dirty="0">
                <a:latin typeface="Amasis MT Pro Black" panose="02040A04050005020304" pitchFamily="18" charset="0"/>
              </a:rPr>
              <a:t> : </a:t>
            </a:r>
            <a:r>
              <a:rPr lang="en-US" sz="1800" dirty="0">
                <a:latin typeface="Amasis MT Pro Black" panose="02040A04050005020304" pitchFamily="18" charset="0"/>
              </a:rPr>
              <a:t> (low-level)</a:t>
            </a:r>
            <a:r>
              <a:rPr lang="he-IL" sz="1800" dirty="0">
                <a:latin typeface="Amasis MT Pro Black" panose="02040A04050005020304" pitchFamily="18" charset="0"/>
              </a:rPr>
              <a:t> – מסובך , איטי ולא ידידותי</a:t>
            </a:r>
          </a:p>
          <a:p>
            <a:pPr marL="0" indent="0">
              <a:buNone/>
            </a:pPr>
            <a:endParaRPr lang="he-IL" dirty="0"/>
          </a:p>
          <a:p>
            <a:pPr marL="0" indent="0">
              <a:buNone/>
            </a:pPr>
            <a:endParaRPr lang="he-IL" dirty="0"/>
          </a:p>
          <a:p>
            <a:pPr marL="0" indent="0">
              <a:buNone/>
            </a:pPr>
            <a:endParaRPr lang="he-IL" dirty="0"/>
          </a:p>
          <a:p>
            <a:pPr marL="0" indent="0">
              <a:buNone/>
            </a:pPr>
            <a:r>
              <a:rPr lang="he-IL" sz="1800" dirty="0">
                <a:latin typeface="Amasis MT Pro Black" panose="02040A04050005020304" pitchFamily="18" charset="0"/>
              </a:rPr>
              <a:t>עבור </a:t>
            </a:r>
            <a:r>
              <a:rPr lang="en-US" sz="1800" dirty="0">
                <a:latin typeface="Amasis MT Pro Black" panose="02040A04050005020304" pitchFamily="18" charset="0"/>
              </a:rPr>
              <a:t>DataFrame</a:t>
            </a:r>
            <a:r>
              <a:rPr lang="he-IL" sz="1800" dirty="0">
                <a:latin typeface="Amasis MT Pro Black" panose="02040A04050005020304" pitchFamily="18" charset="0"/>
              </a:rPr>
              <a:t> : (</a:t>
            </a:r>
            <a:r>
              <a:rPr lang="en-US" sz="1800" dirty="0">
                <a:latin typeface="Amasis MT Pro Black" panose="02040A04050005020304" pitchFamily="18" charset="0"/>
              </a:rPr>
              <a:t>high-level</a:t>
            </a:r>
            <a:r>
              <a:rPr lang="he-IL" sz="1800" dirty="0">
                <a:latin typeface="Amasis MT Pro Black" panose="02040A04050005020304" pitchFamily="18" charset="0"/>
              </a:rPr>
              <a:t>) – ידידותי מהיר ופונקציונלי</a:t>
            </a:r>
          </a:p>
        </p:txBody>
      </p:sp>
      <p:pic>
        <p:nvPicPr>
          <p:cNvPr id="5" name="תמונה 4">
            <a:extLst>
              <a:ext uri="{FF2B5EF4-FFF2-40B4-BE49-F238E27FC236}">
                <a16:creationId xmlns:a16="http://schemas.microsoft.com/office/drawing/2014/main" id="{39CA5C44-3AC8-AD16-F63A-485B076FA2FE}"/>
              </a:ext>
            </a:extLst>
          </p:cNvPr>
          <p:cNvPicPr>
            <a:picLocks noChangeAspect="1"/>
          </p:cNvPicPr>
          <p:nvPr/>
        </p:nvPicPr>
        <p:blipFill rotWithShape="1">
          <a:blip r:embed="rId2"/>
          <a:srcRect l="22391" t="64741" r="20761" b="26559"/>
          <a:stretch/>
        </p:blipFill>
        <p:spPr>
          <a:xfrm>
            <a:off x="4558597" y="2328861"/>
            <a:ext cx="7456546" cy="925747"/>
          </a:xfrm>
          <a:prstGeom prst="rect">
            <a:avLst/>
          </a:prstGeom>
        </p:spPr>
      </p:pic>
      <p:pic>
        <p:nvPicPr>
          <p:cNvPr id="7" name="תמונה 6">
            <a:extLst>
              <a:ext uri="{FF2B5EF4-FFF2-40B4-BE49-F238E27FC236}">
                <a16:creationId xmlns:a16="http://schemas.microsoft.com/office/drawing/2014/main" id="{20F98B64-0393-41B8-D3D5-3487E82F711C}"/>
              </a:ext>
            </a:extLst>
          </p:cNvPr>
          <p:cNvPicPr>
            <a:picLocks noChangeAspect="1"/>
          </p:cNvPicPr>
          <p:nvPr/>
        </p:nvPicPr>
        <p:blipFill rotWithShape="1">
          <a:blip r:embed="rId3"/>
          <a:srcRect l="21848" t="58941" r="20978" b="35839"/>
          <a:stretch/>
        </p:blipFill>
        <p:spPr>
          <a:xfrm>
            <a:off x="4558597" y="1096988"/>
            <a:ext cx="7456546" cy="652299"/>
          </a:xfrm>
          <a:prstGeom prst="rect">
            <a:avLst/>
          </a:prstGeom>
        </p:spPr>
      </p:pic>
      <p:pic>
        <p:nvPicPr>
          <p:cNvPr id="12" name="תמונה 11">
            <a:extLst>
              <a:ext uri="{FF2B5EF4-FFF2-40B4-BE49-F238E27FC236}">
                <a16:creationId xmlns:a16="http://schemas.microsoft.com/office/drawing/2014/main" id="{F0BC55AA-47D1-18BF-1355-CA8637A870EE}"/>
              </a:ext>
            </a:extLst>
          </p:cNvPr>
          <p:cNvPicPr>
            <a:picLocks noChangeAspect="1"/>
          </p:cNvPicPr>
          <p:nvPr/>
        </p:nvPicPr>
        <p:blipFill rotWithShape="1">
          <a:blip r:embed="rId4"/>
          <a:srcRect l="22609" t="36188" r="47500" b="52317"/>
          <a:stretch/>
        </p:blipFill>
        <p:spPr>
          <a:xfrm>
            <a:off x="4531940" y="4099481"/>
            <a:ext cx="7483203" cy="787946"/>
          </a:xfrm>
          <a:prstGeom prst="rect">
            <a:avLst/>
          </a:prstGeom>
        </p:spPr>
      </p:pic>
      <p:sp>
        <p:nvSpPr>
          <p:cNvPr id="13" name="תיבת טקסט 12">
            <a:extLst>
              <a:ext uri="{FF2B5EF4-FFF2-40B4-BE49-F238E27FC236}">
                <a16:creationId xmlns:a16="http://schemas.microsoft.com/office/drawing/2014/main" id="{A18DA986-006D-ECAF-2431-78D4A8F75B58}"/>
              </a:ext>
            </a:extLst>
          </p:cNvPr>
          <p:cNvSpPr txBox="1"/>
          <p:nvPr/>
        </p:nvSpPr>
        <p:spPr>
          <a:xfrm>
            <a:off x="5354277" y="5051174"/>
            <a:ext cx="6714179" cy="369332"/>
          </a:xfrm>
          <a:prstGeom prst="rect">
            <a:avLst/>
          </a:prstGeom>
          <a:noFill/>
        </p:spPr>
        <p:txBody>
          <a:bodyPr wrap="square" rtlCol="1">
            <a:spAutoFit/>
          </a:bodyPr>
          <a:lstStyle/>
          <a:p>
            <a:r>
              <a:rPr lang="he-IL" dirty="0">
                <a:latin typeface="Amasis MT Pro Black" panose="02040A04050005020304" pitchFamily="18" charset="0"/>
                <a:cs typeface="+mj-cs"/>
              </a:rPr>
              <a:t>עבור </a:t>
            </a:r>
            <a:r>
              <a:rPr lang="en-US" dirty="0">
                <a:latin typeface="Amasis MT Pro Black" panose="02040A04050005020304" pitchFamily="18" charset="0"/>
                <a:cs typeface="+mj-cs"/>
              </a:rPr>
              <a:t>Spark SQL</a:t>
            </a:r>
            <a:r>
              <a:rPr lang="he-IL" dirty="0">
                <a:latin typeface="Amasis MT Pro Black" panose="02040A04050005020304" pitchFamily="18" charset="0"/>
                <a:cs typeface="+mj-cs"/>
              </a:rPr>
              <a:t> :</a:t>
            </a:r>
            <a:r>
              <a:rPr lang="en-US" dirty="0">
                <a:latin typeface="Amasis MT Pro Black" panose="02040A04050005020304" pitchFamily="18" charset="0"/>
                <a:cs typeface="+mj-cs"/>
              </a:rPr>
              <a:t>(high-level)</a:t>
            </a:r>
            <a:r>
              <a:rPr lang="he-IL" dirty="0">
                <a:latin typeface="Amasis MT Pro Black" panose="02040A04050005020304" pitchFamily="18" charset="0"/>
                <a:cs typeface="+mj-cs"/>
              </a:rPr>
              <a:t> – ידידותי מהיר ומבוסס שאילתות</a:t>
            </a:r>
          </a:p>
        </p:txBody>
      </p:sp>
      <p:pic>
        <p:nvPicPr>
          <p:cNvPr id="15" name="תמונה 14">
            <a:extLst>
              <a:ext uri="{FF2B5EF4-FFF2-40B4-BE49-F238E27FC236}">
                <a16:creationId xmlns:a16="http://schemas.microsoft.com/office/drawing/2014/main" id="{A82F8894-9C4C-A896-9F93-0A5C3E9687D3}"/>
              </a:ext>
            </a:extLst>
          </p:cNvPr>
          <p:cNvPicPr>
            <a:picLocks noChangeAspect="1"/>
          </p:cNvPicPr>
          <p:nvPr/>
        </p:nvPicPr>
        <p:blipFill rotWithShape="1">
          <a:blip r:embed="rId5"/>
          <a:srcRect l="22826" t="66880" r="33696" b="23466"/>
          <a:stretch/>
        </p:blipFill>
        <p:spPr>
          <a:xfrm>
            <a:off x="4531940" y="5573607"/>
            <a:ext cx="7509859" cy="982887"/>
          </a:xfrm>
          <a:prstGeom prst="rect">
            <a:avLst/>
          </a:prstGeom>
        </p:spPr>
      </p:pic>
      <p:pic>
        <p:nvPicPr>
          <p:cNvPr id="17" name="תמונה 16">
            <a:extLst>
              <a:ext uri="{FF2B5EF4-FFF2-40B4-BE49-F238E27FC236}">
                <a16:creationId xmlns:a16="http://schemas.microsoft.com/office/drawing/2014/main" id="{052FEC50-4616-36CF-2BDD-5180F20409A0}"/>
              </a:ext>
            </a:extLst>
          </p:cNvPr>
          <p:cNvPicPr>
            <a:picLocks noChangeAspect="1"/>
          </p:cNvPicPr>
          <p:nvPr/>
        </p:nvPicPr>
        <p:blipFill rotWithShape="1">
          <a:blip r:embed="rId6"/>
          <a:srcRect l="22717" t="42702" r="54783" b="52544"/>
          <a:stretch/>
        </p:blipFill>
        <p:spPr>
          <a:xfrm>
            <a:off x="123544" y="2055578"/>
            <a:ext cx="3427735" cy="1342076"/>
          </a:xfrm>
          <a:prstGeom prst="rect">
            <a:avLst/>
          </a:prstGeom>
        </p:spPr>
      </p:pic>
      <p:pic>
        <p:nvPicPr>
          <p:cNvPr id="19" name="תמונה 18">
            <a:extLst>
              <a:ext uri="{FF2B5EF4-FFF2-40B4-BE49-F238E27FC236}">
                <a16:creationId xmlns:a16="http://schemas.microsoft.com/office/drawing/2014/main" id="{48411BD2-3A7E-22F5-A5AF-B24B38690860}"/>
              </a:ext>
            </a:extLst>
          </p:cNvPr>
          <p:cNvPicPr>
            <a:picLocks noChangeAspect="1"/>
          </p:cNvPicPr>
          <p:nvPr/>
        </p:nvPicPr>
        <p:blipFill rotWithShape="1">
          <a:blip r:embed="rId7"/>
          <a:srcRect l="22970" t="61359" r="68443" b="24302"/>
          <a:stretch/>
        </p:blipFill>
        <p:spPr>
          <a:xfrm>
            <a:off x="123544" y="3916151"/>
            <a:ext cx="3427735" cy="1154606"/>
          </a:xfrm>
          <a:prstGeom prst="rect">
            <a:avLst/>
          </a:prstGeom>
        </p:spPr>
      </p:pic>
      <p:sp>
        <p:nvSpPr>
          <p:cNvPr id="20" name="חץ: שמאלה 19">
            <a:extLst>
              <a:ext uri="{FF2B5EF4-FFF2-40B4-BE49-F238E27FC236}">
                <a16:creationId xmlns:a16="http://schemas.microsoft.com/office/drawing/2014/main" id="{62669460-832B-0B18-BE0E-0194438F9CB0}"/>
              </a:ext>
            </a:extLst>
          </p:cNvPr>
          <p:cNvSpPr/>
          <p:nvPr/>
        </p:nvSpPr>
        <p:spPr>
          <a:xfrm>
            <a:off x="3526876" y="2549418"/>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שמאלה 20">
            <a:extLst>
              <a:ext uri="{FF2B5EF4-FFF2-40B4-BE49-F238E27FC236}">
                <a16:creationId xmlns:a16="http://schemas.microsoft.com/office/drawing/2014/main" id="{D8FE88DE-33A2-6AF4-B8B7-457054234B85}"/>
              </a:ext>
            </a:extLst>
          </p:cNvPr>
          <p:cNvSpPr/>
          <p:nvPr/>
        </p:nvSpPr>
        <p:spPr>
          <a:xfrm>
            <a:off x="3551279" y="4195647"/>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שמאלה 21">
            <a:extLst>
              <a:ext uri="{FF2B5EF4-FFF2-40B4-BE49-F238E27FC236}">
                <a16:creationId xmlns:a16="http://schemas.microsoft.com/office/drawing/2014/main" id="{64A688E9-9C70-D6DE-D451-FD11FD3F3645}"/>
              </a:ext>
            </a:extLst>
          </p:cNvPr>
          <p:cNvSpPr/>
          <p:nvPr/>
        </p:nvSpPr>
        <p:spPr>
          <a:xfrm>
            <a:off x="3526876" y="5747722"/>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תמונה 23">
            <a:extLst>
              <a:ext uri="{FF2B5EF4-FFF2-40B4-BE49-F238E27FC236}">
                <a16:creationId xmlns:a16="http://schemas.microsoft.com/office/drawing/2014/main" id="{F5BD81BF-EA88-60A3-DF9D-5E808CADC22A}"/>
              </a:ext>
            </a:extLst>
          </p:cNvPr>
          <p:cNvPicPr>
            <a:picLocks noChangeAspect="1"/>
          </p:cNvPicPr>
          <p:nvPr/>
        </p:nvPicPr>
        <p:blipFill rotWithShape="1">
          <a:blip r:embed="rId8"/>
          <a:srcRect l="23370" t="69657" r="67391" b="16202"/>
          <a:stretch/>
        </p:blipFill>
        <p:spPr>
          <a:xfrm>
            <a:off x="123544" y="5420506"/>
            <a:ext cx="3427735" cy="1135988"/>
          </a:xfrm>
          <a:prstGeom prst="rect">
            <a:avLst/>
          </a:prstGeom>
        </p:spPr>
      </p:pic>
    </p:spTree>
    <p:extLst>
      <p:ext uri="{BB962C8B-B14F-4D97-AF65-F5344CB8AC3E}">
        <p14:creationId xmlns:p14="http://schemas.microsoft.com/office/powerpoint/2010/main" val="10233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787277" y="14068"/>
            <a:ext cx="9404723" cy="1400530"/>
          </a:xfrm>
        </p:spPr>
        <p:txBody>
          <a:bodyPr/>
          <a:lstStyle/>
          <a:p>
            <a:pPr algn="r"/>
            <a:r>
              <a:rPr lang="he-IL" b="1" dirty="0"/>
              <a:t>יצירה וקריאה מקובץ</a:t>
            </a:r>
          </a:p>
        </p:txBody>
      </p:sp>
      <p:sp>
        <p:nvSpPr>
          <p:cNvPr id="4" name="תיבת טקסט 3">
            <a:extLst>
              <a:ext uri="{FF2B5EF4-FFF2-40B4-BE49-F238E27FC236}">
                <a16:creationId xmlns:a16="http://schemas.microsoft.com/office/drawing/2014/main" id="{0CCCF643-D914-3415-C8DB-47FD56AFFA5E}"/>
              </a:ext>
            </a:extLst>
          </p:cNvPr>
          <p:cNvSpPr txBox="1"/>
          <p:nvPr/>
        </p:nvSpPr>
        <p:spPr>
          <a:xfrm>
            <a:off x="6096000" y="795173"/>
            <a:ext cx="6096000" cy="369332"/>
          </a:xfrm>
          <a:prstGeom prst="rect">
            <a:avLst/>
          </a:prstGeom>
          <a:noFill/>
        </p:spPr>
        <p:txBody>
          <a:bodyPr wrap="square">
            <a:spAutoFit/>
          </a:bodyPr>
          <a:lstStyle/>
          <a:p>
            <a:r>
              <a:rPr lang="he-IL" b="1" dirty="0">
                <a:latin typeface="Amasis MT Pro Black" panose="02040A04050005020304" pitchFamily="18" charset="0"/>
              </a:rPr>
              <a:t>נניח ויש לנו קובץ </a:t>
            </a:r>
            <a:r>
              <a:rPr lang="en-US" b="1" dirty="0">
                <a:solidFill>
                  <a:srgbClr val="FFC000"/>
                </a:solidFill>
                <a:latin typeface="Amasis MT Pro Black" panose="02040A04050005020304" pitchFamily="18" charset="0"/>
              </a:rPr>
              <a:t>csv</a:t>
            </a:r>
            <a:r>
              <a:rPr lang="he-IL" b="1" dirty="0">
                <a:latin typeface="Amasis MT Pro Black" panose="02040A04050005020304" pitchFamily="18" charset="0"/>
              </a:rPr>
              <a:t> הבנוי כך :</a:t>
            </a:r>
          </a:p>
        </p:txBody>
      </p:sp>
      <p:pic>
        <p:nvPicPr>
          <p:cNvPr id="5" name="תמונה 4">
            <a:extLst>
              <a:ext uri="{FF2B5EF4-FFF2-40B4-BE49-F238E27FC236}">
                <a16:creationId xmlns:a16="http://schemas.microsoft.com/office/drawing/2014/main" id="{B671C9B8-1D34-BE87-673B-2AB29F296ED0}"/>
              </a:ext>
            </a:extLst>
          </p:cNvPr>
          <p:cNvPicPr>
            <a:picLocks noChangeAspect="1"/>
          </p:cNvPicPr>
          <p:nvPr/>
        </p:nvPicPr>
        <p:blipFill rotWithShape="1">
          <a:blip r:embed="rId2"/>
          <a:srcRect t="24222" r="69538" b="31684"/>
          <a:stretch/>
        </p:blipFill>
        <p:spPr>
          <a:xfrm>
            <a:off x="5610001" y="1264201"/>
            <a:ext cx="6466246" cy="3022548"/>
          </a:xfrm>
          <a:prstGeom prst="rect">
            <a:avLst/>
          </a:prstGeom>
        </p:spPr>
      </p:pic>
      <p:sp>
        <p:nvSpPr>
          <p:cNvPr id="7" name="תיבת טקסט 6">
            <a:extLst>
              <a:ext uri="{FF2B5EF4-FFF2-40B4-BE49-F238E27FC236}">
                <a16:creationId xmlns:a16="http://schemas.microsoft.com/office/drawing/2014/main" id="{9F9FF47A-7D1A-5B34-D284-591DC0FBFC33}"/>
              </a:ext>
            </a:extLst>
          </p:cNvPr>
          <p:cNvSpPr txBox="1"/>
          <p:nvPr/>
        </p:nvSpPr>
        <p:spPr>
          <a:xfrm>
            <a:off x="4797287" y="4397619"/>
            <a:ext cx="7278960" cy="369332"/>
          </a:xfrm>
          <a:prstGeom prst="rect">
            <a:avLst/>
          </a:prstGeom>
          <a:noFill/>
        </p:spPr>
        <p:txBody>
          <a:bodyPr wrap="square">
            <a:spAutoFit/>
          </a:bodyPr>
          <a:lstStyle/>
          <a:p>
            <a:r>
              <a:rPr lang="he-IL" b="1" dirty="0">
                <a:latin typeface="Amasis MT Pro Black" panose="02040A04050005020304" pitchFamily="18" charset="0"/>
              </a:rPr>
              <a:t>ניצור </a:t>
            </a:r>
            <a:r>
              <a:rPr lang="en-US" b="1" dirty="0">
                <a:solidFill>
                  <a:srgbClr val="FFC000"/>
                </a:solidFill>
                <a:latin typeface="Amasis MT Pro Black" panose="02040A04050005020304" pitchFamily="18" charset="0"/>
              </a:rPr>
              <a:t>session</a:t>
            </a:r>
            <a:r>
              <a:rPr lang="he-IL" b="1" dirty="0">
                <a:latin typeface="Amasis MT Pro Black" panose="02040A04050005020304" pitchFamily="18" charset="0"/>
              </a:rPr>
              <a:t> , נקרא את הקובץ ונציג את הסכמה שלו לתוך </a:t>
            </a:r>
            <a:r>
              <a:rPr lang="en-US" b="1" dirty="0">
                <a:solidFill>
                  <a:srgbClr val="FFC000"/>
                </a:solidFill>
                <a:latin typeface="Amasis MT Pro Black" panose="02040A04050005020304" pitchFamily="18" charset="0"/>
              </a:rPr>
              <a:t>DataFrame</a:t>
            </a:r>
            <a:r>
              <a:rPr lang="he-IL" b="1" dirty="0">
                <a:latin typeface="Amasis MT Pro Black" panose="02040A04050005020304" pitchFamily="18" charset="0"/>
              </a:rPr>
              <a:t>:</a:t>
            </a:r>
          </a:p>
        </p:txBody>
      </p:sp>
      <p:pic>
        <p:nvPicPr>
          <p:cNvPr id="8" name="תמונה 7">
            <a:extLst>
              <a:ext uri="{FF2B5EF4-FFF2-40B4-BE49-F238E27FC236}">
                <a16:creationId xmlns:a16="http://schemas.microsoft.com/office/drawing/2014/main" id="{E7B0A6FC-694E-B3A9-495D-6A52315B6398}"/>
              </a:ext>
            </a:extLst>
          </p:cNvPr>
          <p:cNvPicPr>
            <a:picLocks noChangeAspect="1"/>
          </p:cNvPicPr>
          <p:nvPr/>
        </p:nvPicPr>
        <p:blipFill rotWithShape="1">
          <a:blip r:embed="rId3"/>
          <a:srcRect l="12870" t="25383" r="40026" b="46764"/>
          <a:stretch/>
        </p:blipFill>
        <p:spPr>
          <a:xfrm>
            <a:off x="1686543" y="4766951"/>
            <a:ext cx="10389704" cy="1951672"/>
          </a:xfrm>
          <a:prstGeom prst="rect">
            <a:avLst/>
          </a:prstGeom>
        </p:spPr>
      </p:pic>
    </p:spTree>
    <p:extLst>
      <p:ext uri="{BB962C8B-B14F-4D97-AF65-F5344CB8AC3E}">
        <p14:creationId xmlns:p14="http://schemas.microsoft.com/office/powerpoint/2010/main" val="76033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D4D108-8C5C-861A-E826-D71703B22DAA}"/>
              </a:ext>
            </a:extLst>
          </p:cNvPr>
          <p:cNvSpPr>
            <a:spLocks noGrp="1"/>
          </p:cNvSpPr>
          <p:nvPr>
            <p:ph type="title"/>
          </p:nvPr>
        </p:nvSpPr>
        <p:spPr>
          <a:xfrm>
            <a:off x="-183832" y="59507"/>
            <a:ext cx="9404723" cy="1400530"/>
          </a:xfrm>
        </p:spPr>
        <p:txBody>
          <a:bodyPr/>
          <a:lstStyle/>
          <a:p>
            <a:pPr algn="r"/>
            <a:r>
              <a:rPr lang="he-IL" b="1" dirty="0"/>
              <a:t>יתרונות השימוש בביג דאטה</a:t>
            </a:r>
          </a:p>
        </p:txBody>
      </p:sp>
      <p:sp>
        <p:nvSpPr>
          <p:cNvPr id="4" name="דמעה 3">
            <a:extLst>
              <a:ext uri="{FF2B5EF4-FFF2-40B4-BE49-F238E27FC236}">
                <a16:creationId xmlns:a16="http://schemas.microsoft.com/office/drawing/2014/main" id="{3583C3FC-829C-38AB-1680-143C1E234776}"/>
              </a:ext>
            </a:extLst>
          </p:cNvPr>
          <p:cNvSpPr/>
          <p:nvPr/>
        </p:nvSpPr>
        <p:spPr>
          <a:xfrm>
            <a:off x="9874652" y="2608376"/>
            <a:ext cx="1651379" cy="1400530"/>
          </a:xfrm>
          <a:prstGeom prst="teardrop">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t>גיוס ושימור צרכי לקוחות</a:t>
            </a:r>
          </a:p>
        </p:txBody>
      </p:sp>
      <p:sp>
        <p:nvSpPr>
          <p:cNvPr id="5" name="מציין מיקום תוכן 4">
            <a:extLst>
              <a:ext uri="{FF2B5EF4-FFF2-40B4-BE49-F238E27FC236}">
                <a16:creationId xmlns:a16="http://schemas.microsoft.com/office/drawing/2014/main" id="{80F38478-588B-B05C-D3A8-F80AD4D5C92A}"/>
              </a:ext>
            </a:extLst>
          </p:cNvPr>
          <p:cNvSpPr>
            <a:spLocks noGrp="1"/>
          </p:cNvSpPr>
          <p:nvPr>
            <p:ph idx="1"/>
          </p:nvPr>
        </p:nvSpPr>
        <p:spPr>
          <a:xfrm>
            <a:off x="5631712" y="1512793"/>
            <a:ext cx="1410269" cy="1400530"/>
          </a:xfrm>
          <a:prstGeom prst="teardrop">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1" anchor="ctr">
            <a:normAutofit lnSpcReduction="10000"/>
          </a:bodyPr>
          <a:lstStyle/>
          <a:p>
            <a:pPr marL="0" indent="0" algn="ctr">
              <a:buNone/>
            </a:pPr>
            <a:r>
              <a:rPr lang="he-IL" dirty="0"/>
              <a:t>קידום מכירות ממוקד</a:t>
            </a:r>
          </a:p>
        </p:txBody>
      </p:sp>
      <p:sp>
        <p:nvSpPr>
          <p:cNvPr id="6" name="מציין מיקום תוכן 4">
            <a:extLst>
              <a:ext uri="{FF2B5EF4-FFF2-40B4-BE49-F238E27FC236}">
                <a16:creationId xmlns:a16="http://schemas.microsoft.com/office/drawing/2014/main" id="{DA6D5281-F13E-F088-16A4-49A0C171167F}"/>
              </a:ext>
            </a:extLst>
          </p:cNvPr>
          <p:cNvSpPr txBox="1">
            <a:spLocks/>
          </p:cNvSpPr>
          <p:nvPr/>
        </p:nvSpPr>
        <p:spPr>
          <a:xfrm>
            <a:off x="1859630" y="3775243"/>
            <a:ext cx="1999366" cy="1400530"/>
          </a:xfrm>
          <a:prstGeom prst="teardrop">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lt1"/>
                </a:solidFill>
                <a:latin typeface="+mn-lt"/>
                <a:ea typeface="+mn-ea"/>
                <a:cs typeface="+mn-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lt1"/>
                </a:solidFill>
                <a:latin typeface="+mn-lt"/>
                <a:ea typeface="+mn-ea"/>
                <a:cs typeface="+mn-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lt1"/>
                </a:solidFill>
                <a:latin typeface="+mn-lt"/>
                <a:ea typeface="+mn-ea"/>
                <a:cs typeface="+mn-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9pPr>
          </a:lstStyle>
          <a:p>
            <a:pPr marL="0" indent="0" algn="ctr">
              <a:buFont typeface="Wingdings 3" charset="2"/>
              <a:buNone/>
            </a:pPr>
            <a:r>
              <a:rPr lang="he-IL" dirty="0"/>
              <a:t>זיהוי סיכונים פוטנציאליים</a:t>
            </a:r>
          </a:p>
        </p:txBody>
      </p:sp>
      <p:sp>
        <p:nvSpPr>
          <p:cNvPr id="9" name="מציין מיקום תוכן 4">
            <a:extLst>
              <a:ext uri="{FF2B5EF4-FFF2-40B4-BE49-F238E27FC236}">
                <a16:creationId xmlns:a16="http://schemas.microsoft.com/office/drawing/2014/main" id="{0DD34C2D-EE55-D5B3-BBA2-E1929BA21D72}"/>
              </a:ext>
            </a:extLst>
          </p:cNvPr>
          <p:cNvSpPr txBox="1">
            <a:spLocks/>
          </p:cNvSpPr>
          <p:nvPr/>
        </p:nvSpPr>
        <p:spPr>
          <a:xfrm>
            <a:off x="7875286" y="1448565"/>
            <a:ext cx="1999366" cy="1400530"/>
          </a:xfrm>
          <a:prstGeom prst="teardrop">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lt1"/>
                </a:solidFill>
                <a:latin typeface="+mn-lt"/>
                <a:ea typeface="+mn-ea"/>
                <a:cs typeface="+mn-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lt1"/>
                </a:solidFill>
                <a:latin typeface="+mn-lt"/>
                <a:ea typeface="+mn-ea"/>
                <a:cs typeface="+mn-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lt1"/>
                </a:solidFill>
                <a:latin typeface="+mn-lt"/>
                <a:ea typeface="+mn-ea"/>
                <a:cs typeface="+mn-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9pPr>
          </a:lstStyle>
          <a:p>
            <a:pPr marL="0" indent="0" algn="ctr">
              <a:buFont typeface="Wingdings 3" charset="2"/>
              <a:buNone/>
            </a:pPr>
            <a:r>
              <a:rPr lang="he-IL" dirty="0"/>
              <a:t>בינה עסקית</a:t>
            </a:r>
          </a:p>
          <a:p>
            <a:pPr marL="0" indent="0" algn="ctr">
              <a:buFont typeface="Wingdings 3" charset="2"/>
              <a:buNone/>
            </a:pPr>
            <a:r>
              <a:rPr lang="en-US" dirty="0"/>
              <a:t>(BI)</a:t>
            </a:r>
            <a:endParaRPr lang="he-IL" dirty="0"/>
          </a:p>
        </p:txBody>
      </p:sp>
      <p:sp>
        <p:nvSpPr>
          <p:cNvPr id="10" name="מציין מיקום תוכן 4">
            <a:extLst>
              <a:ext uri="{FF2B5EF4-FFF2-40B4-BE49-F238E27FC236}">
                <a16:creationId xmlns:a16="http://schemas.microsoft.com/office/drawing/2014/main" id="{96021BC1-BB57-CCA6-4165-CC87906BFFDE}"/>
              </a:ext>
            </a:extLst>
          </p:cNvPr>
          <p:cNvSpPr txBox="1">
            <a:spLocks/>
          </p:cNvSpPr>
          <p:nvPr/>
        </p:nvSpPr>
        <p:spPr>
          <a:xfrm>
            <a:off x="3437563" y="2024872"/>
            <a:ext cx="1228299" cy="1400530"/>
          </a:xfrm>
          <a:prstGeom prst="teardrop">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lt1"/>
                </a:solidFill>
                <a:latin typeface="+mn-lt"/>
                <a:ea typeface="+mn-ea"/>
                <a:cs typeface="+mn-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lt1"/>
                </a:solidFill>
                <a:latin typeface="+mn-lt"/>
                <a:ea typeface="+mn-ea"/>
                <a:cs typeface="+mn-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lt1"/>
                </a:solidFill>
                <a:latin typeface="+mn-lt"/>
                <a:ea typeface="+mn-ea"/>
                <a:cs typeface="+mn-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9pPr>
          </a:lstStyle>
          <a:p>
            <a:pPr marL="0" indent="0" algn="ctr">
              <a:buFont typeface="Wingdings 3" charset="2"/>
              <a:buNone/>
            </a:pPr>
            <a:r>
              <a:rPr lang="he-IL" dirty="0"/>
              <a:t>איתור הונאות</a:t>
            </a:r>
          </a:p>
        </p:txBody>
      </p:sp>
      <p:sp>
        <p:nvSpPr>
          <p:cNvPr id="11" name="מציין מיקום תוכן 4">
            <a:extLst>
              <a:ext uri="{FF2B5EF4-FFF2-40B4-BE49-F238E27FC236}">
                <a16:creationId xmlns:a16="http://schemas.microsoft.com/office/drawing/2014/main" id="{084A2E58-B1D7-CC82-5264-A4FE88E871F3}"/>
              </a:ext>
            </a:extLst>
          </p:cNvPr>
          <p:cNvSpPr txBox="1">
            <a:spLocks/>
          </p:cNvSpPr>
          <p:nvPr/>
        </p:nvSpPr>
        <p:spPr>
          <a:xfrm>
            <a:off x="8770987" y="4783627"/>
            <a:ext cx="1274479" cy="1400530"/>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lt1"/>
                </a:solidFill>
                <a:latin typeface="+mn-lt"/>
                <a:ea typeface="+mn-ea"/>
                <a:cs typeface="+mn-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lt1"/>
                </a:solidFill>
                <a:latin typeface="+mn-lt"/>
                <a:ea typeface="+mn-ea"/>
                <a:cs typeface="+mn-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lt1"/>
                </a:solidFill>
                <a:latin typeface="+mn-lt"/>
                <a:ea typeface="+mn-ea"/>
                <a:cs typeface="+mn-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9pPr>
          </a:lstStyle>
          <a:p>
            <a:pPr marL="0" indent="0" algn="ctr">
              <a:buFont typeface="Wingdings 3" charset="2"/>
              <a:buNone/>
            </a:pPr>
            <a:r>
              <a:rPr lang="he-IL" dirty="0"/>
              <a:t>חיזוי </a:t>
            </a:r>
          </a:p>
        </p:txBody>
      </p:sp>
      <p:sp>
        <p:nvSpPr>
          <p:cNvPr id="14" name="מציין מיקום תוכן 4">
            <a:extLst>
              <a:ext uri="{FF2B5EF4-FFF2-40B4-BE49-F238E27FC236}">
                <a16:creationId xmlns:a16="http://schemas.microsoft.com/office/drawing/2014/main" id="{75AE2799-E958-EF2D-FEE4-79B5BFE6A2A7}"/>
              </a:ext>
            </a:extLst>
          </p:cNvPr>
          <p:cNvSpPr txBox="1">
            <a:spLocks/>
          </p:cNvSpPr>
          <p:nvPr/>
        </p:nvSpPr>
        <p:spPr>
          <a:xfrm>
            <a:off x="3591339" y="5013534"/>
            <a:ext cx="3162171" cy="1400530"/>
          </a:xfrm>
          <a:prstGeom prst="teardrop">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1" anchor="ctr">
            <a:normAutofit lnSpcReduction="10000"/>
          </a:bodyPr>
          <a:lst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lt1"/>
                </a:solidFill>
                <a:latin typeface="+mn-lt"/>
                <a:ea typeface="+mn-ea"/>
                <a:cs typeface="+mn-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lt1"/>
                </a:solidFill>
                <a:latin typeface="+mn-lt"/>
                <a:ea typeface="+mn-ea"/>
                <a:cs typeface="+mn-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lt1"/>
                </a:solidFill>
                <a:latin typeface="+mn-lt"/>
                <a:ea typeface="+mn-ea"/>
                <a:cs typeface="+mn-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9pPr>
          </a:lstStyle>
          <a:p>
            <a:pPr marL="0" indent="0" algn="ctr">
              <a:buFont typeface="Wingdings 3" charset="2"/>
              <a:buNone/>
            </a:pPr>
            <a:r>
              <a:rPr lang="he-IL" dirty="0"/>
              <a:t>שיפורים ותובנות בתחום הרפאה, החינוך, התחבורה </a:t>
            </a:r>
          </a:p>
        </p:txBody>
      </p:sp>
      <p:sp>
        <p:nvSpPr>
          <p:cNvPr id="15" name="מציין מיקום תוכן 4">
            <a:extLst>
              <a:ext uri="{FF2B5EF4-FFF2-40B4-BE49-F238E27FC236}">
                <a16:creationId xmlns:a16="http://schemas.microsoft.com/office/drawing/2014/main" id="{C201D60C-4AAB-0760-9E6E-ED8AD7D13733}"/>
              </a:ext>
            </a:extLst>
          </p:cNvPr>
          <p:cNvSpPr txBox="1">
            <a:spLocks/>
          </p:cNvSpPr>
          <p:nvPr/>
        </p:nvSpPr>
        <p:spPr>
          <a:xfrm>
            <a:off x="1021545" y="1621692"/>
            <a:ext cx="1999366" cy="1400530"/>
          </a:xfrm>
          <a:prstGeom prst="teardrop">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1" anchor="ctr">
            <a:normAutofit fontScale="85000" lnSpcReduction="10000"/>
          </a:bodyPr>
          <a:lst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lt1"/>
                </a:solidFill>
                <a:latin typeface="+mn-lt"/>
                <a:ea typeface="+mn-ea"/>
                <a:cs typeface="+mn-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lt1"/>
                </a:solidFill>
                <a:latin typeface="+mn-lt"/>
                <a:ea typeface="+mn-ea"/>
                <a:cs typeface="+mn-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lt1"/>
                </a:solidFill>
                <a:latin typeface="+mn-lt"/>
                <a:ea typeface="+mn-ea"/>
                <a:cs typeface="+mn-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9pPr>
          </a:lstStyle>
          <a:p>
            <a:pPr marL="0" indent="0" algn="ctr">
              <a:buFont typeface="Wingdings 3" charset="2"/>
              <a:buNone/>
            </a:pPr>
            <a:r>
              <a:rPr lang="he-IL" dirty="0"/>
              <a:t>ניתוח ומעקבים בשוק הפיננסי</a:t>
            </a:r>
          </a:p>
        </p:txBody>
      </p:sp>
      <p:sp>
        <p:nvSpPr>
          <p:cNvPr id="16" name="מציין מיקום תוכן 4">
            <a:extLst>
              <a:ext uri="{FF2B5EF4-FFF2-40B4-BE49-F238E27FC236}">
                <a16:creationId xmlns:a16="http://schemas.microsoft.com/office/drawing/2014/main" id="{9722E31E-0A7E-C6D2-9449-AF22CB328DB6}"/>
              </a:ext>
            </a:extLst>
          </p:cNvPr>
          <p:cNvSpPr txBox="1">
            <a:spLocks/>
          </p:cNvSpPr>
          <p:nvPr/>
        </p:nvSpPr>
        <p:spPr>
          <a:xfrm>
            <a:off x="5325112" y="3273133"/>
            <a:ext cx="3344339" cy="1400530"/>
          </a:xfrm>
          <a:prstGeom prst="teardrop">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1" anchor="ctr">
            <a:normAutofit lnSpcReduction="10000"/>
          </a:bodyPr>
          <a:lst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lt1"/>
                </a:solidFill>
                <a:latin typeface="+mn-lt"/>
                <a:ea typeface="+mn-ea"/>
                <a:cs typeface="+mn-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lt1"/>
                </a:solidFill>
                <a:latin typeface="+mn-lt"/>
                <a:ea typeface="+mn-ea"/>
                <a:cs typeface="+mn-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lt1"/>
                </a:solidFill>
                <a:latin typeface="+mn-lt"/>
                <a:ea typeface="+mn-ea"/>
                <a:cs typeface="+mn-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lt1"/>
                </a:solidFill>
                <a:latin typeface="+mn-lt"/>
                <a:ea typeface="+mn-ea"/>
                <a:cs typeface="+mn-cs"/>
              </a:defRPr>
            </a:lvl9pPr>
          </a:lstStyle>
          <a:p>
            <a:pPr marL="0" indent="0" algn="ctr">
              <a:buFont typeface="Wingdings 3" charset="2"/>
              <a:buNone/>
            </a:pPr>
            <a:r>
              <a:rPr lang="he-IL" dirty="0"/>
              <a:t>אינטגרציה עם למידת מכונה בינה מלאכותית ו-</a:t>
            </a:r>
            <a:r>
              <a:rPr lang="en-US" dirty="0"/>
              <a:t>IOT</a:t>
            </a:r>
            <a:endParaRPr lang="he-IL" dirty="0"/>
          </a:p>
        </p:txBody>
      </p:sp>
    </p:spTree>
    <p:extLst>
      <p:ext uri="{BB962C8B-B14F-4D97-AF65-F5344CB8AC3E}">
        <p14:creationId xmlns:p14="http://schemas.microsoft.com/office/powerpoint/2010/main" val="2983627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787277" y="67188"/>
            <a:ext cx="9404723" cy="1400530"/>
          </a:xfrm>
        </p:spPr>
        <p:txBody>
          <a:bodyPr/>
          <a:lstStyle/>
          <a:p>
            <a:pPr algn="r"/>
            <a:r>
              <a:rPr lang="he-IL" sz="3600" b="1" dirty="0"/>
              <a:t>אפשרויות נחוצות בקריאת הנתונים </a:t>
            </a:r>
          </a:p>
        </p:txBody>
      </p:sp>
      <p:sp>
        <p:nvSpPr>
          <p:cNvPr id="4" name="תיבת טקסט 3">
            <a:extLst>
              <a:ext uri="{FF2B5EF4-FFF2-40B4-BE49-F238E27FC236}">
                <a16:creationId xmlns:a16="http://schemas.microsoft.com/office/drawing/2014/main" id="{0CCCF643-D914-3415-C8DB-47FD56AFFA5E}"/>
              </a:ext>
            </a:extLst>
          </p:cNvPr>
          <p:cNvSpPr txBox="1"/>
          <p:nvPr/>
        </p:nvSpPr>
        <p:spPr>
          <a:xfrm>
            <a:off x="4068417" y="795173"/>
            <a:ext cx="8123583" cy="923330"/>
          </a:xfrm>
          <a:prstGeom prst="rect">
            <a:avLst/>
          </a:prstGeom>
          <a:noFill/>
        </p:spPr>
        <p:txBody>
          <a:bodyPr wrap="square">
            <a:spAutoFit/>
          </a:bodyPr>
          <a:lstStyle/>
          <a:p>
            <a:r>
              <a:rPr lang="he-IL" b="1" dirty="0">
                <a:latin typeface="Amasis MT Pro Black" panose="02040A04050005020304" pitchFamily="18" charset="0"/>
              </a:rPr>
              <a:t>כמו ב-</a:t>
            </a:r>
            <a:r>
              <a:rPr lang="en-US" b="1" dirty="0">
                <a:latin typeface="Amasis MT Pro Black" panose="02040A04050005020304" pitchFamily="18" charset="0"/>
              </a:rPr>
              <a:t>RDDs </a:t>
            </a:r>
            <a:r>
              <a:rPr lang="he-IL" b="1" dirty="0">
                <a:latin typeface="Amasis MT Pro Black" panose="02040A04050005020304" pitchFamily="18" charset="0"/>
              </a:rPr>
              <a:t>, גם </a:t>
            </a:r>
            <a:r>
              <a:rPr lang="en-US" b="1" dirty="0">
                <a:latin typeface="Amasis MT Pro Black" panose="02040A04050005020304" pitchFamily="18" charset="0"/>
              </a:rPr>
              <a:t>dataframe</a:t>
            </a:r>
            <a:r>
              <a:rPr lang="he-IL" b="1" dirty="0">
                <a:latin typeface="Amasis MT Pro Black" panose="02040A04050005020304" pitchFamily="18" charset="0"/>
              </a:rPr>
              <a:t> מבוסס על הערכה עצלה , רק ברגע שתופעל פעולת </a:t>
            </a:r>
            <a:r>
              <a:rPr lang="en-US" b="1" dirty="0">
                <a:latin typeface="Amasis MT Pro Black" panose="02040A04050005020304" pitchFamily="18" charset="0"/>
              </a:rPr>
              <a:t> Action</a:t>
            </a:r>
            <a:r>
              <a:rPr lang="he-IL" b="1" dirty="0">
                <a:latin typeface="Amasis MT Pro Black" panose="02040A04050005020304" pitchFamily="18" charset="0"/>
              </a:rPr>
              <a:t> , משימות טרנספורמציה יבוצעו . ברגע שהשתמשנו ב-</a:t>
            </a:r>
            <a:r>
              <a:rPr lang="en-US" b="1" dirty="0">
                <a:solidFill>
                  <a:srgbClr val="FFC000"/>
                </a:solidFill>
                <a:latin typeface="Amasis MT Pro Black" panose="02040A04050005020304" pitchFamily="18" charset="0"/>
              </a:rPr>
              <a:t>show()</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ביצענו פעולת </a:t>
            </a:r>
            <a:r>
              <a:rPr lang="en-US" b="1" dirty="0">
                <a:latin typeface="Amasis MT Pro Black" panose="02040A04050005020304" pitchFamily="18" charset="0"/>
              </a:rPr>
              <a:t>Action</a:t>
            </a:r>
            <a:r>
              <a:rPr lang="he-IL" b="1" dirty="0">
                <a:latin typeface="Amasis MT Pro Black" panose="02040A04050005020304" pitchFamily="18" charset="0"/>
              </a:rPr>
              <a:t> והנתונים נאספים מהעמודות ומציגים לנו את 20 השורות הראשונות: </a:t>
            </a:r>
          </a:p>
        </p:txBody>
      </p:sp>
      <p:sp>
        <p:nvSpPr>
          <p:cNvPr id="7" name="תיבת טקסט 6">
            <a:extLst>
              <a:ext uri="{FF2B5EF4-FFF2-40B4-BE49-F238E27FC236}">
                <a16:creationId xmlns:a16="http://schemas.microsoft.com/office/drawing/2014/main" id="{9F9FF47A-7D1A-5B34-D284-591DC0FBFC33}"/>
              </a:ext>
            </a:extLst>
          </p:cNvPr>
          <p:cNvSpPr txBox="1"/>
          <p:nvPr/>
        </p:nvSpPr>
        <p:spPr>
          <a:xfrm>
            <a:off x="556591" y="4770166"/>
            <a:ext cx="11519656" cy="369332"/>
          </a:xfrm>
          <a:prstGeom prst="rect">
            <a:avLst/>
          </a:prstGeom>
          <a:noFill/>
        </p:spPr>
        <p:txBody>
          <a:bodyPr wrap="square">
            <a:spAutoFit/>
          </a:bodyPr>
          <a:lstStyle/>
          <a:p>
            <a:r>
              <a:rPr lang="he-IL" b="1" dirty="0">
                <a:latin typeface="Amasis MT Pro Black" panose="02040A04050005020304" pitchFamily="18" charset="0"/>
              </a:rPr>
              <a:t>באופן דיפולטיבי נוצרו לנו שמות עמודות מהצורה </a:t>
            </a:r>
            <a:r>
              <a:rPr lang="en-US" b="1" dirty="0">
                <a:latin typeface="Amasis MT Pro Black" panose="02040A04050005020304" pitchFamily="18" charset="0"/>
              </a:rPr>
              <a:t>c0…c3</a:t>
            </a:r>
            <a:r>
              <a:rPr lang="he-IL" b="1" dirty="0">
                <a:latin typeface="Amasis MT Pro Black" panose="02040A04050005020304" pitchFamily="18" charset="0"/>
              </a:rPr>
              <a:t> וזה לא מה שאנחנו רוצים , לכן נגדיר </a:t>
            </a:r>
            <a:r>
              <a:rPr lang="en-US" b="1" dirty="0">
                <a:solidFill>
                  <a:srgbClr val="FFC000"/>
                </a:solidFill>
                <a:latin typeface="Amasis MT Pro Black" panose="02040A04050005020304" pitchFamily="18" charset="0"/>
              </a:rPr>
              <a:t>header = True</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a:t>
            </a:r>
          </a:p>
        </p:txBody>
      </p:sp>
      <p:pic>
        <p:nvPicPr>
          <p:cNvPr id="3" name="תמונה 2">
            <a:extLst>
              <a:ext uri="{FF2B5EF4-FFF2-40B4-BE49-F238E27FC236}">
                <a16:creationId xmlns:a16="http://schemas.microsoft.com/office/drawing/2014/main" id="{994C877F-B475-9CEF-09C1-6A320FB5CFBB}"/>
              </a:ext>
            </a:extLst>
          </p:cNvPr>
          <p:cNvPicPr>
            <a:picLocks noChangeAspect="1"/>
          </p:cNvPicPr>
          <p:nvPr/>
        </p:nvPicPr>
        <p:blipFill rotWithShape="1">
          <a:blip r:embed="rId2"/>
          <a:srcRect l="15870" t="53142" r="64130" b="5099"/>
          <a:stretch/>
        </p:blipFill>
        <p:spPr>
          <a:xfrm>
            <a:off x="7726017" y="1813100"/>
            <a:ext cx="4386471" cy="2862469"/>
          </a:xfrm>
          <a:prstGeom prst="rect">
            <a:avLst/>
          </a:prstGeom>
        </p:spPr>
      </p:pic>
      <p:pic>
        <p:nvPicPr>
          <p:cNvPr id="6" name="תמונה 5">
            <a:extLst>
              <a:ext uri="{FF2B5EF4-FFF2-40B4-BE49-F238E27FC236}">
                <a16:creationId xmlns:a16="http://schemas.microsoft.com/office/drawing/2014/main" id="{F70381E8-974F-CF5A-D86E-A2B3956ACFBF}"/>
              </a:ext>
            </a:extLst>
          </p:cNvPr>
          <p:cNvPicPr>
            <a:picLocks noChangeAspect="1"/>
          </p:cNvPicPr>
          <p:nvPr/>
        </p:nvPicPr>
        <p:blipFill rotWithShape="1">
          <a:blip r:embed="rId3"/>
          <a:srcRect l="6631" t="62035" r="39891" b="28503"/>
          <a:stretch/>
        </p:blipFill>
        <p:spPr>
          <a:xfrm>
            <a:off x="3343063" y="5139498"/>
            <a:ext cx="8733184" cy="1016730"/>
          </a:xfrm>
          <a:prstGeom prst="rect">
            <a:avLst/>
          </a:prstGeom>
        </p:spPr>
      </p:pic>
      <p:sp>
        <p:nvSpPr>
          <p:cNvPr id="10" name="תיבת טקסט 9">
            <a:extLst>
              <a:ext uri="{FF2B5EF4-FFF2-40B4-BE49-F238E27FC236}">
                <a16:creationId xmlns:a16="http://schemas.microsoft.com/office/drawing/2014/main" id="{626C0257-3585-EC97-6503-D49E3EF09A0E}"/>
              </a:ext>
            </a:extLst>
          </p:cNvPr>
          <p:cNvSpPr txBox="1"/>
          <p:nvPr/>
        </p:nvSpPr>
        <p:spPr>
          <a:xfrm>
            <a:off x="1762539" y="6211669"/>
            <a:ext cx="10313708" cy="369332"/>
          </a:xfrm>
          <a:prstGeom prst="rect">
            <a:avLst/>
          </a:prstGeom>
          <a:noFill/>
        </p:spPr>
        <p:txBody>
          <a:bodyPr wrap="square">
            <a:spAutoFit/>
          </a:bodyPr>
          <a:lstStyle/>
          <a:p>
            <a:r>
              <a:rPr lang="he-IL" b="1" dirty="0">
                <a:latin typeface="Amasis MT Pro Black" panose="02040A04050005020304" pitchFamily="18" charset="0"/>
              </a:rPr>
              <a:t>כעת העמודות מתאימות למה שרצינו אבל הבעיה שסוג המשתנים בעמודות באופן דיפולטיבי נוצרות כ-</a:t>
            </a:r>
            <a:r>
              <a:rPr lang="en-US" b="1" dirty="0">
                <a:latin typeface="Amasis MT Pro Black" panose="02040A04050005020304" pitchFamily="18" charset="0"/>
              </a:rPr>
              <a:t>string</a:t>
            </a:r>
            <a:endParaRPr lang="he-IL" b="1" dirty="0">
              <a:latin typeface="Amasis MT Pro Black" panose="02040A04050005020304" pitchFamily="18" charset="0"/>
            </a:endParaRPr>
          </a:p>
        </p:txBody>
      </p:sp>
    </p:spTree>
    <p:extLst>
      <p:ext uri="{BB962C8B-B14F-4D97-AF65-F5344CB8AC3E}">
        <p14:creationId xmlns:p14="http://schemas.microsoft.com/office/powerpoint/2010/main" val="593915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68008" y="43263"/>
            <a:ext cx="9404723" cy="1400530"/>
          </a:xfrm>
        </p:spPr>
        <p:txBody>
          <a:bodyPr/>
          <a:lstStyle/>
          <a:p>
            <a:pPr algn="r"/>
            <a:r>
              <a:rPr lang="he-IL" sz="3600" b="1" dirty="0"/>
              <a:t>אפשרויות נחוצות בקריאת הנתונים </a:t>
            </a:r>
          </a:p>
        </p:txBody>
      </p:sp>
      <p:sp>
        <p:nvSpPr>
          <p:cNvPr id="4" name="תיבת טקסט 3">
            <a:extLst>
              <a:ext uri="{FF2B5EF4-FFF2-40B4-BE49-F238E27FC236}">
                <a16:creationId xmlns:a16="http://schemas.microsoft.com/office/drawing/2014/main" id="{0CCCF643-D914-3415-C8DB-47FD56AFFA5E}"/>
              </a:ext>
            </a:extLst>
          </p:cNvPr>
          <p:cNvSpPr txBox="1"/>
          <p:nvPr/>
        </p:nvSpPr>
        <p:spPr>
          <a:xfrm>
            <a:off x="731520" y="869586"/>
            <a:ext cx="11341211" cy="923330"/>
          </a:xfrm>
          <a:prstGeom prst="rect">
            <a:avLst/>
          </a:prstGeom>
          <a:noFill/>
        </p:spPr>
        <p:txBody>
          <a:bodyPr wrap="square">
            <a:spAutoFit/>
          </a:bodyPr>
          <a:lstStyle/>
          <a:p>
            <a:r>
              <a:rPr lang="he-IL" sz="1800" b="1" dirty="0">
                <a:latin typeface="Amasis MT Pro Black" panose="02040A04050005020304" pitchFamily="18" charset="0"/>
              </a:rPr>
              <a:t>כל מה שצריך לעשות זה פשוט לאתחל את </a:t>
            </a:r>
            <a:r>
              <a:rPr lang="en-US" sz="1800" b="1" dirty="0">
                <a:solidFill>
                  <a:srgbClr val="FFC000"/>
                </a:solidFill>
                <a:latin typeface="Amasis MT Pro Black" panose="02040A04050005020304" pitchFamily="18" charset="0"/>
              </a:rPr>
              <a:t>inferSchema</a:t>
            </a:r>
            <a:r>
              <a:rPr lang="he-IL" sz="1800" b="1" dirty="0">
                <a:latin typeface="Amasis MT Pro Black" panose="02040A04050005020304" pitchFamily="18" charset="0"/>
              </a:rPr>
              <a:t> ל-</a:t>
            </a:r>
            <a:r>
              <a:rPr lang="en-US" sz="1800" b="1" dirty="0">
                <a:latin typeface="Amasis MT Pro Black" panose="02040A04050005020304" pitchFamily="18" charset="0"/>
              </a:rPr>
              <a:t>True</a:t>
            </a:r>
            <a:r>
              <a:rPr lang="he-IL" sz="1800" b="1" dirty="0">
                <a:latin typeface="Amasis MT Pro Black" panose="02040A04050005020304" pitchFamily="18" charset="0"/>
              </a:rPr>
              <a:t> . </a:t>
            </a:r>
          </a:p>
          <a:p>
            <a:r>
              <a:rPr lang="he-IL" sz="1800" b="1" dirty="0">
                <a:latin typeface="Amasis MT Pro Black" panose="02040A04050005020304" pitchFamily="18" charset="0"/>
              </a:rPr>
              <a:t>נכתוב הכול בשורה אחת ונציג את הטבלה באמצעות </a:t>
            </a:r>
            <a:r>
              <a:rPr lang="en-US" b="1" dirty="0">
                <a:latin typeface="Amasis MT Pro Black" panose="02040A04050005020304" pitchFamily="18" charset="0"/>
              </a:rPr>
              <a:t>show()</a:t>
            </a:r>
            <a:r>
              <a:rPr lang="he-IL" b="1" dirty="0">
                <a:latin typeface="Amasis MT Pro Black" panose="02040A04050005020304" pitchFamily="18" charset="0"/>
              </a:rPr>
              <a:t> </a:t>
            </a:r>
            <a:r>
              <a:rPr lang="he-IL" sz="1800" b="1" dirty="0">
                <a:latin typeface="Amasis MT Pro Black" panose="02040A04050005020304" pitchFamily="18" charset="0"/>
              </a:rPr>
              <a:t>ואת המידע של עמודות הטבלה באמצעות </a:t>
            </a:r>
            <a:r>
              <a:rPr lang="en-US" sz="1800" b="1" dirty="0">
                <a:solidFill>
                  <a:srgbClr val="FFC000"/>
                </a:solidFill>
                <a:latin typeface="Amasis MT Pro Black" panose="02040A04050005020304" pitchFamily="18" charset="0"/>
              </a:rPr>
              <a:t>printschema</a:t>
            </a:r>
            <a:r>
              <a:rPr lang="en-US" sz="1800" b="1" dirty="0">
                <a:latin typeface="Amasis MT Pro Black" panose="02040A04050005020304" pitchFamily="18" charset="0"/>
              </a:rPr>
              <a:t>()</a:t>
            </a:r>
            <a:r>
              <a:rPr lang="he-IL" sz="1800" b="1" dirty="0">
                <a:solidFill>
                  <a:srgbClr val="FFFF00"/>
                </a:solidFill>
              </a:rPr>
              <a:t>:</a:t>
            </a:r>
          </a:p>
          <a:p>
            <a:endParaRPr lang="he-IL" sz="1800" dirty="0"/>
          </a:p>
        </p:txBody>
      </p:sp>
      <p:pic>
        <p:nvPicPr>
          <p:cNvPr id="5" name="תמונה 4">
            <a:extLst>
              <a:ext uri="{FF2B5EF4-FFF2-40B4-BE49-F238E27FC236}">
                <a16:creationId xmlns:a16="http://schemas.microsoft.com/office/drawing/2014/main" id="{9007D6A5-9441-B66A-4B08-5B445A18994B}"/>
              </a:ext>
            </a:extLst>
          </p:cNvPr>
          <p:cNvPicPr>
            <a:picLocks noChangeAspect="1"/>
          </p:cNvPicPr>
          <p:nvPr/>
        </p:nvPicPr>
        <p:blipFill rotWithShape="1">
          <a:blip r:embed="rId2"/>
          <a:srcRect l="10543" t="24915" r="39674" b="5292"/>
          <a:stretch/>
        </p:blipFill>
        <p:spPr>
          <a:xfrm>
            <a:off x="1205948" y="1663412"/>
            <a:ext cx="10826619" cy="4784035"/>
          </a:xfrm>
          <a:prstGeom prst="rect">
            <a:avLst/>
          </a:prstGeom>
        </p:spPr>
      </p:pic>
    </p:spTree>
    <p:extLst>
      <p:ext uri="{BB962C8B-B14F-4D97-AF65-F5344CB8AC3E}">
        <p14:creationId xmlns:p14="http://schemas.microsoft.com/office/powerpoint/2010/main" val="9806148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668008" y="43263"/>
            <a:ext cx="9404723" cy="1400530"/>
          </a:xfrm>
        </p:spPr>
        <p:txBody>
          <a:bodyPr/>
          <a:lstStyle/>
          <a:p>
            <a:pPr algn="r"/>
            <a:r>
              <a:rPr lang="en-US" sz="3600" b="1" dirty="0"/>
              <a:t>head() , dtypes ,columns</a:t>
            </a:r>
            <a:endParaRPr lang="he-IL" sz="3600" b="1" dirty="0"/>
          </a:p>
        </p:txBody>
      </p:sp>
      <p:pic>
        <p:nvPicPr>
          <p:cNvPr id="6" name="תמונה 5">
            <a:extLst>
              <a:ext uri="{FF2B5EF4-FFF2-40B4-BE49-F238E27FC236}">
                <a16:creationId xmlns:a16="http://schemas.microsoft.com/office/drawing/2014/main" id="{2FA0B9FB-4DE9-A7C2-FD0E-503CC6FF3215}"/>
              </a:ext>
            </a:extLst>
          </p:cNvPr>
          <p:cNvPicPr>
            <a:picLocks noChangeAspect="1"/>
          </p:cNvPicPr>
          <p:nvPr/>
        </p:nvPicPr>
        <p:blipFill rotWithShape="1">
          <a:blip r:embed="rId2"/>
          <a:srcRect l="19524" t="32105" r="41538" b="23566"/>
          <a:stretch/>
        </p:blipFill>
        <p:spPr>
          <a:xfrm>
            <a:off x="1758461" y="942536"/>
            <a:ext cx="10201728" cy="5331655"/>
          </a:xfrm>
          <a:prstGeom prst="rect">
            <a:avLst/>
          </a:prstGeom>
        </p:spPr>
      </p:pic>
    </p:spTree>
    <p:extLst>
      <p:ext uri="{BB962C8B-B14F-4D97-AF65-F5344CB8AC3E}">
        <p14:creationId xmlns:p14="http://schemas.microsoft.com/office/powerpoint/2010/main" val="2089023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772872" y="42811"/>
            <a:ext cx="9404723" cy="1400530"/>
          </a:xfrm>
        </p:spPr>
        <p:txBody>
          <a:bodyPr/>
          <a:lstStyle/>
          <a:p>
            <a:pPr algn="r"/>
            <a:r>
              <a:rPr lang="he-IL" sz="3200" b="1" dirty="0"/>
              <a:t>הצגה סטטיסטית והוספה והסרה של עמודות</a:t>
            </a:r>
          </a:p>
        </p:txBody>
      </p:sp>
      <p:sp>
        <p:nvSpPr>
          <p:cNvPr id="4" name="תיבת טקסט 3">
            <a:extLst>
              <a:ext uri="{FF2B5EF4-FFF2-40B4-BE49-F238E27FC236}">
                <a16:creationId xmlns:a16="http://schemas.microsoft.com/office/drawing/2014/main" id="{0CCCF643-D914-3415-C8DB-47FD56AFFA5E}"/>
              </a:ext>
            </a:extLst>
          </p:cNvPr>
          <p:cNvSpPr txBox="1"/>
          <p:nvPr/>
        </p:nvSpPr>
        <p:spPr>
          <a:xfrm>
            <a:off x="830143" y="735808"/>
            <a:ext cx="11361857" cy="369332"/>
          </a:xfrm>
          <a:prstGeom prst="rect">
            <a:avLst/>
          </a:prstGeom>
          <a:noFill/>
        </p:spPr>
        <p:txBody>
          <a:bodyPr wrap="square">
            <a:spAutoFit/>
          </a:bodyPr>
          <a:lstStyle/>
          <a:p>
            <a:r>
              <a:rPr lang="he-IL" b="1" dirty="0">
                <a:latin typeface="Amasis MT Pro Black" panose="02040A04050005020304" pitchFamily="18" charset="0"/>
              </a:rPr>
              <a:t>ניתן להציג נתונים סטטיסטיים בסיסיים באמצעות </a:t>
            </a:r>
            <a:r>
              <a:rPr lang="en-US" b="1" dirty="0">
                <a:solidFill>
                  <a:srgbClr val="FFC000"/>
                </a:solidFill>
                <a:latin typeface="Amasis MT Pro Black" panose="02040A04050005020304" pitchFamily="18" charset="0"/>
              </a:rPr>
              <a:t>describe()</a:t>
            </a:r>
            <a:r>
              <a:rPr lang="he-IL" b="1" dirty="0">
                <a:latin typeface="Amasis MT Pro Black" panose="02040A04050005020304" pitchFamily="18" charset="0"/>
              </a:rPr>
              <a:t> שיציג : כמות , ממוצע, סטיית תקן, מינימום ומקסימום:</a:t>
            </a:r>
          </a:p>
        </p:txBody>
      </p:sp>
      <p:pic>
        <p:nvPicPr>
          <p:cNvPr id="5" name="תמונה 4">
            <a:extLst>
              <a:ext uri="{FF2B5EF4-FFF2-40B4-BE49-F238E27FC236}">
                <a16:creationId xmlns:a16="http://schemas.microsoft.com/office/drawing/2014/main" id="{5CF10A56-42D1-348F-C177-9A1BEE6052F8}"/>
              </a:ext>
            </a:extLst>
          </p:cNvPr>
          <p:cNvPicPr>
            <a:picLocks noChangeAspect="1"/>
          </p:cNvPicPr>
          <p:nvPr/>
        </p:nvPicPr>
        <p:blipFill rotWithShape="1">
          <a:blip r:embed="rId2"/>
          <a:srcRect l="16086" t="42508" r="40653" b="30080"/>
          <a:stretch/>
        </p:blipFill>
        <p:spPr>
          <a:xfrm>
            <a:off x="1418406" y="1160632"/>
            <a:ext cx="10707757" cy="1698998"/>
          </a:xfrm>
          <a:prstGeom prst="rect">
            <a:avLst/>
          </a:prstGeom>
        </p:spPr>
      </p:pic>
      <p:sp>
        <p:nvSpPr>
          <p:cNvPr id="8" name="תיבת טקסט 7">
            <a:extLst>
              <a:ext uri="{FF2B5EF4-FFF2-40B4-BE49-F238E27FC236}">
                <a16:creationId xmlns:a16="http://schemas.microsoft.com/office/drawing/2014/main" id="{4EE569A1-10DB-F0A7-252E-DDD111148080}"/>
              </a:ext>
            </a:extLst>
          </p:cNvPr>
          <p:cNvSpPr txBox="1"/>
          <p:nvPr/>
        </p:nvSpPr>
        <p:spPr>
          <a:xfrm>
            <a:off x="-251790" y="2915122"/>
            <a:ext cx="12377954" cy="369332"/>
          </a:xfrm>
          <a:prstGeom prst="rect">
            <a:avLst/>
          </a:prstGeom>
          <a:noFill/>
        </p:spPr>
        <p:txBody>
          <a:bodyPr wrap="square" rtlCol="1">
            <a:spAutoFit/>
          </a:bodyPr>
          <a:lstStyle/>
          <a:p>
            <a:r>
              <a:rPr lang="he-IL" b="1" dirty="0">
                <a:latin typeface="Amasis MT Pro Black" panose="02040A04050005020304" pitchFamily="18" charset="0"/>
              </a:rPr>
              <a:t>נוכל להוסיף עמודה לטבלה באמצעות </a:t>
            </a:r>
            <a:r>
              <a:rPr lang="en-US" b="1" dirty="0">
                <a:latin typeface="Amasis MT Pro Black" panose="02040A04050005020304" pitchFamily="18" charset="0"/>
              </a:rPr>
              <a:t> </a:t>
            </a:r>
            <a:r>
              <a:rPr lang="en-US" b="1" dirty="0">
                <a:solidFill>
                  <a:srgbClr val="FFC000"/>
                </a:solidFill>
                <a:latin typeface="Amasis MT Pro Black" panose="02040A04050005020304" pitchFamily="18" charset="0"/>
              </a:rPr>
              <a:t>withColumn</a:t>
            </a:r>
            <a:r>
              <a:rPr lang="he-IL" b="1" dirty="0">
                <a:latin typeface="Amasis MT Pro Black" panose="02040A04050005020304" pitchFamily="18" charset="0"/>
              </a:rPr>
              <a:t>,גישה לעמודה מסוימת תהיה בסוגריים מרובעים על פי שם העמודה:</a:t>
            </a:r>
          </a:p>
        </p:txBody>
      </p:sp>
      <p:pic>
        <p:nvPicPr>
          <p:cNvPr id="12" name="תמונה 11">
            <a:extLst>
              <a:ext uri="{FF2B5EF4-FFF2-40B4-BE49-F238E27FC236}">
                <a16:creationId xmlns:a16="http://schemas.microsoft.com/office/drawing/2014/main" id="{AC33143B-A0B0-9C1C-2421-AEE7F1E977C5}"/>
              </a:ext>
            </a:extLst>
          </p:cNvPr>
          <p:cNvPicPr>
            <a:picLocks noChangeAspect="1"/>
          </p:cNvPicPr>
          <p:nvPr/>
        </p:nvPicPr>
        <p:blipFill rotWithShape="1">
          <a:blip r:embed="rId3"/>
          <a:srcRect l="22935" t="46364" r="38804" b="26769"/>
          <a:stretch/>
        </p:blipFill>
        <p:spPr>
          <a:xfrm>
            <a:off x="3246782" y="3286213"/>
            <a:ext cx="8772941" cy="2314423"/>
          </a:xfrm>
          <a:prstGeom prst="rect">
            <a:avLst/>
          </a:prstGeom>
        </p:spPr>
      </p:pic>
      <p:sp>
        <p:nvSpPr>
          <p:cNvPr id="14" name="תיבת טקסט 13">
            <a:extLst>
              <a:ext uri="{FF2B5EF4-FFF2-40B4-BE49-F238E27FC236}">
                <a16:creationId xmlns:a16="http://schemas.microsoft.com/office/drawing/2014/main" id="{81CC7514-3C80-CF4F-5865-735EB60DB61D}"/>
              </a:ext>
            </a:extLst>
          </p:cNvPr>
          <p:cNvSpPr txBox="1"/>
          <p:nvPr/>
        </p:nvSpPr>
        <p:spPr>
          <a:xfrm>
            <a:off x="5897219" y="5697368"/>
            <a:ext cx="6122504" cy="369332"/>
          </a:xfrm>
          <a:prstGeom prst="rect">
            <a:avLst/>
          </a:prstGeom>
          <a:noFill/>
        </p:spPr>
        <p:txBody>
          <a:bodyPr wrap="square">
            <a:spAutoFit/>
          </a:bodyPr>
          <a:lstStyle/>
          <a:p>
            <a:r>
              <a:rPr lang="he-IL" b="1" dirty="0">
                <a:latin typeface="Amasis MT Pro Black" panose="02040A04050005020304" pitchFamily="18" charset="0"/>
              </a:rPr>
              <a:t>הסרת עמודה תתבצע עם </a:t>
            </a:r>
            <a:r>
              <a:rPr lang="en-US" b="1" dirty="0">
                <a:solidFill>
                  <a:srgbClr val="FFC000"/>
                </a:solidFill>
                <a:latin typeface="Amasis MT Pro Black" panose="02040A04050005020304" pitchFamily="18" charset="0"/>
              </a:rPr>
              <a:t>drop()</a:t>
            </a:r>
            <a:r>
              <a:rPr lang="he-IL" b="1" dirty="0">
                <a:solidFill>
                  <a:srgbClr val="FFC000"/>
                </a:solidFill>
                <a:latin typeface="Amasis MT Pro Black" panose="02040A04050005020304" pitchFamily="18" charset="0"/>
              </a:rPr>
              <a:t> </a:t>
            </a:r>
            <a:r>
              <a:rPr lang="he-IL" b="1" dirty="0">
                <a:latin typeface="Amasis MT Pro Black" panose="02040A04050005020304" pitchFamily="18" charset="0"/>
              </a:rPr>
              <a:t>:</a:t>
            </a:r>
          </a:p>
        </p:txBody>
      </p:sp>
      <p:pic>
        <p:nvPicPr>
          <p:cNvPr id="15" name="תמונה 14">
            <a:extLst>
              <a:ext uri="{FF2B5EF4-FFF2-40B4-BE49-F238E27FC236}">
                <a16:creationId xmlns:a16="http://schemas.microsoft.com/office/drawing/2014/main" id="{788E0227-910A-9327-6626-FAD15809F132}"/>
              </a:ext>
            </a:extLst>
          </p:cNvPr>
          <p:cNvPicPr>
            <a:picLocks noChangeAspect="1"/>
          </p:cNvPicPr>
          <p:nvPr/>
        </p:nvPicPr>
        <p:blipFill rotWithShape="1">
          <a:blip r:embed="rId4"/>
          <a:srcRect l="22609" t="77593" r="54239" b="17127"/>
          <a:stretch/>
        </p:blipFill>
        <p:spPr>
          <a:xfrm>
            <a:off x="7951306" y="6100494"/>
            <a:ext cx="4068417" cy="587726"/>
          </a:xfrm>
          <a:prstGeom prst="rect">
            <a:avLst/>
          </a:prstGeom>
        </p:spPr>
      </p:pic>
    </p:spTree>
    <p:extLst>
      <p:ext uri="{BB962C8B-B14F-4D97-AF65-F5344CB8AC3E}">
        <p14:creationId xmlns:p14="http://schemas.microsoft.com/office/powerpoint/2010/main" val="2546153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772872" y="42811"/>
            <a:ext cx="9404723" cy="1400530"/>
          </a:xfrm>
        </p:spPr>
        <p:txBody>
          <a:bodyPr/>
          <a:lstStyle/>
          <a:p>
            <a:pPr algn="r"/>
            <a:r>
              <a:rPr lang="en-US" sz="3200" b="1" dirty="0"/>
              <a:t>When &amp; otherwise</a:t>
            </a:r>
            <a:endParaRPr lang="he-IL" sz="3200" b="1" dirty="0"/>
          </a:p>
        </p:txBody>
      </p:sp>
      <p:sp>
        <p:nvSpPr>
          <p:cNvPr id="8" name="תיבת טקסט 7">
            <a:extLst>
              <a:ext uri="{FF2B5EF4-FFF2-40B4-BE49-F238E27FC236}">
                <a16:creationId xmlns:a16="http://schemas.microsoft.com/office/drawing/2014/main" id="{4EE569A1-10DB-F0A7-252E-DDD111148080}"/>
              </a:ext>
            </a:extLst>
          </p:cNvPr>
          <p:cNvSpPr txBox="1"/>
          <p:nvPr/>
        </p:nvSpPr>
        <p:spPr>
          <a:xfrm>
            <a:off x="-200359" y="797010"/>
            <a:ext cx="12377954" cy="646331"/>
          </a:xfrm>
          <a:prstGeom prst="rect">
            <a:avLst/>
          </a:prstGeom>
          <a:noFill/>
        </p:spPr>
        <p:txBody>
          <a:bodyPr wrap="square" rtlCol="1">
            <a:spAutoFit/>
          </a:bodyPr>
          <a:lstStyle/>
          <a:p>
            <a:r>
              <a:rPr lang="he-IL" b="1" dirty="0">
                <a:latin typeface="Amasis MT Pro Black" panose="02040A04050005020304" pitchFamily="18" charset="0"/>
              </a:rPr>
              <a:t>פונקציות אלו משמשות בהקשר של פעולות </a:t>
            </a:r>
            <a:r>
              <a:rPr lang="en-US" b="1" dirty="0">
                <a:latin typeface="Amasis MT Pro Black" panose="02040A04050005020304" pitchFamily="18" charset="0"/>
              </a:rPr>
              <a:t>DataFrame</a:t>
            </a:r>
            <a:r>
              <a:rPr lang="he-IL" b="1" dirty="0">
                <a:latin typeface="Amasis MT Pro Black" panose="02040A04050005020304" pitchFamily="18" charset="0"/>
              </a:rPr>
              <a:t> כדי לעדכן או לשנות ערכים באופן מותנה בהתבסס על תנאי שצוין.</a:t>
            </a:r>
          </a:p>
          <a:p>
            <a:r>
              <a:rPr lang="he-IL" b="1" dirty="0">
                <a:latin typeface="Amasis MT Pro Black" panose="02040A04050005020304" pitchFamily="18" charset="0"/>
              </a:rPr>
              <a:t>בדרך כלל משתמשים בהן בהוספת עמודה כדי להגדיר ערך בעמודה על פי תנאי מסוים.</a:t>
            </a:r>
          </a:p>
        </p:txBody>
      </p:sp>
      <p:pic>
        <p:nvPicPr>
          <p:cNvPr id="7" name="תמונה 6">
            <a:extLst>
              <a:ext uri="{FF2B5EF4-FFF2-40B4-BE49-F238E27FC236}">
                <a16:creationId xmlns:a16="http://schemas.microsoft.com/office/drawing/2014/main" id="{3BA73F5D-E1C0-FCE0-BF6E-3650A7F14B3C}"/>
              </a:ext>
            </a:extLst>
          </p:cNvPr>
          <p:cNvPicPr>
            <a:picLocks noChangeAspect="1"/>
          </p:cNvPicPr>
          <p:nvPr/>
        </p:nvPicPr>
        <p:blipFill rotWithShape="1">
          <a:blip r:embed="rId2"/>
          <a:srcRect l="19384" t="26862" r="15770" b="7876"/>
          <a:stretch/>
        </p:blipFill>
        <p:spPr>
          <a:xfrm>
            <a:off x="2532185" y="1603717"/>
            <a:ext cx="9537895" cy="4895557"/>
          </a:xfrm>
          <a:prstGeom prst="rect">
            <a:avLst/>
          </a:prstGeom>
        </p:spPr>
      </p:pic>
    </p:spTree>
    <p:extLst>
      <p:ext uri="{BB962C8B-B14F-4D97-AF65-F5344CB8AC3E}">
        <p14:creationId xmlns:p14="http://schemas.microsoft.com/office/powerpoint/2010/main" val="391296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787277" y="0"/>
            <a:ext cx="9404723" cy="1400530"/>
          </a:xfrm>
        </p:spPr>
        <p:txBody>
          <a:bodyPr/>
          <a:lstStyle/>
          <a:p>
            <a:pPr algn="r"/>
            <a:r>
              <a:rPr lang="he-IL" b="1" dirty="0"/>
              <a:t>המרה לטבלת </a:t>
            </a:r>
            <a:r>
              <a:rPr lang="en-US" b="1" dirty="0"/>
              <a:t> SQL</a:t>
            </a:r>
            <a:r>
              <a:rPr lang="he-IL" b="1" dirty="0"/>
              <a:t>זמנית</a:t>
            </a:r>
          </a:p>
        </p:txBody>
      </p:sp>
      <p:pic>
        <p:nvPicPr>
          <p:cNvPr id="8" name="תמונה 7">
            <a:extLst>
              <a:ext uri="{FF2B5EF4-FFF2-40B4-BE49-F238E27FC236}">
                <a16:creationId xmlns:a16="http://schemas.microsoft.com/office/drawing/2014/main" id="{489178F4-F1A9-F6C6-2745-7490F3EF468B}"/>
              </a:ext>
            </a:extLst>
          </p:cNvPr>
          <p:cNvPicPr>
            <a:picLocks noChangeAspect="1"/>
          </p:cNvPicPr>
          <p:nvPr/>
        </p:nvPicPr>
        <p:blipFill rotWithShape="1">
          <a:blip r:embed="rId2"/>
          <a:srcRect l="19847" t="40611" r="44038" b="30657"/>
          <a:stretch/>
        </p:blipFill>
        <p:spPr>
          <a:xfrm>
            <a:off x="3853544" y="1163886"/>
            <a:ext cx="8285871" cy="3052201"/>
          </a:xfrm>
          <a:prstGeom prst="rect">
            <a:avLst/>
          </a:prstGeom>
        </p:spPr>
      </p:pic>
      <p:sp>
        <p:nvSpPr>
          <p:cNvPr id="9" name="תיבת טקסט 8">
            <a:extLst>
              <a:ext uri="{FF2B5EF4-FFF2-40B4-BE49-F238E27FC236}">
                <a16:creationId xmlns:a16="http://schemas.microsoft.com/office/drawing/2014/main" id="{1D61CF6C-711A-12CE-4BD2-F10EB5825940}"/>
              </a:ext>
            </a:extLst>
          </p:cNvPr>
          <p:cNvSpPr txBox="1"/>
          <p:nvPr/>
        </p:nvSpPr>
        <p:spPr>
          <a:xfrm>
            <a:off x="3711032" y="4359967"/>
            <a:ext cx="8428383" cy="923330"/>
          </a:xfrm>
          <a:prstGeom prst="rect">
            <a:avLst/>
          </a:prstGeom>
          <a:noFill/>
        </p:spPr>
        <p:txBody>
          <a:bodyPr wrap="square" rtlCol="1">
            <a:spAutoFit/>
          </a:bodyPr>
          <a:lstStyle/>
          <a:p>
            <a:r>
              <a:rPr lang="he-IL" b="1" dirty="0">
                <a:latin typeface="Amasis MT Pro Black" panose="02040A04050005020304" pitchFamily="18" charset="0"/>
              </a:rPr>
              <a:t>ניתן להמיר </a:t>
            </a:r>
            <a:r>
              <a:rPr lang="en-US" b="1" dirty="0">
                <a:latin typeface="Amasis MT Pro Black" panose="02040A04050005020304" pitchFamily="18" charset="0"/>
              </a:rPr>
              <a:t>dataFrame</a:t>
            </a:r>
            <a:r>
              <a:rPr lang="he-IL" b="1" dirty="0">
                <a:latin typeface="Amasis MT Pro Black" panose="02040A04050005020304" pitchFamily="18" charset="0"/>
              </a:rPr>
              <a:t> לטבלת </a:t>
            </a:r>
            <a:r>
              <a:rPr lang="en-US" b="1" dirty="0">
                <a:latin typeface="Amasis MT Pro Black" panose="02040A04050005020304" pitchFamily="18" charset="0"/>
              </a:rPr>
              <a:t>SQL</a:t>
            </a:r>
            <a:r>
              <a:rPr lang="he-IL" b="1" dirty="0">
                <a:latin typeface="Amasis MT Pro Black" panose="02040A04050005020304" pitchFamily="18" charset="0"/>
              </a:rPr>
              <a:t> זמנית ובכך לבצע שאילתות באמצעות </a:t>
            </a:r>
            <a:r>
              <a:rPr lang="en-US" b="1" dirty="0">
                <a:latin typeface="Amasis MT Pro Black" panose="02040A04050005020304" pitchFamily="18" charset="0"/>
              </a:rPr>
              <a:t>SparkSQL</a:t>
            </a:r>
            <a:r>
              <a:rPr lang="he-IL" b="1" dirty="0">
                <a:latin typeface="Amasis MT Pro Black" panose="02040A04050005020304" pitchFamily="18" charset="0"/>
              </a:rPr>
              <a:t> </a:t>
            </a:r>
          </a:p>
          <a:p>
            <a:r>
              <a:rPr lang="he-IL" b="1" dirty="0">
                <a:latin typeface="Amasis MT Pro Black" panose="02040A04050005020304" pitchFamily="18" charset="0"/>
              </a:rPr>
              <a:t>הטבלה הזמנית קיימת רק עד סיום ה-</a:t>
            </a:r>
            <a:r>
              <a:rPr lang="en-US" b="1" dirty="0">
                <a:latin typeface="Amasis MT Pro Black" panose="02040A04050005020304" pitchFamily="18" charset="0"/>
              </a:rPr>
              <a:t>Session</a:t>
            </a:r>
            <a:r>
              <a:rPr lang="he-IL" b="1" dirty="0">
                <a:latin typeface="Amasis MT Pro Black" panose="02040A04050005020304" pitchFamily="18" charset="0"/>
              </a:rPr>
              <a:t> עם </a:t>
            </a:r>
            <a:r>
              <a:rPr lang="en-US" b="1" dirty="0">
                <a:latin typeface="Amasis MT Pro Black" panose="02040A04050005020304" pitchFamily="18" charset="0"/>
              </a:rPr>
              <a:t>Spark</a:t>
            </a:r>
            <a:r>
              <a:rPr lang="he-IL" b="1" dirty="0">
                <a:latin typeface="Amasis MT Pro Black" panose="02040A04050005020304" pitchFamily="18" charset="0"/>
              </a:rPr>
              <a:t> אך נוכל לבצע </a:t>
            </a:r>
            <a:r>
              <a:rPr kumimoji="0" lang="he-IL" altLang="he-IL" b="1" i="0" u="none" strike="noStrike" cap="none" normalizeH="0" baseline="0" dirty="0">
                <a:ln>
                  <a:noFill/>
                </a:ln>
                <a:solidFill>
                  <a:srgbClr val="FFC000"/>
                </a:solidFill>
                <a:effectLst/>
                <a:latin typeface="Amasis MT Pro Black" panose="02040A04050005020304" pitchFamily="18" charset="0"/>
              </a:rPr>
              <a:t>createOrReplaceGlobalTempView</a:t>
            </a:r>
            <a:r>
              <a:rPr kumimoji="0" lang="en-US" altLang="he-IL" b="1" i="0" u="none" strike="noStrike" cap="none" normalizeH="0" baseline="0" dirty="0">
                <a:ln>
                  <a:noFill/>
                </a:ln>
                <a:effectLst/>
                <a:latin typeface="Amasis MT Pro Black" panose="02040A04050005020304" pitchFamily="18" charset="0"/>
              </a:rPr>
              <a:t>"</a:t>
            </a:r>
            <a:r>
              <a:rPr kumimoji="0" lang="he-IL" altLang="he-IL" b="1" i="0" u="none" strike="noStrike" cap="none" normalizeH="0" baseline="0" dirty="0">
                <a:ln>
                  <a:noFill/>
                </a:ln>
                <a:effectLst/>
                <a:latin typeface="Amasis MT Pro Black" panose="02040A04050005020304" pitchFamily="18" charset="0"/>
              </a:rPr>
              <a:t>" למשך זמן ארוך יותר. </a:t>
            </a:r>
            <a:endParaRPr lang="he-IL" b="1" dirty="0">
              <a:latin typeface="Amasis MT Pro Black" panose="02040A04050005020304" pitchFamily="18" charset="0"/>
            </a:endParaRPr>
          </a:p>
        </p:txBody>
      </p:sp>
      <p:sp>
        <p:nvSpPr>
          <p:cNvPr id="10" name="Rectangle 1">
            <a:extLst>
              <a:ext uri="{FF2B5EF4-FFF2-40B4-BE49-F238E27FC236}">
                <a16:creationId xmlns:a16="http://schemas.microsoft.com/office/drawing/2014/main" id="{BD7CD9C9-3A78-D7E9-C08D-82FF17B8CC93}"/>
              </a:ext>
            </a:extLst>
          </p:cNvPr>
          <p:cNvSpPr>
            <a:spLocks noChangeArrowheads="1"/>
          </p:cNvSpPr>
          <p:nvPr/>
        </p:nvSpPr>
        <p:spPr bwMode="auto">
          <a:xfrm>
            <a:off x="0" y="63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200" b="0" i="0" u="none" strike="noStrike" cap="none" normalizeH="0" baseline="0" dirty="0">
                <a:ln>
                  <a:noFill/>
                </a:ln>
                <a:solidFill>
                  <a:srgbClr val="374151"/>
                </a:solidFill>
                <a:effectLst/>
                <a:latin typeface="Söhne"/>
              </a:rPr>
              <a:t> </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8273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749287" y="132522"/>
            <a:ext cx="10318699" cy="1400530"/>
          </a:xfrm>
        </p:spPr>
        <p:txBody>
          <a:bodyPr/>
          <a:lstStyle/>
          <a:p>
            <a:pPr algn="r"/>
            <a:r>
              <a:rPr lang="he-IL" sz="3200" b="1" dirty="0"/>
              <a:t>המרה ל-</a:t>
            </a:r>
            <a:r>
              <a:rPr lang="en-US" sz="3200" b="1" dirty="0"/>
              <a:t>Pandas</a:t>
            </a:r>
            <a:r>
              <a:rPr lang="he-IL" sz="3200" b="1" dirty="0"/>
              <a:t> ול-</a:t>
            </a:r>
            <a:r>
              <a:rPr lang="en-US" sz="3200" b="1" dirty="0"/>
              <a:t>RDD</a:t>
            </a:r>
            <a:endParaRPr lang="he-IL" sz="3200" b="1" dirty="0"/>
          </a:p>
        </p:txBody>
      </p:sp>
      <p:sp>
        <p:nvSpPr>
          <p:cNvPr id="10" name="Rectangle 1">
            <a:extLst>
              <a:ext uri="{FF2B5EF4-FFF2-40B4-BE49-F238E27FC236}">
                <a16:creationId xmlns:a16="http://schemas.microsoft.com/office/drawing/2014/main" id="{BD7CD9C9-3A78-D7E9-C08D-82FF17B8CC93}"/>
              </a:ext>
            </a:extLst>
          </p:cNvPr>
          <p:cNvSpPr>
            <a:spLocks noChangeArrowheads="1"/>
          </p:cNvSpPr>
          <p:nvPr/>
        </p:nvSpPr>
        <p:spPr bwMode="auto">
          <a:xfrm>
            <a:off x="0" y="63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200" b="0" i="0" u="none" strike="noStrike" cap="none" normalizeH="0" baseline="0" dirty="0">
                <a:ln>
                  <a:noFill/>
                </a:ln>
                <a:solidFill>
                  <a:srgbClr val="374151"/>
                </a:solidFill>
                <a:effectLst/>
                <a:latin typeface="Söhne"/>
              </a:rPr>
              <a:t> </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FDA7201B-5B3F-334F-FF85-C05195E250B4}"/>
              </a:ext>
            </a:extLst>
          </p:cNvPr>
          <p:cNvPicPr>
            <a:picLocks noChangeAspect="1"/>
          </p:cNvPicPr>
          <p:nvPr/>
        </p:nvPicPr>
        <p:blipFill rotWithShape="1">
          <a:blip r:embed="rId2"/>
          <a:srcRect l="22731" t="20312" r="40461" b="6644"/>
          <a:stretch/>
        </p:blipFill>
        <p:spPr>
          <a:xfrm>
            <a:off x="2045088" y="777214"/>
            <a:ext cx="9912626" cy="5303571"/>
          </a:xfrm>
          <a:prstGeom prst="rect">
            <a:avLst/>
          </a:prstGeom>
        </p:spPr>
      </p:pic>
    </p:spTree>
    <p:extLst>
      <p:ext uri="{BB962C8B-B14F-4D97-AF65-F5344CB8AC3E}">
        <p14:creationId xmlns:p14="http://schemas.microsoft.com/office/powerpoint/2010/main" val="28692050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749287" y="132522"/>
            <a:ext cx="10318699" cy="1400530"/>
          </a:xfrm>
        </p:spPr>
        <p:txBody>
          <a:bodyPr/>
          <a:lstStyle/>
          <a:p>
            <a:pPr algn="r"/>
            <a:r>
              <a:rPr lang="he-IL" sz="3200" b="1" dirty="0"/>
              <a:t>היתרונות בהמרות </a:t>
            </a:r>
            <a:br>
              <a:rPr lang="he-IL" sz="3200" b="1" dirty="0"/>
            </a:br>
            <a:br>
              <a:rPr lang="he-IL" sz="3200" b="1" dirty="0"/>
            </a:br>
            <a:endParaRPr lang="he-IL" sz="3200" b="1" dirty="0"/>
          </a:p>
        </p:txBody>
      </p:sp>
      <p:sp>
        <p:nvSpPr>
          <p:cNvPr id="10" name="Rectangle 1">
            <a:extLst>
              <a:ext uri="{FF2B5EF4-FFF2-40B4-BE49-F238E27FC236}">
                <a16:creationId xmlns:a16="http://schemas.microsoft.com/office/drawing/2014/main" id="{BD7CD9C9-3A78-D7E9-C08D-82FF17B8CC93}"/>
              </a:ext>
            </a:extLst>
          </p:cNvPr>
          <p:cNvSpPr>
            <a:spLocks noChangeArrowheads="1"/>
          </p:cNvSpPr>
          <p:nvPr/>
        </p:nvSpPr>
        <p:spPr bwMode="auto">
          <a:xfrm>
            <a:off x="0" y="63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200" b="0" i="0" u="none" strike="noStrike" cap="none" normalizeH="0" baseline="0" dirty="0">
                <a:ln>
                  <a:noFill/>
                </a:ln>
                <a:solidFill>
                  <a:srgbClr val="374151"/>
                </a:solidFill>
                <a:effectLst/>
                <a:latin typeface="Söhne"/>
              </a:rPr>
              <a:t> </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5" name="תיבת טקסט 4">
            <a:extLst>
              <a:ext uri="{FF2B5EF4-FFF2-40B4-BE49-F238E27FC236}">
                <a16:creationId xmlns:a16="http://schemas.microsoft.com/office/drawing/2014/main" id="{558BD004-B2BC-6D96-A9B7-89628E0B6BB5}"/>
              </a:ext>
            </a:extLst>
          </p:cNvPr>
          <p:cNvSpPr txBox="1"/>
          <p:nvPr/>
        </p:nvSpPr>
        <p:spPr>
          <a:xfrm>
            <a:off x="2584174" y="1082478"/>
            <a:ext cx="9303028" cy="4524315"/>
          </a:xfrm>
          <a:prstGeom prst="rect">
            <a:avLst/>
          </a:prstGeom>
          <a:noFill/>
        </p:spPr>
        <p:txBody>
          <a:bodyPr wrap="square" rtlCol="1">
            <a:spAutoFit/>
          </a:bodyPr>
          <a:lstStyle/>
          <a:p>
            <a:r>
              <a:rPr lang="he-IL" sz="2400" b="1" dirty="0">
                <a:solidFill>
                  <a:srgbClr val="FFFF00"/>
                </a:solidFill>
              </a:rPr>
              <a:t>יתרון המרה ל-</a:t>
            </a:r>
            <a:r>
              <a:rPr lang="en-US" sz="2400" b="1" dirty="0">
                <a:solidFill>
                  <a:srgbClr val="FFFF00"/>
                </a:solidFill>
              </a:rPr>
              <a:t>RDD</a:t>
            </a:r>
            <a:r>
              <a:rPr lang="he-IL" sz="2400" b="1" dirty="0">
                <a:solidFill>
                  <a:srgbClr val="FFFF00"/>
                </a:solidFill>
              </a:rPr>
              <a:t> </a:t>
            </a:r>
            <a:r>
              <a:rPr lang="he-IL" sz="2400" b="1" dirty="0">
                <a:solidFill>
                  <a:schemeClr val="bg1"/>
                </a:solidFill>
              </a:rPr>
              <a:t>: נוכל לבצע המרה ל-</a:t>
            </a:r>
            <a:r>
              <a:rPr lang="en-US" sz="2400" b="1" dirty="0">
                <a:solidFill>
                  <a:schemeClr val="bg1"/>
                </a:solidFill>
              </a:rPr>
              <a:t>RDD</a:t>
            </a:r>
            <a:r>
              <a:rPr lang="he-IL" sz="2400" b="1" dirty="0">
                <a:solidFill>
                  <a:schemeClr val="bg1"/>
                </a:solidFill>
              </a:rPr>
              <a:t> לצורך ניצול ביזור המידע , </a:t>
            </a:r>
          </a:p>
          <a:p>
            <a:r>
              <a:rPr lang="he-IL" sz="2400" b="1" dirty="0">
                <a:solidFill>
                  <a:schemeClr val="bg1"/>
                </a:solidFill>
              </a:rPr>
              <a:t>ביצוע טרנספורמציות מותאמות אישית, שליטה על כמות המחיצות והמקביליות שביישום, בהתאם לדאטה ולצרכים שלנו.</a:t>
            </a:r>
          </a:p>
          <a:p>
            <a:endParaRPr lang="he-IL" sz="2400" b="1" dirty="0">
              <a:solidFill>
                <a:schemeClr val="bg1"/>
              </a:solidFill>
            </a:endParaRPr>
          </a:p>
          <a:p>
            <a:r>
              <a:rPr lang="he-IL" sz="2400" b="1" dirty="0">
                <a:solidFill>
                  <a:srgbClr val="FFFF00"/>
                </a:solidFill>
              </a:rPr>
              <a:t>יתרון המרה לטבלה זמנית </a:t>
            </a:r>
            <a:r>
              <a:rPr lang="he-IL" sz="2400" b="1" dirty="0">
                <a:solidFill>
                  <a:schemeClr val="bg1"/>
                </a:solidFill>
              </a:rPr>
              <a:t>: ממשק מאוחד, שבו ניתן לשלב שאילתות בצורה חלקה המספקת גמישות ונוחות בקרב אנשי דאטה לבצע ניתוח ומניפולציות על נתונים במבנה של שאילתות המוכרות להם.</a:t>
            </a:r>
          </a:p>
          <a:p>
            <a:endParaRPr lang="he-IL" sz="2400" b="1" dirty="0">
              <a:solidFill>
                <a:schemeClr val="bg1"/>
              </a:solidFill>
            </a:endParaRPr>
          </a:p>
          <a:p>
            <a:r>
              <a:rPr lang="he-IL" sz="2400" b="1" dirty="0">
                <a:solidFill>
                  <a:srgbClr val="FFFF00"/>
                </a:solidFill>
              </a:rPr>
              <a:t>יתרון המרה ל-</a:t>
            </a:r>
            <a:r>
              <a:rPr lang="en-US" sz="2400" b="1" dirty="0">
                <a:solidFill>
                  <a:srgbClr val="FFFF00"/>
                </a:solidFill>
              </a:rPr>
              <a:t>Pandas</a:t>
            </a:r>
            <a:r>
              <a:rPr lang="he-IL" sz="2400" b="1" dirty="0">
                <a:solidFill>
                  <a:schemeClr val="bg1"/>
                </a:solidFill>
              </a:rPr>
              <a:t> : יכול מאוד להועיל אם ברצוננו לעבוד על סט נתונים קטנים עד בינוניים שמשתלבים בזיכרון של מכונה אחת , אך בנוסף לכך ל-</a:t>
            </a:r>
            <a:r>
              <a:rPr lang="en-US" sz="2400" b="1" dirty="0">
                <a:solidFill>
                  <a:schemeClr val="bg1"/>
                </a:solidFill>
              </a:rPr>
              <a:t>pandas</a:t>
            </a:r>
            <a:r>
              <a:rPr lang="he-IL" sz="2400" b="1" dirty="0">
                <a:solidFill>
                  <a:schemeClr val="bg1"/>
                </a:solidFill>
              </a:rPr>
              <a:t> יש </a:t>
            </a:r>
            <a:r>
              <a:rPr lang="en-US" sz="2400" b="1" dirty="0">
                <a:solidFill>
                  <a:schemeClr val="bg1"/>
                </a:solidFill>
              </a:rPr>
              <a:t>ecoSystem</a:t>
            </a:r>
            <a:r>
              <a:rPr lang="he-IL" sz="2400" b="1" dirty="0">
                <a:solidFill>
                  <a:schemeClr val="bg1"/>
                </a:solidFill>
              </a:rPr>
              <a:t> עשיר של ספריות לניתוח נתונים, סטטיסטיקה וויזואליזציה, המאפשרים למנף את היישום שלך ב-</a:t>
            </a:r>
            <a:r>
              <a:rPr lang="en-US" sz="2400" b="1" dirty="0">
                <a:solidFill>
                  <a:schemeClr val="bg1"/>
                </a:solidFill>
              </a:rPr>
              <a:t>Spark</a:t>
            </a:r>
            <a:r>
              <a:rPr lang="he-IL" sz="2400" b="1" dirty="0">
                <a:solidFill>
                  <a:schemeClr val="bg1"/>
                </a:solidFill>
              </a:rPr>
              <a:t> .</a:t>
            </a:r>
          </a:p>
        </p:txBody>
      </p:sp>
    </p:spTree>
    <p:extLst>
      <p:ext uri="{BB962C8B-B14F-4D97-AF65-F5344CB8AC3E}">
        <p14:creationId xmlns:p14="http://schemas.microsoft.com/office/powerpoint/2010/main" val="37679235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0" y="-4877"/>
            <a:ext cx="9404723" cy="1400530"/>
          </a:xfrm>
        </p:spPr>
        <p:txBody>
          <a:bodyPr/>
          <a:lstStyle/>
          <a:p>
            <a:pPr algn="r"/>
            <a:r>
              <a:rPr lang="he-IL" sz="3600" b="1" dirty="0"/>
              <a:t>התמודדות עם נתונים משוכפלים</a:t>
            </a:r>
          </a:p>
        </p:txBody>
      </p:sp>
      <p:sp>
        <p:nvSpPr>
          <p:cNvPr id="4" name="תיבת טקסט 3">
            <a:extLst>
              <a:ext uri="{FF2B5EF4-FFF2-40B4-BE49-F238E27FC236}">
                <a16:creationId xmlns:a16="http://schemas.microsoft.com/office/drawing/2014/main" id="{0CCCF643-D914-3415-C8DB-47FD56AFFA5E}"/>
              </a:ext>
            </a:extLst>
          </p:cNvPr>
          <p:cNvSpPr txBox="1"/>
          <p:nvPr/>
        </p:nvSpPr>
        <p:spPr>
          <a:xfrm>
            <a:off x="830143" y="643148"/>
            <a:ext cx="11361857" cy="1908215"/>
          </a:xfrm>
          <a:prstGeom prst="rect">
            <a:avLst/>
          </a:prstGeom>
          <a:noFill/>
        </p:spPr>
        <p:txBody>
          <a:bodyPr wrap="square">
            <a:spAutoFit/>
          </a:bodyPr>
          <a:lstStyle/>
          <a:p>
            <a:r>
              <a:rPr lang="he-IL" sz="1600" b="1" dirty="0">
                <a:latin typeface="Amasis MT Pro Black" panose="02040A04050005020304" pitchFamily="18" charset="0"/>
              </a:rPr>
              <a:t>עם סט נתונים גדול עלולות להיווצר שורות משוכפלות.</a:t>
            </a:r>
          </a:p>
          <a:p>
            <a:r>
              <a:rPr lang="he-IL" sz="1600" b="1" dirty="0">
                <a:latin typeface="Amasis MT Pro Black" panose="02040A04050005020304" pitchFamily="18" charset="0"/>
              </a:rPr>
              <a:t>יש אפשרות לבצע הסרה של השורות המשוכפלות, ובנוסף יש אופציה להסיר שורות משוכפלות לפי עמודות ספציפיות.</a:t>
            </a:r>
          </a:p>
          <a:p>
            <a:endParaRPr lang="he-IL" sz="1600" b="1" dirty="0">
              <a:latin typeface="Amasis MT Pro Black" panose="02040A04050005020304" pitchFamily="18" charset="0"/>
            </a:endParaRPr>
          </a:p>
          <a:p>
            <a:r>
              <a:rPr lang="he-IL" sz="1600" b="1" dirty="0">
                <a:latin typeface="Amasis MT Pro Black" panose="02040A04050005020304" pitchFamily="18" charset="0"/>
              </a:rPr>
              <a:t>נביט בקובץ </a:t>
            </a:r>
            <a:r>
              <a:rPr lang="en-US" sz="1600" b="1" dirty="0">
                <a:latin typeface="Amasis MT Pro Black" panose="02040A04050005020304" pitchFamily="18" charset="0"/>
              </a:rPr>
              <a:t>CSV</a:t>
            </a:r>
            <a:r>
              <a:rPr lang="he-IL" sz="1600" b="1" dirty="0">
                <a:latin typeface="Amasis MT Pro Black" panose="02040A04050005020304" pitchFamily="18" charset="0"/>
              </a:rPr>
              <a:t> הבא:</a:t>
            </a:r>
          </a:p>
          <a:p>
            <a:endParaRPr lang="he-IL" b="1" dirty="0">
              <a:solidFill>
                <a:srgbClr val="FFFF00"/>
              </a:solidFill>
            </a:endParaRPr>
          </a:p>
          <a:p>
            <a:endParaRPr lang="he-IL" b="1" dirty="0">
              <a:solidFill>
                <a:srgbClr val="FFFF00"/>
              </a:solidFill>
            </a:endParaRPr>
          </a:p>
          <a:p>
            <a:endParaRPr lang="he-IL" b="1" dirty="0">
              <a:solidFill>
                <a:srgbClr val="FFFF00"/>
              </a:solidFill>
            </a:endParaRPr>
          </a:p>
        </p:txBody>
      </p:sp>
      <p:pic>
        <p:nvPicPr>
          <p:cNvPr id="9" name="תמונה 8">
            <a:extLst>
              <a:ext uri="{FF2B5EF4-FFF2-40B4-BE49-F238E27FC236}">
                <a16:creationId xmlns:a16="http://schemas.microsoft.com/office/drawing/2014/main" id="{6D2BA104-095D-6418-C747-7CFD85E7018A}"/>
              </a:ext>
            </a:extLst>
          </p:cNvPr>
          <p:cNvPicPr>
            <a:picLocks noChangeAspect="1"/>
          </p:cNvPicPr>
          <p:nvPr/>
        </p:nvPicPr>
        <p:blipFill rotWithShape="1">
          <a:blip r:embed="rId2"/>
          <a:srcRect l="22500" t="35856" r="41522" b="23658"/>
          <a:stretch/>
        </p:blipFill>
        <p:spPr>
          <a:xfrm>
            <a:off x="3915526" y="1813275"/>
            <a:ext cx="8097079" cy="2498035"/>
          </a:xfrm>
          <a:prstGeom prst="rect">
            <a:avLst/>
          </a:prstGeom>
        </p:spPr>
      </p:pic>
      <p:sp>
        <p:nvSpPr>
          <p:cNvPr id="10" name="תיבת טקסט 9">
            <a:extLst>
              <a:ext uri="{FF2B5EF4-FFF2-40B4-BE49-F238E27FC236}">
                <a16:creationId xmlns:a16="http://schemas.microsoft.com/office/drawing/2014/main" id="{AC01DD08-21CA-7AAE-41D8-D71AE865637B}"/>
              </a:ext>
            </a:extLst>
          </p:cNvPr>
          <p:cNvSpPr txBox="1"/>
          <p:nvPr/>
        </p:nvSpPr>
        <p:spPr>
          <a:xfrm>
            <a:off x="4426225" y="4383583"/>
            <a:ext cx="7765775" cy="338554"/>
          </a:xfrm>
          <a:prstGeom prst="rect">
            <a:avLst/>
          </a:prstGeom>
          <a:noFill/>
        </p:spPr>
        <p:txBody>
          <a:bodyPr wrap="square" rtlCol="1">
            <a:spAutoFit/>
          </a:bodyPr>
          <a:lstStyle/>
          <a:p>
            <a:r>
              <a:rPr lang="he-IL" sz="1600" b="1" dirty="0">
                <a:latin typeface="Amasis MT Pro Black" panose="02040A04050005020304" pitchFamily="18" charset="0"/>
              </a:rPr>
              <a:t>נבדוק את כמות כל השורות ואת כמות השורות ללא שכפולים:</a:t>
            </a:r>
          </a:p>
        </p:txBody>
      </p:sp>
      <p:pic>
        <p:nvPicPr>
          <p:cNvPr id="15" name="תמונה 14">
            <a:extLst>
              <a:ext uri="{FF2B5EF4-FFF2-40B4-BE49-F238E27FC236}">
                <a16:creationId xmlns:a16="http://schemas.microsoft.com/office/drawing/2014/main" id="{E5AA0C37-CBA1-4D05-E6BD-8323B4D04110}"/>
              </a:ext>
            </a:extLst>
          </p:cNvPr>
          <p:cNvPicPr>
            <a:picLocks noChangeAspect="1"/>
          </p:cNvPicPr>
          <p:nvPr/>
        </p:nvPicPr>
        <p:blipFill rotWithShape="1">
          <a:blip r:embed="rId3"/>
          <a:srcRect l="22718" t="45912" r="64565" b="33605"/>
          <a:stretch/>
        </p:blipFill>
        <p:spPr>
          <a:xfrm>
            <a:off x="8889836" y="4788407"/>
            <a:ext cx="3122769" cy="1889024"/>
          </a:xfrm>
          <a:prstGeom prst="rect">
            <a:avLst/>
          </a:prstGeom>
        </p:spPr>
      </p:pic>
    </p:spTree>
    <p:extLst>
      <p:ext uri="{BB962C8B-B14F-4D97-AF65-F5344CB8AC3E}">
        <p14:creationId xmlns:p14="http://schemas.microsoft.com/office/powerpoint/2010/main" val="153996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298110" y="0"/>
            <a:ext cx="9404723" cy="1400530"/>
          </a:xfrm>
        </p:spPr>
        <p:txBody>
          <a:bodyPr/>
          <a:lstStyle/>
          <a:p>
            <a:pPr algn="r"/>
            <a:r>
              <a:rPr lang="he-IL" sz="3600" b="1" dirty="0"/>
              <a:t>התמודדות עם נתונים משוכפלים</a:t>
            </a:r>
          </a:p>
        </p:txBody>
      </p:sp>
      <p:sp>
        <p:nvSpPr>
          <p:cNvPr id="4" name="תיבת טקסט 3">
            <a:extLst>
              <a:ext uri="{FF2B5EF4-FFF2-40B4-BE49-F238E27FC236}">
                <a16:creationId xmlns:a16="http://schemas.microsoft.com/office/drawing/2014/main" id="{0CCCF643-D914-3415-C8DB-47FD56AFFA5E}"/>
              </a:ext>
            </a:extLst>
          </p:cNvPr>
          <p:cNvSpPr txBox="1"/>
          <p:nvPr/>
        </p:nvSpPr>
        <p:spPr>
          <a:xfrm>
            <a:off x="666862" y="516025"/>
            <a:ext cx="11361857" cy="646331"/>
          </a:xfrm>
          <a:prstGeom prst="rect">
            <a:avLst/>
          </a:prstGeom>
          <a:noFill/>
        </p:spPr>
        <p:txBody>
          <a:bodyPr wrap="square">
            <a:spAutoFit/>
          </a:bodyPr>
          <a:lstStyle/>
          <a:p>
            <a:endParaRPr lang="he-IL" b="1" dirty="0">
              <a:solidFill>
                <a:srgbClr val="FFFF00"/>
              </a:solidFill>
            </a:endParaRPr>
          </a:p>
          <a:p>
            <a:endParaRPr lang="he-IL" b="1" dirty="0">
              <a:solidFill>
                <a:srgbClr val="FFFF00"/>
              </a:solidFill>
            </a:endParaRPr>
          </a:p>
        </p:txBody>
      </p:sp>
      <p:sp>
        <p:nvSpPr>
          <p:cNvPr id="10" name="תיבת טקסט 9">
            <a:extLst>
              <a:ext uri="{FF2B5EF4-FFF2-40B4-BE49-F238E27FC236}">
                <a16:creationId xmlns:a16="http://schemas.microsoft.com/office/drawing/2014/main" id="{AC01DD08-21CA-7AAE-41D8-D71AE865637B}"/>
              </a:ext>
            </a:extLst>
          </p:cNvPr>
          <p:cNvSpPr txBox="1"/>
          <p:nvPr/>
        </p:nvSpPr>
        <p:spPr>
          <a:xfrm>
            <a:off x="3856383" y="748328"/>
            <a:ext cx="8335617" cy="369332"/>
          </a:xfrm>
          <a:prstGeom prst="rect">
            <a:avLst/>
          </a:prstGeom>
          <a:noFill/>
        </p:spPr>
        <p:txBody>
          <a:bodyPr wrap="square" rtlCol="1">
            <a:spAutoFit/>
          </a:bodyPr>
          <a:lstStyle/>
          <a:p>
            <a:r>
              <a:rPr lang="he-IL" b="1" dirty="0">
                <a:latin typeface="Amasis MT Pro Black" panose="02040A04050005020304" pitchFamily="18" charset="0"/>
              </a:rPr>
              <a:t>נסיר שורות משוכפלות (רק שורות 6 ו-10 היו משוכפלות) ולכן הוסרה לנו שורה אחת:</a:t>
            </a:r>
          </a:p>
        </p:txBody>
      </p:sp>
      <p:pic>
        <p:nvPicPr>
          <p:cNvPr id="13" name="תמונה 12">
            <a:extLst>
              <a:ext uri="{FF2B5EF4-FFF2-40B4-BE49-F238E27FC236}">
                <a16:creationId xmlns:a16="http://schemas.microsoft.com/office/drawing/2014/main" id="{6E1D162E-B733-E2A7-CB06-E352FB7C42CC}"/>
              </a:ext>
            </a:extLst>
          </p:cNvPr>
          <p:cNvPicPr>
            <a:picLocks noChangeAspect="1"/>
          </p:cNvPicPr>
          <p:nvPr/>
        </p:nvPicPr>
        <p:blipFill rotWithShape="1">
          <a:blip r:embed="rId2"/>
          <a:srcRect l="22609" t="53141" r="58369" b="10320"/>
          <a:stretch/>
        </p:blipFill>
        <p:spPr>
          <a:xfrm>
            <a:off x="6184510" y="1162356"/>
            <a:ext cx="5844209" cy="3026628"/>
          </a:xfrm>
          <a:prstGeom prst="rect">
            <a:avLst/>
          </a:prstGeom>
        </p:spPr>
      </p:pic>
      <p:pic>
        <p:nvPicPr>
          <p:cNvPr id="5" name="תמונה 4">
            <a:extLst>
              <a:ext uri="{FF2B5EF4-FFF2-40B4-BE49-F238E27FC236}">
                <a16:creationId xmlns:a16="http://schemas.microsoft.com/office/drawing/2014/main" id="{ABE83E61-F1EC-7FA2-9D0B-27D6E3D92A49}"/>
              </a:ext>
            </a:extLst>
          </p:cNvPr>
          <p:cNvPicPr>
            <a:picLocks noChangeAspect="1"/>
          </p:cNvPicPr>
          <p:nvPr/>
        </p:nvPicPr>
        <p:blipFill rotWithShape="1">
          <a:blip r:embed="rId3"/>
          <a:srcRect l="22500" t="46955" r="58043" b="24432"/>
          <a:stretch/>
        </p:blipFill>
        <p:spPr>
          <a:xfrm>
            <a:off x="6140254" y="4647708"/>
            <a:ext cx="5932719" cy="2110901"/>
          </a:xfrm>
          <a:prstGeom prst="rect">
            <a:avLst/>
          </a:prstGeom>
        </p:spPr>
      </p:pic>
      <p:sp>
        <p:nvSpPr>
          <p:cNvPr id="6" name="תיבת טקסט 5">
            <a:extLst>
              <a:ext uri="{FF2B5EF4-FFF2-40B4-BE49-F238E27FC236}">
                <a16:creationId xmlns:a16="http://schemas.microsoft.com/office/drawing/2014/main" id="{DDAAC73F-B4B1-2EFE-4064-D32F81CB89D7}"/>
              </a:ext>
            </a:extLst>
          </p:cNvPr>
          <p:cNvSpPr txBox="1"/>
          <p:nvPr/>
        </p:nvSpPr>
        <p:spPr>
          <a:xfrm>
            <a:off x="7872590" y="4233680"/>
            <a:ext cx="4319410" cy="369332"/>
          </a:xfrm>
          <a:prstGeom prst="rect">
            <a:avLst/>
          </a:prstGeom>
          <a:noFill/>
        </p:spPr>
        <p:txBody>
          <a:bodyPr wrap="square" rtlCol="1">
            <a:spAutoFit/>
          </a:bodyPr>
          <a:lstStyle/>
          <a:p>
            <a:r>
              <a:rPr lang="he-IL" b="1" dirty="0">
                <a:latin typeface="Amasis MT Pro Black" panose="02040A04050005020304" pitchFamily="18" charset="0"/>
              </a:rPr>
              <a:t>הסרת שורות לפי שכפולים בעמודת ה-</a:t>
            </a:r>
            <a:r>
              <a:rPr lang="en-US" b="1" dirty="0">
                <a:latin typeface="Amasis MT Pro Black" panose="02040A04050005020304" pitchFamily="18" charset="0"/>
              </a:rPr>
              <a:t>’id’</a:t>
            </a:r>
            <a:r>
              <a:rPr lang="he-IL" b="1" dirty="0">
                <a:latin typeface="Amasis MT Pro Black" panose="02040A04050005020304" pitchFamily="18" charset="0"/>
              </a:rPr>
              <a:t> :</a:t>
            </a:r>
          </a:p>
        </p:txBody>
      </p:sp>
    </p:spTree>
    <p:extLst>
      <p:ext uri="{BB962C8B-B14F-4D97-AF65-F5344CB8AC3E}">
        <p14:creationId xmlns:p14="http://schemas.microsoft.com/office/powerpoint/2010/main" val="3752915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575E78-60BF-1C41-7D47-E269065E0CBC}"/>
              </a:ext>
            </a:extLst>
          </p:cNvPr>
          <p:cNvSpPr>
            <a:spLocks noGrp="1"/>
          </p:cNvSpPr>
          <p:nvPr>
            <p:ph type="title"/>
          </p:nvPr>
        </p:nvSpPr>
        <p:spPr>
          <a:xfrm>
            <a:off x="2524825" y="210608"/>
            <a:ext cx="9404723" cy="1400530"/>
          </a:xfrm>
        </p:spPr>
        <p:txBody>
          <a:bodyPr/>
          <a:lstStyle/>
          <a:p>
            <a:pPr algn="r"/>
            <a:r>
              <a:rPr lang="he-IL" b="1" dirty="0"/>
              <a:t>תהליך הביג דאטה</a:t>
            </a:r>
          </a:p>
        </p:txBody>
      </p:sp>
      <p:sp>
        <p:nvSpPr>
          <p:cNvPr id="4" name="מלבן 3">
            <a:extLst>
              <a:ext uri="{FF2B5EF4-FFF2-40B4-BE49-F238E27FC236}">
                <a16:creationId xmlns:a16="http://schemas.microsoft.com/office/drawing/2014/main" id="{0D10CC4C-3576-F9F1-F0F3-9A8DF2738D8B}"/>
              </a:ext>
            </a:extLst>
          </p:cNvPr>
          <p:cNvSpPr/>
          <p:nvPr/>
        </p:nvSpPr>
        <p:spPr>
          <a:xfrm>
            <a:off x="7711825" y="1853254"/>
            <a:ext cx="1709531" cy="1400530"/>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זיהוי מקורות הנתונים</a:t>
            </a:r>
          </a:p>
        </p:txBody>
      </p:sp>
      <p:sp>
        <p:nvSpPr>
          <p:cNvPr id="6" name="מלבן 5">
            <a:extLst>
              <a:ext uri="{FF2B5EF4-FFF2-40B4-BE49-F238E27FC236}">
                <a16:creationId xmlns:a16="http://schemas.microsoft.com/office/drawing/2014/main" id="{65A83193-79EF-4FF8-AAD5-C7DBAF1391DF}"/>
              </a:ext>
            </a:extLst>
          </p:cNvPr>
          <p:cNvSpPr/>
          <p:nvPr/>
        </p:nvSpPr>
        <p:spPr>
          <a:xfrm>
            <a:off x="10050834" y="1853254"/>
            <a:ext cx="1709531" cy="1400525"/>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הגדרת יעדים עסקיים</a:t>
            </a:r>
          </a:p>
        </p:txBody>
      </p:sp>
      <p:sp>
        <p:nvSpPr>
          <p:cNvPr id="7" name="חץ: שמאלה 6">
            <a:extLst>
              <a:ext uri="{FF2B5EF4-FFF2-40B4-BE49-F238E27FC236}">
                <a16:creationId xmlns:a16="http://schemas.microsoft.com/office/drawing/2014/main" id="{3CCC353D-611E-12DA-07B5-9448B07DC6AB}"/>
              </a:ext>
            </a:extLst>
          </p:cNvPr>
          <p:cNvSpPr/>
          <p:nvPr/>
        </p:nvSpPr>
        <p:spPr>
          <a:xfrm>
            <a:off x="9488559" y="2262677"/>
            <a:ext cx="450574" cy="44487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353E6037-D8E0-61EB-C36E-38CE6BD72737}"/>
              </a:ext>
            </a:extLst>
          </p:cNvPr>
          <p:cNvSpPr/>
          <p:nvPr/>
        </p:nvSpPr>
        <p:spPr>
          <a:xfrm>
            <a:off x="5304686" y="1853248"/>
            <a:ext cx="1709531" cy="1404989"/>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איסוף וסינון </a:t>
            </a:r>
          </a:p>
          <a:p>
            <a:pPr algn="ctr"/>
            <a:r>
              <a:rPr lang="he-IL" dirty="0">
                <a:solidFill>
                  <a:schemeClr val="bg1"/>
                </a:solidFill>
              </a:rPr>
              <a:t>הנתונים</a:t>
            </a:r>
          </a:p>
          <a:p>
            <a:pPr algn="ctr"/>
            <a:r>
              <a:rPr lang="en-US" dirty="0">
                <a:solidFill>
                  <a:schemeClr val="bg1"/>
                </a:solidFill>
              </a:rPr>
              <a:t>Collection and</a:t>
            </a:r>
            <a:endParaRPr lang="he-IL" dirty="0">
              <a:solidFill>
                <a:schemeClr val="bg1"/>
              </a:solidFill>
            </a:endParaRPr>
          </a:p>
          <a:p>
            <a:pPr algn="ctr"/>
            <a:r>
              <a:rPr lang="en-US" dirty="0">
                <a:solidFill>
                  <a:schemeClr val="bg1"/>
                </a:solidFill>
              </a:rPr>
              <a:t>filtering</a:t>
            </a:r>
            <a:endParaRPr lang="he-IL" dirty="0">
              <a:solidFill>
                <a:schemeClr val="bg1"/>
              </a:solidFill>
            </a:endParaRPr>
          </a:p>
        </p:txBody>
      </p:sp>
      <p:sp>
        <p:nvSpPr>
          <p:cNvPr id="9" name="מלבן 8">
            <a:extLst>
              <a:ext uri="{FF2B5EF4-FFF2-40B4-BE49-F238E27FC236}">
                <a16:creationId xmlns:a16="http://schemas.microsoft.com/office/drawing/2014/main" id="{2E780940-6237-06B1-B07C-735F3A077669}"/>
              </a:ext>
            </a:extLst>
          </p:cNvPr>
          <p:cNvSpPr/>
          <p:nvPr/>
        </p:nvSpPr>
        <p:spPr>
          <a:xfrm>
            <a:off x="2922172" y="1855477"/>
            <a:ext cx="1709531" cy="1400530"/>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חילוץ הנתונים</a:t>
            </a:r>
            <a:endParaRPr lang="en-US" dirty="0">
              <a:solidFill>
                <a:schemeClr val="bg1"/>
              </a:solidFill>
            </a:endParaRPr>
          </a:p>
          <a:p>
            <a:pPr algn="ctr"/>
            <a:r>
              <a:rPr lang="en-US" dirty="0">
                <a:solidFill>
                  <a:schemeClr val="bg1"/>
                </a:solidFill>
              </a:rPr>
              <a:t>extract</a:t>
            </a:r>
            <a:endParaRPr lang="he-IL" dirty="0">
              <a:solidFill>
                <a:schemeClr val="bg1"/>
              </a:solidFill>
            </a:endParaRPr>
          </a:p>
        </p:txBody>
      </p:sp>
      <p:sp>
        <p:nvSpPr>
          <p:cNvPr id="12" name="מלבן 11">
            <a:extLst>
              <a:ext uri="{FF2B5EF4-FFF2-40B4-BE49-F238E27FC236}">
                <a16:creationId xmlns:a16="http://schemas.microsoft.com/office/drawing/2014/main" id="{B17FEF22-040C-9D29-C9CE-70323C4B5A58}"/>
              </a:ext>
            </a:extLst>
          </p:cNvPr>
          <p:cNvSpPr/>
          <p:nvPr/>
        </p:nvSpPr>
        <p:spPr>
          <a:xfrm>
            <a:off x="635720" y="1857707"/>
            <a:ext cx="1584100" cy="1400530"/>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אימות וניקוי</a:t>
            </a:r>
          </a:p>
          <a:p>
            <a:pPr algn="ctr"/>
            <a:r>
              <a:rPr lang="he-IL" dirty="0">
                <a:solidFill>
                  <a:schemeClr val="bg1"/>
                </a:solidFill>
              </a:rPr>
              <a:t>הנתונים</a:t>
            </a:r>
          </a:p>
          <a:p>
            <a:pPr algn="ctr"/>
            <a:r>
              <a:rPr lang="en-US" dirty="0">
                <a:solidFill>
                  <a:schemeClr val="bg1"/>
                </a:solidFill>
              </a:rPr>
              <a:t>Validation and cleaning</a:t>
            </a:r>
            <a:endParaRPr lang="he-IL" dirty="0">
              <a:solidFill>
                <a:schemeClr val="bg1"/>
              </a:solidFill>
            </a:endParaRPr>
          </a:p>
        </p:txBody>
      </p:sp>
      <p:sp>
        <p:nvSpPr>
          <p:cNvPr id="13" name="מלבן 12">
            <a:extLst>
              <a:ext uri="{FF2B5EF4-FFF2-40B4-BE49-F238E27FC236}">
                <a16:creationId xmlns:a16="http://schemas.microsoft.com/office/drawing/2014/main" id="{1217DBE9-DA94-AC17-579A-5CF3B97A7F20}"/>
              </a:ext>
            </a:extLst>
          </p:cNvPr>
          <p:cNvSpPr/>
          <p:nvPr/>
        </p:nvSpPr>
        <p:spPr>
          <a:xfrm>
            <a:off x="565515" y="4010630"/>
            <a:ext cx="1765348" cy="1566588"/>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אינטגרציה וצבירת הנתונים</a:t>
            </a:r>
          </a:p>
          <a:p>
            <a:pPr algn="ctr"/>
            <a:r>
              <a:rPr lang="en-US" dirty="0">
                <a:solidFill>
                  <a:schemeClr val="bg1"/>
                </a:solidFill>
              </a:rPr>
              <a:t>Integration and</a:t>
            </a:r>
            <a:endParaRPr lang="he-IL" dirty="0">
              <a:solidFill>
                <a:schemeClr val="bg1"/>
              </a:solidFill>
            </a:endParaRPr>
          </a:p>
          <a:p>
            <a:pPr algn="ctr"/>
            <a:r>
              <a:rPr lang="en-US" dirty="0">
                <a:solidFill>
                  <a:schemeClr val="bg1"/>
                </a:solidFill>
              </a:rPr>
              <a:t>aggregation</a:t>
            </a:r>
            <a:endParaRPr lang="he-IL" dirty="0">
              <a:solidFill>
                <a:schemeClr val="bg1"/>
              </a:solidFill>
            </a:endParaRPr>
          </a:p>
        </p:txBody>
      </p:sp>
      <p:sp>
        <p:nvSpPr>
          <p:cNvPr id="14" name="חץ: שמאלה 13">
            <a:extLst>
              <a:ext uri="{FF2B5EF4-FFF2-40B4-BE49-F238E27FC236}">
                <a16:creationId xmlns:a16="http://schemas.microsoft.com/office/drawing/2014/main" id="{B17A3931-2CE4-B952-866A-D47C4610A601}"/>
              </a:ext>
            </a:extLst>
          </p:cNvPr>
          <p:cNvSpPr/>
          <p:nvPr/>
        </p:nvSpPr>
        <p:spPr>
          <a:xfrm>
            <a:off x="7113356" y="2314679"/>
            <a:ext cx="450574" cy="44487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חץ: שמאלה 14">
            <a:extLst>
              <a:ext uri="{FF2B5EF4-FFF2-40B4-BE49-F238E27FC236}">
                <a16:creationId xmlns:a16="http://schemas.microsoft.com/office/drawing/2014/main" id="{70116B5E-3E7F-8838-2B96-8148E9F3F685}"/>
              </a:ext>
            </a:extLst>
          </p:cNvPr>
          <p:cNvSpPr/>
          <p:nvPr/>
        </p:nvSpPr>
        <p:spPr>
          <a:xfrm>
            <a:off x="4694697" y="2331076"/>
            <a:ext cx="450574" cy="44487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חץ: למטה 17">
            <a:extLst>
              <a:ext uri="{FF2B5EF4-FFF2-40B4-BE49-F238E27FC236}">
                <a16:creationId xmlns:a16="http://schemas.microsoft.com/office/drawing/2014/main" id="{735CC85A-AF3E-69DF-3F5E-468E28DF7D80}"/>
              </a:ext>
            </a:extLst>
          </p:cNvPr>
          <p:cNvSpPr/>
          <p:nvPr/>
        </p:nvSpPr>
        <p:spPr>
          <a:xfrm>
            <a:off x="1185454" y="3385525"/>
            <a:ext cx="484632" cy="5420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חץ: ימינה 18">
            <a:extLst>
              <a:ext uri="{FF2B5EF4-FFF2-40B4-BE49-F238E27FC236}">
                <a16:creationId xmlns:a16="http://schemas.microsoft.com/office/drawing/2014/main" id="{7B308293-F127-F010-C84B-A6DB2855C910}"/>
              </a:ext>
            </a:extLst>
          </p:cNvPr>
          <p:cNvSpPr/>
          <p:nvPr/>
        </p:nvSpPr>
        <p:spPr>
          <a:xfrm>
            <a:off x="4806871" y="4520121"/>
            <a:ext cx="38431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0483AAD6-F3EC-5065-D3DC-8813135FA1D6}"/>
              </a:ext>
            </a:extLst>
          </p:cNvPr>
          <p:cNvSpPr/>
          <p:nvPr/>
        </p:nvSpPr>
        <p:spPr>
          <a:xfrm>
            <a:off x="2436881" y="4526494"/>
            <a:ext cx="45057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8E93E806-88C6-BD26-E91F-DDA5165D728B}"/>
              </a:ext>
            </a:extLst>
          </p:cNvPr>
          <p:cNvSpPr/>
          <p:nvPr/>
        </p:nvSpPr>
        <p:spPr>
          <a:xfrm>
            <a:off x="2965221" y="4010630"/>
            <a:ext cx="1709531" cy="1566588"/>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ניתוח הנתונים</a:t>
            </a:r>
          </a:p>
          <a:p>
            <a:pPr algn="ctr"/>
            <a:r>
              <a:rPr lang="en-US" dirty="0">
                <a:solidFill>
                  <a:schemeClr val="bg1"/>
                </a:solidFill>
              </a:rPr>
              <a:t>Data</a:t>
            </a:r>
          </a:p>
          <a:p>
            <a:pPr algn="ctr"/>
            <a:r>
              <a:rPr lang="en-US" dirty="0">
                <a:solidFill>
                  <a:schemeClr val="bg1"/>
                </a:solidFill>
              </a:rPr>
              <a:t>analysis</a:t>
            </a:r>
            <a:endParaRPr lang="he-IL" dirty="0">
              <a:solidFill>
                <a:schemeClr val="bg1"/>
              </a:solidFill>
            </a:endParaRPr>
          </a:p>
        </p:txBody>
      </p:sp>
      <p:sp>
        <p:nvSpPr>
          <p:cNvPr id="24" name="חץ: ימינה 23">
            <a:extLst>
              <a:ext uri="{FF2B5EF4-FFF2-40B4-BE49-F238E27FC236}">
                <a16:creationId xmlns:a16="http://schemas.microsoft.com/office/drawing/2014/main" id="{502021D6-AF01-03A6-E140-32C568AF7202}"/>
              </a:ext>
            </a:extLst>
          </p:cNvPr>
          <p:cNvSpPr/>
          <p:nvPr/>
        </p:nvSpPr>
        <p:spPr>
          <a:xfrm>
            <a:off x="7204879" y="4520121"/>
            <a:ext cx="38431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מלבן 24">
            <a:extLst>
              <a:ext uri="{FF2B5EF4-FFF2-40B4-BE49-F238E27FC236}">
                <a16:creationId xmlns:a16="http://schemas.microsoft.com/office/drawing/2014/main" id="{A223D7E7-C5F7-09AF-1BA6-73670629ED1B}"/>
              </a:ext>
            </a:extLst>
          </p:cNvPr>
          <p:cNvSpPr/>
          <p:nvPr/>
        </p:nvSpPr>
        <p:spPr>
          <a:xfrm>
            <a:off x="7711825" y="4010630"/>
            <a:ext cx="1821232" cy="1566588"/>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הסקת מסקנות והפקת תועלות</a:t>
            </a:r>
          </a:p>
          <a:p>
            <a:pPr algn="ctr"/>
            <a:r>
              <a:rPr lang="en-US" dirty="0">
                <a:solidFill>
                  <a:schemeClr val="bg1"/>
                </a:solidFill>
              </a:rPr>
              <a:t>utilization</a:t>
            </a:r>
            <a:endParaRPr lang="he-IL" dirty="0">
              <a:solidFill>
                <a:schemeClr val="bg1"/>
              </a:solidFill>
            </a:endParaRPr>
          </a:p>
        </p:txBody>
      </p:sp>
      <p:sp>
        <p:nvSpPr>
          <p:cNvPr id="26" name="חץ: שמאלה 25">
            <a:extLst>
              <a:ext uri="{FF2B5EF4-FFF2-40B4-BE49-F238E27FC236}">
                <a16:creationId xmlns:a16="http://schemas.microsoft.com/office/drawing/2014/main" id="{44950754-624D-265E-0FB0-AB0B3172BE22}"/>
              </a:ext>
            </a:extLst>
          </p:cNvPr>
          <p:cNvSpPr/>
          <p:nvPr/>
        </p:nvSpPr>
        <p:spPr>
          <a:xfrm>
            <a:off x="2299538" y="2326934"/>
            <a:ext cx="450574" cy="44487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מלבן 26">
            <a:extLst>
              <a:ext uri="{FF2B5EF4-FFF2-40B4-BE49-F238E27FC236}">
                <a16:creationId xmlns:a16="http://schemas.microsoft.com/office/drawing/2014/main" id="{19162FD1-FA7B-32A4-A8CF-E634FDE69E8D}"/>
              </a:ext>
            </a:extLst>
          </p:cNvPr>
          <p:cNvSpPr/>
          <p:nvPr/>
        </p:nvSpPr>
        <p:spPr>
          <a:xfrm>
            <a:off x="5323304" y="4010630"/>
            <a:ext cx="1709531" cy="1566588"/>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ויזואליזציה</a:t>
            </a:r>
          </a:p>
          <a:p>
            <a:pPr algn="ctr"/>
            <a:r>
              <a:rPr lang="en-US" dirty="0">
                <a:solidFill>
                  <a:schemeClr val="bg1"/>
                </a:solidFill>
              </a:rPr>
              <a:t>visualization</a:t>
            </a:r>
            <a:endParaRPr lang="he-IL" dirty="0">
              <a:solidFill>
                <a:schemeClr val="bg1"/>
              </a:solidFill>
            </a:endParaRPr>
          </a:p>
        </p:txBody>
      </p:sp>
    </p:spTree>
    <p:extLst>
      <p:ext uri="{BB962C8B-B14F-4D97-AF65-F5344CB8AC3E}">
        <p14:creationId xmlns:p14="http://schemas.microsoft.com/office/powerpoint/2010/main" val="3624872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915175" y="0"/>
            <a:ext cx="9404723" cy="1400530"/>
          </a:xfrm>
        </p:spPr>
        <p:txBody>
          <a:bodyPr/>
          <a:lstStyle/>
          <a:p>
            <a:pPr algn="r"/>
            <a:r>
              <a:rPr lang="he-IL" b="1" dirty="0"/>
              <a:t>התמודדות עם </a:t>
            </a:r>
            <a:r>
              <a:rPr lang="en-US" b="1" dirty="0"/>
              <a:t>Null</a:t>
            </a:r>
            <a:endParaRPr lang="he-IL" b="1" dirty="0"/>
          </a:p>
        </p:txBody>
      </p:sp>
      <p:sp>
        <p:nvSpPr>
          <p:cNvPr id="4" name="תיבת טקסט 3">
            <a:extLst>
              <a:ext uri="{FF2B5EF4-FFF2-40B4-BE49-F238E27FC236}">
                <a16:creationId xmlns:a16="http://schemas.microsoft.com/office/drawing/2014/main" id="{0CCCF643-D914-3415-C8DB-47FD56AFFA5E}"/>
              </a:ext>
            </a:extLst>
          </p:cNvPr>
          <p:cNvSpPr txBox="1"/>
          <p:nvPr/>
        </p:nvSpPr>
        <p:spPr>
          <a:xfrm>
            <a:off x="644614" y="968069"/>
            <a:ext cx="11361857" cy="2585323"/>
          </a:xfrm>
          <a:prstGeom prst="rect">
            <a:avLst/>
          </a:prstGeom>
          <a:noFill/>
        </p:spPr>
        <p:txBody>
          <a:bodyPr wrap="square">
            <a:spAutoFit/>
          </a:bodyPr>
          <a:lstStyle/>
          <a:p>
            <a:r>
              <a:rPr lang="he-IL" b="1" dirty="0">
                <a:latin typeface="Amasis MT Pro Black" panose="02040A04050005020304" pitchFamily="18" charset="0"/>
              </a:rPr>
              <a:t>אופן ההתמודדות עם ערכי </a:t>
            </a:r>
            <a:r>
              <a:rPr lang="en-US" b="1" dirty="0">
                <a:latin typeface="Amasis MT Pro Black" panose="02040A04050005020304" pitchFamily="18" charset="0"/>
              </a:rPr>
              <a:t>null</a:t>
            </a:r>
            <a:r>
              <a:rPr lang="he-IL" b="1" dirty="0">
                <a:latin typeface="Amasis MT Pro Black" panose="02040A04050005020304" pitchFamily="18" charset="0"/>
              </a:rPr>
              <a:t> תלוי בצרכים ובדרישות על הנתונים.</a:t>
            </a:r>
          </a:p>
          <a:p>
            <a:endParaRPr lang="he-IL" b="1" dirty="0">
              <a:latin typeface="Amasis MT Pro Black" panose="02040A04050005020304" pitchFamily="18" charset="0"/>
            </a:endParaRPr>
          </a:p>
          <a:p>
            <a:r>
              <a:rPr lang="he-IL" b="1" u="sng" dirty="0">
                <a:latin typeface="Amasis MT Pro Black" panose="02040A04050005020304" pitchFamily="18" charset="0"/>
              </a:rPr>
              <a:t>קיימים כמה דרכים להתמודדות עם ערכי </a:t>
            </a:r>
            <a:r>
              <a:rPr lang="en-US" b="1" u="sng" dirty="0">
                <a:latin typeface="Amasis MT Pro Black" panose="02040A04050005020304" pitchFamily="18" charset="0"/>
              </a:rPr>
              <a:t>Null</a:t>
            </a:r>
            <a:r>
              <a:rPr lang="he-IL" b="1" u="sng" dirty="0">
                <a:latin typeface="Amasis MT Pro Black" panose="02040A04050005020304" pitchFamily="18" charset="0"/>
              </a:rPr>
              <a:t> </a:t>
            </a:r>
            <a:r>
              <a:rPr lang="he-IL" b="1" dirty="0">
                <a:latin typeface="Amasis MT Pro Black" panose="02040A04050005020304" pitchFamily="18" charset="0"/>
              </a:rPr>
              <a:t>:</a:t>
            </a:r>
          </a:p>
          <a:p>
            <a:endParaRPr lang="he-IL" b="1" dirty="0">
              <a:latin typeface="Amasis MT Pro Black" panose="02040A04050005020304" pitchFamily="18" charset="0"/>
            </a:endParaRPr>
          </a:p>
          <a:p>
            <a:pPr marL="285750" indent="-285750">
              <a:buFont typeface="Wingdings" panose="05000000000000000000" pitchFamily="2" charset="2"/>
              <a:buChar char="§"/>
            </a:pPr>
            <a:r>
              <a:rPr lang="he-IL" b="1" dirty="0">
                <a:latin typeface="Amasis MT Pro Black" panose="02040A04050005020304" pitchFamily="18" charset="0"/>
              </a:rPr>
              <a:t>הסרת כל השורות שבהן יש </a:t>
            </a:r>
            <a:r>
              <a:rPr lang="en-US" b="1" dirty="0">
                <a:latin typeface="Amasis MT Pro Black" panose="02040A04050005020304" pitchFamily="18" charset="0"/>
              </a:rPr>
              <a:t>null</a:t>
            </a:r>
            <a:r>
              <a:rPr lang="he-IL" b="1" dirty="0">
                <a:latin typeface="Amasis MT Pro Black" panose="02040A04050005020304" pitchFamily="18" charset="0"/>
              </a:rPr>
              <a:t> אחד לפחות.</a:t>
            </a:r>
          </a:p>
          <a:p>
            <a:pPr marL="285750" indent="-285750">
              <a:buFont typeface="Wingdings" panose="05000000000000000000" pitchFamily="2" charset="2"/>
              <a:buChar char="§"/>
            </a:pPr>
            <a:r>
              <a:rPr lang="he-IL" b="1" dirty="0">
                <a:latin typeface="Amasis MT Pro Black" panose="02040A04050005020304" pitchFamily="18" charset="0"/>
              </a:rPr>
              <a:t>הסרת שורות שבהן כמות ערכי </a:t>
            </a:r>
            <a:r>
              <a:rPr lang="en-US" b="1" dirty="0">
                <a:latin typeface="Amasis MT Pro Black" panose="02040A04050005020304" pitchFamily="18" charset="0"/>
              </a:rPr>
              <a:t>Null</a:t>
            </a:r>
            <a:r>
              <a:rPr lang="he-IL" b="1" dirty="0">
                <a:latin typeface="Amasis MT Pro Black" panose="02040A04050005020304" pitchFamily="18" charset="0"/>
              </a:rPr>
              <a:t> בכל שורה אינה עוברת כמות כלשהי שמוגדרת מראש.</a:t>
            </a:r>
          </a:p>
          <a:p>
            <a:pPr marL="285750" indent="-285750">
              <a:buFont typeface="Wingdings" panose="05000000000000000000" pitchFamily="2" charset="2"/>
              <a:buChar char="§"/>
            </a:pPr>
            <a:r>
              <a:rPr lang="he-IL" b="1" dirty="0">
                <a:latin typeface="Amasis MT Pro Black" panose="02040A04050005020304" pitchFamily="18" charset="0"/>
              </a:rPr>
              <a:t>על ידי </a:t>
            </a:r>
            <a:r>
              <a:rPr lang="en-US" b="1" dirty="0">
                <a:latin typeface="Amasis MT Pro Black" panose="02040A04050005020304" pitchFamily="18" charset="0"/>
              </a:rPr>
              <a:t>Imputer</a:t>
            </a:r>
            <a:r>
              <a:rPr lang="he-IL" b="1" dirty="0">
                <a:latin typeface="Amasis MT Pro Black" panose="02040A04050005020304" pitchFamily="18" charset="0"/>
              </a:rPr>
              <a:t> נוכל להמיר את כל ערכי ה-</a:t>
            </a:r>
            <a:r>
              <a:rPr lang="en-US" b="1" dirty="0">
                <a:latin typeface="Amasis MT Pro Black" panose="02040A04050005020304" pitchFamily="18" charset="0"/>
              </a:rPr>
              <a:t>Null</a:t>
            </a:r>
            <a:r>
              <a:rPr lang="he-IL" b="1" dirty="0">
                <a:latin typeface="Amasis MT Pro Black" panose="02040A04050005020304" pitchFamily="18" charset="0"/>
              </a:rPr>
              <a:t> לערכים סטטיסטיים כמו ממוצע, חציון, שכיח עבור כל עמודה.</a:t>
            </a:r>
          </a:p>
          <a:p>
            <a:pPr marL="285750" indent="-285750">
              <a:buFont typeface="Wingdings" panose="05000000000000000000" pitchFamily="2" charset="2"/>
              <a:buChar char="§"/>
            </a:pPr>
            <a:endParaRPr lang="he-IL" b="1" dirty="0">
              <a:latin typeface="Amasis MT Pro Black" panose="02040A04050005020304" pitchFamily="18" charset="0"/>
            </a:endParaRPr>
          </a:p>
          <a:p>
            <a:r>
              <a:rPr lang="he-IL" b="1" u="sng" dirty="0">
                <a:latin typeface="Amasis MT Pro Black" panose="02040A04050005020304" pitchFamily="18" charset="0"/>
              </a:rPr>
              <a:t>נקרא קובץ חדש וניצור </a:t>
            </a:r>
            <a:r>
              <a:rPr lang="en-US" b="1" u="sng" dirty="0">
                <a:latin typeface="Amasis MT Pro Black" panose="02040A04050005020304" pitchFamily="18" charset="0"/>
              </a:rPr>
              <a:t>df3</a:t>
            </a:r>
            <a:r>
              <a:rPr lang="he-IL" b="1" u="sng" dirty="0">
                <a:latin typeface="Amasis MT Pro Black" panose="02040A04050005020304" pitchFamily="18" charset="0"/>
              </a:rPr>
              <a:t> :</a:t>
            </a:r>
          </a:p>
        </p:txBody>
      </p:sp>
      <p:pic>
        <p:nvPicPr>
          <p:cNvPr id="14" name="תמונה 13">
            <a:extLst>
              <a:ext uri="{FF2B5EF4-FFF2-40B4-BE49-F238E27FC236}">
                <a16:creationId xmlns:a16="http://schemas.microsoft.com/office/drawing/2014/main" id="{DF1B375A-D32A-98E2-0940-07546D02EF9C}"/>
              </a:ext>
            </a:extLst>
          </p:cNvPr>
          <p:cNvPicPr>
            <a:picLocks noChangeAspect="1"/>
          </p:cNvPicPr>
          <p:nvPr/>
        </p:nvPicPr>
        <p:blipFill rotWithShape="1">
          <a:blip r:embed="rId2"/>
          <a:srcRect l="22501" t="26075" r="42390" b="34063"/>
          <a:stretch/>
        </p:blipFill>
        <p:spPr>
          <a:xfrm>
            <a:off x="4028661" y="3553392"/>
            <a:ext cx="7977810" cy="3181183"/>
          </a:xfrm>
          <a:prstGeom prst="rect">
            <a:avLst/>
          </a:prstGeom>
        </p:spPr>
      </p:pic>
    </p:spTree>
    <p:extLst>
      <p:ext uri="{BB962C8B-B14F-4D97-AF65-F5344CB8AC3E}">
        <p14:creationId xmlns:p14="http://schemas.microsoft.com/office/powerpoint/2010/main" val="2123286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916704" y="-55198"/>
            <a:ext cx="9404723" cy="1400530"/>
          </a:xfrm>
        </p:spPr>
        <p:txBody>
          <a:bodyPr/>
          <a:lstStyle/>
          <a:p>
            <a:pPr algn="r"/>
            <a:r>
              <a:rPr lang="he-IL" b="1" dirty="0"/>
              <a:t>התמודדות עם </a:t>
            </a:r>
            <a:r>
              <a:rPr lang="en-US" b="1" dirty="0"/>
              <a:t>Null</a:t>
            </a:r>
            <a:endParaRPr lang="he-IL" b="1" dirty="0"/>
          </a:p>
        </p:txBody>
      </p:sp>
      <p:sp>
        <p:nvSpPr>
          <p:cNvPr id="4" name="תיבת טקסט 3">
            <a:extLst>
              <a:ext uri="{FF2B5EF4-FFF2-40B4-BE49-F238E27FC236}">
                <a16:creationId xmlns:a16="http://schemas.microsoft.com/office/drawing/2014/main" id="{0CCCF643-D914-3415-C8DB-47FD56AFFA5E}"/>
              </a:ext>
            </a:extLst>
          </p:cNvPr>
          <p:cNvSpPr txBox="1"/>
          <p:nvPr/>
        </p:nvSpPr>
        <p:spPr>
          <a:xfrm>
            <a:off x="538597" y="994573"/>
            <a:ext cx="11361857" cy="923330"/>
          </a:xfrm>
          <a:prstGeom prst="rect">
            <a:avLst/>
          </a:prstGeom>
          <a:noFill/>
        </p:spPr>
        <p:txBody>
          <a:bodyPr wrap="square">
            <a:spAutoFit/>
          </a:bodyPr>
          <a:lstStyle/>
          <a:p>
            <a:r>
              <a:rPr lang="he-IL" b="1" dirty="0">
                <a:latin typeface="Amasis MT Pro Black" panose="02040A04050005020304" pitchFamily="18" charset="0"/>
              </a:rPr>
              <a:t>זיהוי כמויות ערכי ה-</a:t>
            </a:r>
            <a:r>
              <a:rPr lang="en-US" b="1" dirty="0">
                <a:latin typeface="Amasis MT Pro Black" panose="02040A04050005020304" pitchFamily="18" charset="0"/>
              </a:rPr>
              <a:t>Null</a:t>
            </a:r>
            <a:r>
              <a:rPr lang="he-IL" b="1" dirty="0">
                <a:latin typeface="Amasis MT Pro Black" panose="02040A04050005020304" pitchFamily="18" charset="0"/>
              </a:rPr>
              <a:t> בכל עמודה:</a:t>
            </a:r>
          </a:p>
          <a:p>
            <a:endParaRPr lang="he-IL" b="1" dirty="0">
              <a:solidFill>
                <a:srgbClr val="FFFF00"/>
              </a:solidFill>
            </a:endParaRPr>
          </a:p>
          <a:p>
            <a:endParaRPr lang="he-IL" b="1" dirty="0">
              <a:solidFill>
                <a:srgbClr val="FFFF00"/>
              </a:solidFill>
            </a:endParaRPr>
          </a:p>
        </p:txBody>
      </p:sp>
      <p:pic>
        <p:nvPicPr>
          <p:cNvPr id="10" name="תמונה 9">
            <a:extLst>
              <a:ext uri="{FF2B5EF4-FFF2-40B4-BE49-F238E27FC236}">
                <a16:creationId xmlns:a16="http://schemas.microsoft.com/office/drawing/2014/main" id="{F7D5CC55-A768-216E-5055-A12F394997D5}"/>
              </a:ext>
            </a:extLst>
          </p:cNvPr>
          <p:cNvPicPr>
            <a:picLocks noChangeAspect="1"/>
          </p:cNvPicPr>
          <p:nvPr/>
        </p:nvPicPr>
        <p:blipFill rotWithShape="1">
          <a:blip r:embed="rId2"/>
          <a:srcRect l="22609" t="39995" r="29565" b="37772"/>
          <a:stretch/>
        </p:blipFill>
        <p:spPr>
          <a:xfrm>
            <a:off x="3021496" y="1456237"/>
            <a:ext cx="8878958" cy="2227865"/>
          </a:xfrm>
          <a:prstGeom prst="rect">
            <a:avLst/>
          </a:prstGeom>
        </p:spPr>
      </p:pic>
      <p:sp>
        <p:nvSpPr>
          <p:cNvPr id="11" name="תיבת טקסט 10">
            <a:extLst>
              <a:ext uri="{FF2B5EF4-FFF2-40B4-BE49-F238E27FC236}">
                <a16:creationId xmlns:a16="http://schemas.microsoft.com/office/drawing/2014/main" id="{A3052CE6-4644-70DE-B022-DB6B3ADEC819}"/>
              </a:ext>
            </a:extLst>
          </p:cNvPr>
          <p:cNvSpPr txBox="1"/>
          <p:nvPr/>
        </p:nvSpPr>
        <p:spPr>
          <a:xfrm>
            <a:off x="4784035" y="3855085"/>
            <a:ext cx="7116419" cy="369332"/>
          </a:xfrm>
          <a:prstGeom prst="rect">
            <a:avLst/>
          </a:prstGeom>
          <a:noFill/>
        </p:spPr>
        <p:txBody>
          <a:bodyPr wrap="square" rtlCol="1">
            <a:spAutoFit/>
          </a:bodyPr>
          <a:lstStyle/>
          <a:p>
            <a:r>
              <a:rPr lang="he-IL" b="1" dirty="0">
                <a:latin typeface="Amasis MT Pro Black" panose="02040A04050005020304" pitchFamily="18" charset="0"/>
              </a:rPr>
              <a:t>הסרת כל השורות שבהן יש </a:t>
            </a:r>
            <a:r>
              <a:rPr lang="en-US" b="1" dirty="0">
                <a:latin typeface="Amasis MT Pro Black" panose="02040A04050005020304" pitchFamily="18" charset="0"/>
              </a:rPr>
              <a:t>Null</a:t>
            </a:r>
            <a:r>
              <a:rPr lang="he-IL" b="1" dirty="0">
                <a:latin typeface="Amasis MT Pro Black" panose="02040A04050005020304" pitchFamily="18" charset="0"/>
              </a:rPr>
              <a:t> אחד לפחות:</a:t>
            </a:r>
          </a:p>
        </p:txBody>
      </p:sp>
      <p:pic>
        <p:nvPicPr>
          <p:cNvPr id="6" name="תמונה 5">
            <a:extLst>
              <a:ext uri="{FF2B5EF4-FFF2-40B4-BE49-F238E27FC236}">
                <a16:creationId xmlns:a16="http://schemas.microsoft.com/office/drawing/2014/main" id="{D83CDCB0-38A7-DF98-A481-CEC8E2D6D787}"/>
              </a:ext>
            </a:extLst>
          </p:cNvPr>
          <p:cNvPicPr>
            <a:picLocks noChangeAspect="1"/>
          </p:cNvPicPr>
          <p:nvPr/>
        </p:nvPicPr>
        <p:blipFill rotWithShape="1">
          <a:blip r:embed="rId3"/>
          <a:srcRect l="22826" t="53883" r="57935" b="18245"/>
          <a:stretch/>
        </p:blipFill>
        <p:spPr>
          <a:xfrm>
            <a:off x="5075585" y="4395399"/>
            <a:ext cx="6824869" cy="2270444"/>
          </a:xfrm>
          <a:prstGeom prst="rect">
            <a:avLst/>
          </a:prstGeom>
        </p:spPr>
      </p:pic>
    </p:spTree>
    <p:extLst>
      <p:ext uri="{BB962C8B-B14F-4D97-AF65-F5344CB8AC3E}">
        <p14:creationId xmlns:p14="http://schemas.microsoft.com/office/powerpoint/2010/main" val="1739676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813439" y="-28135"/>
            <a:ext cx="9404723" cy="1400530"/>
          </a:xfrm>
        </p:spPr>
        <p:txBody>
          <a:bodyPr/>
          <a:lstStyle/>
          <a:p>
            <a:pPr algn="r"/>
            <a:r>
              <a:rPr lang="he-IL" b="1" dirty="0"/>
              <a:t>התמודדות עם </a:t>
            </a:r>
            <a:r>
              <a:rPr lang="en-US" b="1" dirty="0"/>
              <a:t>Null</a:t>
            </a:r>
            <a:r>
              <a:rPr lang="he-IL" b="1" dirty="0"/>
              <a:t> </a:t>
            </a:r>
          </a:p>
        </p:txBody>
      </p:sp>
      <p:sp>
        <p:nvSpPr>
          <p:cNvPr id="4" name="תיבת טקסט 3">
            <a:extLst>
              <a:ext uri="{FF2B5EF4-FFF2-40B4-BE49-F238E27FC236}">
                <a16:creationId xmlns:a16="http://schemas.microsoft.com/office/drawing/2014/main" id="{0CCCF643-D914-3415-C8DB-47FD56AFFA5E}"/>
              </a:ext>
            </a:extLst>
          </p:cNvPr>
          <p:cNvSpPr txBox="1"/>
          <p:nvPr/>
        </p:nvSpPr>
        <p:spPr>
          <a:xfrm>
            <a:off x="676011" y="851890"/>
            <a:ext cx="11361857" cy="3970318"/>
          </a:xfrm>
          <a:prstGeom prst="rect">
            <a:avLst/>
          </a:prstGeom>
          <a:noFill/>
        </p:spPr>
        <p:txBody>
          <a:bodyPr wrap="square">
            <a:spAutoFit/>
          </a:bodyPr>
          <a:lstStyle/>
          <a:p>
            <a:r>
              <a:rPr lang="he-IL" dirty="0">
                <a:latin typeface="Amasis MT Pro Black" panose="02040A04050005020304" pitchFamily="18" charset="0"/>
              </a:rPr>
              <a:t>הפרמטרים ש-</a:t>
            </a:r>
            <a:r>
              <a:rPr lang="en-US" dirty="0">
                <a:latin typeface="Amasis MT Pro Black" panose="02040A04050005020304" pitchFamily="18" charset="0"/>
              </a:rPr>
              <a:t>drop</a:t>
            </a:r>
            <a:r>
              <a:rPr lang="he-IL" dirty="0">
                <a:latin typeface="Amasis MT Pro Black" panose="02040A04050005020304" pitchFamily="18" charset="0"/>
              </a:rPr>
              <a:t> מקבל הם </a:t>
            </a:r>
            <a:r>
              <a:rPr lang="en-US" dirty="0">
                <a:solidFill>
                  <a:schemeClr val="bg1"/>
                </a:solidFill>
                <a:highlight>
                  <a:srgbClr val="808000"/>
                </a:highlight>
                <a:latin typeface="Amasis MT Pro Black" panose="02040A04050005020304" pitchFamily="18" charset="0"/>
              </a:rPr>
              <a:t>how , thresh , subset</a:t>
            </a:r>
            <a:r>
              <a:rPr lang="he-IL" dirty="0">
                <a:solidFill>
                  <a:schemeClr val="bg1"/>
                </a:solidFill>
                <a:highlight>
                  <a:srgbClr val="808000"/>
                </a:highlight>
                <a:latin typeface="Amasis MT Pro Black" panose="02040A04050005020304" pitchFamily="18" charset="0"/>
              </a:rPr>
              <a:t> </a:t>
            </a:r>
            <a:r>
              <a:rPr lang="he-IL" dirty="0">
                <a:latin typeface="Amasis MT Pro Black" panose="02040A04050005020304" pitchFamily="18" charset="0"/>
              </a:rPr>
              <a:t>והשימוש בהם נפוץ כשמתעסקים עם </a:t>
            </a:r>
            <a:r>
              <a:rPr lang="en-US" dirty="0">
                <a:latin typeface="Amasis MT Pro Black" panose="02040A04050005020304" pitchFamily="18" charset="0"/>
              </a:rPr>
              <a:t>data cleaning</a:t>
            </a:r>
            <a:r>
              <a:rPr lang="he-IL" dirty="0">
                <a:latin typeface="Amasis MT Pro Black" panose="02040A04050005020304" pitchFamily="18" charset="0"/>
              </a:rPr>
              <a:t>:</a:t>
            </a:r>
          </a:p>
          <a:p>
            <a:endParaRPr lang="he-IL" dirty="0">
              <a:latin typeface="Amasis MT Pro Black" panose="02040A04050005020304" pitchFamily="18" charset="0"/>
            </a:endParaRPr>
          </a:p>
          <a:p>
            <a:r>
              <a:rPr lang="en-US" dirty="0">
                <a:solidFill>
                  <a:schemeClr val="bg1"/>
                </a:solidFill>
                <a:highlight>
                  <a:srgbClr val="808000"/>
                </a:highlight>
                <a:latin typeface="Amasis MT Pro Black" panose="02040A04050005020304" pitchFamily="18" charset="0"/>
              </a:rPr>
              <a:t>how</a:t>
            </a:r>
            <a:r>
              <a:rPr lang="he-IL" dirty="0">
                <a:latin typeface="Amasis MT Pro Black" panose="02040A04050005020304" pitchFamily="18" charset="0"/>
              </a:rPr>
              <a:t> - יכול לקבל השמה של </a:t>
            </a:r>
            <a:r>
              <a:rPr lang="en-US" u="sng" dirty="0">
                <a:latin typeface="Amasis MT Pro Black" panose="02040A04050005020304" pitchFamily="18" charset="0"/>
              </a:rPr>
              <a:t>any</a:t>
            </a:r>
            <a:r>
              <a:rPr lang="he-IL" dirty="0">
                <a:latin typeface="Amasis MT Pro Black" panose="02040A04050005020304" pitchFamily="18" charset="0"/>
              </a:rPr>
              <a:t> או </a:t>
            </a:r>
            <a:r>
              <a:rPr lang="en-US" u="sng" dirty="0">
                <a:latin typeface="Amasis MT Pro Black" panose="02040A04050005020304" pitchFamily="18" charset="0"/>
              </a:rPr>
              <a:t>all</a:t>
            </a:r>
            <a:r>
              <a:rPr lang="he-IL" dirty="0">
                <a:latin typeface="Amasis MT Pro Black" panose="02040A04050005020304" pitchFamily="18" charset="0"/>
              </a:rPr>
              <a:t> . </a:t>
            </a:r>
          </a:p>
          <a:p>
            <a:r>
              <a:rPr lang="he-IL" dirty="0">
                <a:latin typeface="Amasis MT Pro Black" panose="02040A04050005020304" pitchFamily="18" charset="0"/>
              </a:rPr>
              <a:t>אם נבחר </a:t>
            </a:r>
            <a:r>
              <a:rPr lang="en-US" dirty="0">
                <a:latin typeface="Amasis MT Pro Black" panose="02040A04050005020304" pitchFamily="18" charset="0"/>
              </a:rPr>
              <a:t>how=any</a:t>
            </a:r>
            <a:r>
              <a:rPr lang="he-IL" dirty="0">
                <a:latin typeface="Amasis MT Pro Black" panose="02040A04050005020304" pitchFamily="18" charset="0"/>
              </a:rPr>
              <a:t> אז זה יסיר לנו שורה, אם קיים לפחות ערך אחד בה שמכיל </a:t>
            </a:r>
            <a:r>
              <a:rPr lang="en-US" dirty="0">
                <a:latin typeface="Amasis MT Pro Black" panose="02040A04050005020304" pitchFamily="18" charset="0"/>
              </a:rPr>
              <a:t>null</a:t>
            </a:r>
            <a:r>
              <a:rPr lang="he-IL" dirty="0">
                <a:latin typeface="Amasis MT Pro Black" panose="02040A04050005020304" pitchFamily="18" charset="0"/>
              </a:rPr>
              <a:t>.</a:t>
            </a:r>
          </a:p>
          <a:p>
            <a:r>
              <a:rPr lang="he-IL" dirty="0">
                <a:latin typeface="Amasis MT Pro Black" panose="02040A04050005020304" pitchFamily="18" charset="0"/>
              </a:rPr>
              <a:t>אם נבחר </a:t>
            </a:r>
            <a:r>
              <a:rPr lang="en-US" dirty="0">
                <a:latin typeface="Amasis MT Pro Black" panose="02040A04050005020304" pitchFamily="18" charset="0"/>
              </a:rPr>
              <a:t>how=all</a:t>
            </a:r>
            <a:r>
              <a:rPr lang="he-IL" dirty="0">
                <a:latin typeface="Amasis MT Pro Black" panose="02040A04050005020304" pitchFamily="18" charset="0"/>
              </a:rPr>
              <a:t> אז זה יסיר לנו שורה , אם כל הערכים בה יהיו </a:t>
            </a:r>
            <a:r>
              <a:rPr lang="en-US" dirty="0">
                <a:latin typeface="Amasis MT Pro Black" panose="02040A04050005020304" pitchFamily="18" charset="0"/>
              </a:rPr>
              <a:t>null</a:t>
            </a:r>
            <a:r>
              <a:rPr lang="he-IL" dirty="0">
                <a:latin typeface="Amasis MT Pro Black" panose="02040A04050005020304" pitchFamily="18" charset="0"/>
              </a:rPr>
              <a:t> .</a:t>
            </a:r>
          </a:p>
          <a:p>
            <a:r>
              <a:rPr lang="he-IL" dirty="0">
                <a:latin typeface="Amasis MT Pro Black" panose="02040A04050005020304" pitchFamily="18" charset="0"/>
              </a:rPr>
              <a:t>הדיפולט הוא </a:t>
            </a:r>
            <a:r>
              <a:rPr lang="en-US" dirty="0">
                <a:latin typeface="Amasis MT Pro Black" panose="02040A04050005020304" pitchFamily="18" charset="0"/>
              </a:rPr>
              <a:t>any</a:t>
            </a:r>
            <a:r>
              <a:rPr lang="he-IL" dirty="0">
                <a:latin typeface="Amasis MT Pro Black" panose="02040A04050005020304" pitchFamily="18" charset="0"/>
              </a:rPr>
              <a:t>.</a:t>
            </a:r>
          </a:p>
          <a:p>
            <a:endParaRPr lang="he-IL" dirty="0">
              <a:latin typeface="Amasis MT Pro Black" panose="02040A04050005020304" pitchFamily="18" charset="0"/>
            </a:endParaRPr>
          </a:p>
          <a:p>
            <a:r>
              <a:rPr lang="en-US" dirty="0">
                <a:solidFill>
                  <a:schemeClr val="bg1"/>
                </a:solidFill>
                <a:highlight>
                  <a:srgbClr val="808000"/>
                </a:highlight>
                <a:latin typeface="Amasis MT Pro Black" panose="02040A04050005020304" pitchFamily="18" charset="0"/>
              </a:rPr>
              <a:t>thresh</a:t>
            </a:r>
            <a:r>
              <a:rPr lang="he-IL" dirty="0">
                <a:latin typeface="Amasis MT Pro Black" panose="02040A04050005020304" pitchFamily="18" charset="0"/>
              </a:rPr>
              <a:t> - מקבל מספר כלשהו </a:t>
            </a:r>
            <a:r>
              <a:rPr lang="en-US" dirty="0">
                <a:latin typeface="Amasis MT Pro Black" panose="02040A04050005020304" pitchFamily="18" charset="0"/>
              </a:rPr>
              <a:t>num</a:t>
            </a:r>
            <a:r>
              <a:rPr lang="he-IL" dirty="0">
                <a:latin typeface="Amasis MT Pro Black" panose="02040A04050005020304" pitchFamily="18" charset="0"/>
              </a:rPr>
              <a:t> .שורות יוסרו, אם בשורה כמות הערכים שהם לא </a:t>
            </a:r>
            <a:r>
              <a:rPr lang="en-US" dirty="0">
                <a:latin typeface="Amasis MT Pro Black" panose="02040A04050005020304" pitchFamily="18" charset="0"/>
              </a:rPr>
              <a:t>null</a:t>
            </a:r>
            <a:r>
              <a:rPr lang="he-IL" dirty="0">
                <a:latin typeface="Amasis MT Pro Black" panose="02040A04050005020304" pitchFamily="18" charset="0"/>
              </a:rPr>
              <a:t>, קטנים מ-</a:t>
            </a:r>
            <a:r>
              <a:rPr lang="en-US" dirty="0">
                <a:latin typeface="Amasis MT Pro Black" panose="02040A04050005020304" pitchFamily="18" charset="0"/>
              </a:rPr>
              <a:t>num</a:t>
            </a:r>
            <a:r>
              <a:rPr lang="he-IL" dirty="0">
                <a:latin typeface="Amasis MT Pro Black" panose="02040A04050005020304" pitchFamily="18" charset="0"/>
              </a:rPr>
              <a:t> .</a:t>
            </a:r>
          </a:p>
          <a:p>
            <a:r>
              <a:rPr lang="he-IL" dirty="0">
                <a:latin typeface="Amasis MT Pro Black" panose="02040A04050005020304" pitchFamily="18" charset="0"/>
              </a:rPr>
              <a:t>הדיפולט הוא </a:t>
            </a:r>
            <a:r>
              <a:rPr lang="en-US" dirty="0">
                <a:latin typeface="Amasis MT Pro Black" panose="02040A04050005020304" pitchFamily="18" charset="0"/>
              </a:rPr>
              <a:t>none</a:t>
            </a:r>
            <a:r>
              <a:rPr lang="he-IL" dirty="0">
                <a:latin typeface="Amasis MT Pro Black" panose="02040A04050005020304" pitchFamily="18" charset="0"/>
              </a:rPr>
              <a:t> . הערה חשובה: ל-</a:t>
            </a:r>
            <a:r>
              <a:rPr lang="en-US" dirty="0">
                <a:latin typeface="Amasis MT Pro Black" panose="02040A04050005020304" pitchFamily="18" charset="0"/>
              </a:rPr>
              <a:t>thresh</a:t>
            </a:r>
            <a:r>
              <a:rPr lang="he-IL" dirty="0">
                <a:latin typeface="Amasis MT Pro Black" panose="02040A04050005020304" pitchFamily="18" charset="0"/>
              </a:rPr>
              <a:t> יש עדיפות על פני </a:t>
            </a:r>
            <a:r>
              <a:rPr lang="en-US" dirty="0">
                <a:latin typeface="Amasis MT Pro Black" panose="02040A04050005020304" pitchFamily="18" charset="0"/>
              </a:rPr>
              <a:t>how</a:t>
            </a:r>
            <a:r>
              <a:rPr lang="he-IL" dirty="0">
                <a:latin typeface="Amasis MT Pro Black" panose="02040A04050005020304" pitchFamily="18" charset="0"/>
              </a:rPr>
              <a:t> . </a:t>
            </a:r>
          </a:p>
          <a:p>
            <a:endParaRPr lang="he-IL" dirty="0">
              <a:latin typeface="Amasis MT Pro Black" panose="02040A04050005020304" pitchFamily="18" charset="0"/>
            </a:endParaRPr>
          </a:p>
          <a:p>
            <a:r>
              <a:rPr lang="en-US" dirty="0">
                <a:solidFill>
                  <a:schemeClr val="bg1"/>
                </a:solidFill>
                <a:highlight>
                  <a:srgbClr val="808000"/>
                </a:highlight>
                <a:latin typeface="Amasis MT Pro Black" panose="02040A04050005020304" pitchFamily="18" charset="0"/>
              </a:rPr>
              <a:t>subset</a:t>
            </a:r>
            <a:r>
              <a:rPr lang="he-IL" dirty="0">
                <a:latin typeface="Amasis MT Pro Black" panose="02040A04050005020304" pitchFamily="18" charset="0"/>
              </a:rPr>
              <a:t> – נותן אפשרות לבחור עמודה</a:t>
            </a:r>
            <a:r>
              <a:rPr lang="en-US" dirty="0">
                <a:latin typeface="Amasis MT Pro Black" panose="02040A04050005020304" pitchFamily="18" charset="0"/>
              </a:rPr>
              <a:t>/</a:t>
            </a:r>
            <a:r>
              <a:rPr lang="he-IL" dirty="0">
                <a:latin typeface="Amasis MT Pro Black" panose="02040A04050005020304" pitchFamily="18" charset="0"/>
              </a:rPr>
              <a:t>עמודות שבהן קיים </a:t>
            </a:r>
            <a:r>
              <a:rPr lang="en-US" dirty="0">
                <a:latin typeface="Amasis MT Pro Black" panose="02040A04050005020304" pitchFamily="18" charset="0"/>
              </a:rPr>
              <a:t>null</a:t>
            </a:r>
            <a:r>
              <a:rPr lang="he-IL" dirty="0">
                <a:latin typeface="Amasis MT Pro Black" panose="02040A04050005020304" pitchFamily="18" charset="0"/>
              </a:rPr>
              <a:t> . אם קיים , מסיר את השורה.</a:t>
            </a:r>
            <a:endParaRPr lang="en-US" dirty="0">
              <a:latin typeface="Amasis MT Pro Black" panose="02040A04050005020304" pitchFamily="18" charset="0"/>
            </a:endParaRPr>
          </a:p>
          <a:p>
            <a:r>
              <a:rPr lang="he-IL" dirty="0">
                <a:latin typeface="Amasis MT Pro Black" panose="02040A04050005020304" pitchFamily="18" charset="0"/>
              </a:rPr>
              <a:t>במקרה ש-</a:t>
            </a:r>
            <a:r>
              <a:rPr lang="en-US" dirty="0">
                <a:latin typeface="Amasis MT Pro Black" panose="02040A04050005020304" pitchFamily="18" charset="0"/>
              </a:rPr>
              <a:t>how=all</a:t>
            </a:r>
            <a:r>
              <a:rPr lang="he-IL" dirty="0">
                <a:latin typeface="Amasis MT Pro Black" panose="02040A04050005020304" pitchFamily="18" charset="0"/>
              </a:rPr>
              <a:t> אז </a:t>
            </a:r>
            <a:r>
              <a:rPr lang="en-US" dirty="0">
                <a:latin typeface="Amasis MT Pro Black" panose="02040A04050005020304" pitchFamily="18" charset="0"/>
              </a:rPr>
              <a:t>how</a:t>
            </a:r>
            <a:r>
              <a:rPr lang="he-IL" dirty="0">
                <a:latin typeface="Amasis MT Pro Black" panose="02040A04050005020304" pitchFamily="18" charset="0"/>
              </a:rPr>
              <a:t> יהיה בעדיפות ראשונה. </a:t>
            </a:r>
          </a:p>
          <a:p>
            <a:endParaRPr lang="he-IL" b="1" dirty="0">
              <a:solidFill>
                <a:srgbClr val="FFFF00"/>
              </a:solidFill>
            </a:endParaRPr>
          </a:p>
          <a:p>
            <a:endParaRPr lang="he-IL" b="1" dirty="0">
              <a:solidFill>
                <a:srgbClr val="FFFF00"/>
              </a:solidFill>
            </a:endParaRPr>
          </a:p>
        </p:txBody>
      </p:sp>
      <p:pic>
        <p:nvPicPr>
          <p:cNvPr id="3" name="תמונה 2">
            <a:extLst>
              <a:ext uri="{FF2B5EF4-FFF2-40B4-BE49-F238E27FC236}">
                <a16:creationId xmlns:a16="http://schemas.microsoft.com/office/drawing/2014/main" id="{CC4ACA97-79AB-380E-7427-55D4DE9C68BC}"/>
              </a:ext>
            </a:extLst>
          </p:cNvPr>
          <p:cNvPicPr>
            <a:picLocks noChangeAspect="1"/>
          </p:cNvPicPr>
          <p:nvPr/>
        </p:nvPicPr>
        <p:blipFill rotWithShape="1">
          <a:blip r:embed="rId2"/>
          <a:srcRect l="25615" t="47384" r="57077" b="26963"/>
          <a:stretch/>
        </p:blipFill>
        <p:spPr>
          <a:xfrm>
            <a:off x="3149600" y="4460987"/>
            <a:ext cx="8737137" cy="2172042"/>
          </a:xfrm>
          <a:prstGeom prst="rect">
            <a:avLst/>
          </a:prstGeom>
        </p:spPr>
      </p:pic>
    </p:spTree>
    <p:extLst>
      <p:ext uri="{BB962C8B-B14F-4D97-AF65-F5344CB8AC3E}">
        <p14:creationId xmlns:p14="http://schemas.microsoft.com/office/powerpoint/2010/main" val="38209046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080782" y="14068"/>
            <a:ext cx="9404723" cy="1400530"/>
          </a:xfrm>
        </p:spPr>
        <p:txBody>
          <a:bodyPr/>
          <a:lstStyle/>
          <a:p>
            <a:pPr algn="r"/>
            <a:r>
              <a:rPr lang="he-IL" b="1" dirty="0"/>
              <a:t>התמודדות עם </a:t>
            </a:r>
            <a:r>
              <a:rPr lang="en-US" b="1" dirty="0"/>
              <a:t>Null</a:t>
            </a:r>
            <a:r>
              <a:rPr lang="he-IL" b="1" dirty="0"/>
              <a:t> </a:t>
            </a:r>
          </a:p>
        </p:txBody>
      </p:sp>
      <p:pic>
        <p:nvPicPr>
          <p:cNvPr id="10" name="תמונה 9">
            <a:extLst>
              <a:ext uri="{FF2B5EF4-FFF2-40B4-BE49-F238E27FC236}">
                <a16:creationId xmlns:a16="http://schemas.microsoft.com/office/drawing/2014/main" id="{A9A2B70A-A31E-3FA9-6A4C-7CEA727CCD82}"/>
              </a:ext>
            </a:extLst>
          </p:cNvPr>
          <p:cNvPicPr>
            <a:picLocks noChangeAspect="1"/>
          </p:cNvPicPr>
          <p:nvPr/>
        </p:nvPicPr>
        <p:blipFill rotWithShape="1">
          <a:blip r:embed="rId2"/>
          <a:srcRect l="25978" t="50000" r="55217" b="20565"/>
          <a:stretch/>
        </p:blipFill>
        <p:spPr>
          <a:xfrm>
            <a:off x="2504049" y="773357"/>
            <a:ext cx="9139867" cy="2927193"/>
          </a:xfrm>
          <a:prstGeom prst="rect">
            <a:avLst/>
          </a:prstGeom>
        </p:spPr>
      </p:pic>
      <p:pic>
        <p:nvPicPr>
          <p:cNvPr id="12" name="תמונה 11">
            <a:extLst>
              <a:ext uri="{FF2B5EF4-FFF2-40B4-BE49-F238E27FC236}">
                <a16:creationId xmlns:a16="http://schemas.microsoft.com/office/drawing/2014/main" id="{49C3D559-0589-C4BA-79C8-B9671E0382DB}"/>
              </a:ext>
            </a:extLst>
          </p:cNvPr>
          <p:cNvPicPr>
            <a:picLocks noChangeAspect="1"/>
          </p:cNvPicPr>
          <p:nvPr/>
        </p:nvPicPr>
        <p:blipFill rotWithShape="1">
          <a:blip r:embed="rId3"/>
          <a:srcRect l="25652" t="50000" r="52283" b="22499"/>
          <a:stretch/>
        </p:blipFill>
        <p:spPr>
          <a:xfrm>
            <a:off x="2504049" y="3763616"/>
            <a:ext cx="9139867" cy="2927193"/>
          </a:xfrm>
          <a:prstGeom prst="rect">
            <a:avLst/>
          </a:prstGeom>
        </p:spPr>
      </p:pic>
    </p:spTree>
    <p:extLst>
      <p:ext uri="{BB962C8B-B14F-4D97-AF65-F5344CB8AC3E}">
        <p14:creationId xmlns:p14="http://schemas.microsoft.com/office/powerpoint/2010/main" val="12909806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673592" y="-66069"/>
            <a:ext cx="9404723" cy="1400530"/>
          </a:xfrm>
        </p:spPr>
        <p:txBody>
          <a:bodyPr/>
          <a:lstStyle/>
          <a:p>
            <a:pPr algn="r"/>
            <a:r>
              <a:rPr lang="en-US" b="1" dirty="0"/>
              <a:t>Imputer</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800365"/>
            <a:ext cx="7580668" cy="1200329"/>
          </a:xfrm>
          <a:prstGeom prst="rect">
            <a:avLst/>
          </a:prstGeom>
          <a:noFill/>
        </p:spPr>
        <p:txBody>
          <a:bodyPr wrap="square" rtlCol="1">
            <a:spAutoFit/>
          </a:bodyPr>
          <a:lstStyle/>
          <a:p>
            <a:r>
              <a:rPr lang="en-US" b="1" dirty="0">
                <a:solidFill>
                  <a:srgbClr val="FFFF00"/>
                </a:solidFill>
              </a:rPr>
              <a:t>Imputer</a:t>
            </a:r>
            <a:r>
              <a:rPr lang="he-IL" dirty="0"/>
              <a:t> – הוא טרנספורמר (שעל זה אסביר בשקופיות של למידת מכונה) העוזר לטפל באלמנטים שהם </a:t>
            </a:r>
            <a:r>
              <a:rPr lang="en-US" dirty="0"/>
              <a:t>null</a:t>
            </a:r>
            <a:r>
              <a:rPr lang="he-IL" dirty="0"/>
              <a:t> או בנתונים לא שלמים . ה-</a:t>
            </a:r>
            <a:r>
              <a:rPr lang="en-US" dirty="0"/>
              <a:t>imputer </a:t>
            </a:r>
            <a:r>
              <a:rPr lang="he-IL" dirty="0"/>
              <a:t> ממלא ערכים חסרים בעמודות מספריות על ידי הוספת : חציון , ממוצע, שכיח או מספר כלשהו.</a:t>
            </a:r>
          </a:p>
          <a:p>
            <a:endParaRPr lang="he-IL" dirty="0"/>
          </a:p>
        </p:txBody>
      </p:sp>
      <p:pic>
        <p:nvPicPr>
          <p:cNvPr id="6" name="תמונה 5">
            <a:extLst>
              <a:ext uri="{FF2B5EF4-FFF2-40B4-BE49-F238E27FC236}">
                <a16:creationId xmlns:a16="http://schemas.microsoft.com/office/drawing/2014/main" id="{2F92F88D-7C5B-3C01-F4C0-B5D2A92E25A8}"/>
              </a:ext>
            </a:extLst>
          </p:cNvPr>
          <p:cNvPicPr>
            <a:picLocks noChangeAspect="1"/>
          </p:cNvPicPr>
          <p:nvPr/>
        </p:nvPicPr>
        <p:blipFill rotWithShape="1">
          <a:blip r:embed="rId2"/>
          <a:srcRect l="22384" t="22140" r="28115" b="24706"/>
          <a:stretch/>
        </p:blipFill>
        <p:spPr>
          <a:xfrm>
            <a:off x="2482902" y="1868556"/>
            <a:ext cx="9404723" cy="4724400"/>
          </a:xfrm>
          <a:prstGeom prst="rect">
            <a:avLst/>
          </a:prstGeom>
        </p:spPr>
      </p:pic>
    </p:spTree>
    <p:extLst>
      <p:ext uri="{BB962C8B-B14F-4D97-AF65-F5344CB8AC3E}">
        <p14:creationId xmlns:p14="http://schemas.microsoft.com/office/powerpoint/2010/main" val="298256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414939" y="56271"/>
            <a:ext cx="9404723" cy="1400530"/>
          </a:xfrm>
        </p:spPr>
        <p:txBody>
          <a:bodyPr/>
          <a:lstStyle/>
          <a:p>
            <a:pPr algn="r"/>
            <a:r>
              <a:rPr lang="en-US" sz="3600" b="1" dirty="0"/>
              <a:t>Filter &amp; Where</a:t>
            </a:r>
            <a:endParaRPr lang="he-IL" sz="3600"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3649340" y="938865"/>
            <a:ext cx="8163867" cy="923330"/>
          </a:xfrm>
          <a:prstGeom prst="rect">
            <a:avLst/>
          </a:prstGeom>
          <a:noFill/>
        </p:spPr>
        <p:txBody>
          <a:bodyPr wrap="square" rtlCol="1">
            <a:spAutoFit/>
          </a:bodyPr>
          <a:lstStyle/>
          <a:p>
            <a:r>
              <a:rPr lang="en-US" sz="1800" b="1" dirty="0">
                <a:solidFill>
                  <a:srgbClr val="FFC000"/>
                </a:solidFill>
                <a:latin typeface="Amasis MT Pro Black" panose="02040A04050005020304" pitchFamily="18" charset="0"/>
              </a:rPr>
              <a:t>Filter</a:t>
            </a:r>
            <a:r>
              <a:rPr lang="he-IL" sz="1800" b="1" dirty="0">
                <a:latin typeface="Amasis MT Pro Black" panose="02040A04050005020304" pitchFamily="18" charset="0"/>
              </a:rPr>
              <a:t> שקול ל-</a:t>
            </a:r>
            <a:r>
              <a:rPr lang="en-US" sz="1800" b="1" dirty="0">
                <a:latin typeface="Amasis MT Pro Black" panose="02040A04050005020304" pitchFamily="18" charset="0"/>
              </a:rPr>
              <a:t> </a:t>
            </a:r>
            <a:r>
              <a:rPr lang="en-US" sz="1800" b="1" dirty="0">
                <a:solidFill>
                  <a:srgbClr val="FFC000"/>
                </a:solidFill>
                <a:latin typeface="Amasis MT Pro Black" panose="02040A04050005020304" pitchFamily="18" charset="0"/>
              </a:rPr>
              <a:t>where</a:t>
            </a:r>
            <a:r>
              <a:rPr lang="he-IL" sz="1800" b="1" dirty="0">
                <a:latin typeface="Amasis MT Pro Black" panose="02040A04050005020304" pitchFamily="18" charset="0"/>
              </a:rPr>
              <a:t>ב-</a:t>
            </a:r>
            <a:r>
              <a:rPr lang="en-US" sz="1800" b="1" dirty="0">
                <a:latin typeface="Amasis MT Pro Black" panose="02040A04050005020304" pitchFamily="18" charset="0"/>
              </a:rPr>
              <a:t>SQL</a:t>
            </a:r>
            <a:r>
              <a:rPr lang="he-IL" sz="1800" b="1" dirty="0">
                <a:latin typeface="Amasis MT Pro Black" panose="02040A04050005020304" pitchFamily="18" charset="0"/>
              </a:rPr>
              <a:t> ונשתמש בו כדי לסנן שורות על פי תנאים מסוימים. </a:t>
            </a:r>
          </a:p>
          <a:p>
            <a:endParaRPr lang="he-IL" dirty="0"/>
          </a:p>
          <a:p>
            <a:endParaRPr lang="he-IL" dirty="0"/>
          </a:p>
        </p:txBody>
      </p:sp>
      <p:graphicFrame>
        <p:nvGraphicFramePr>
          <p:cNvPr id="3" name="טבלה 2">
            <a:extLst>
              <a:ext uri="{FF2B5EF4-FFF2-40B4-BE49-F238E27FC236}">
                <a16:creationId xmlns:a16="http://schemas.microsoft.com/office/drawing/2014/main" id="{9BF07E4E-DDBE-4E0B-D88D-565A252E97A5}"/>
              </a:ext>
            </a:extLst>
          </p:cNvPr>
          <p:cNvGraphicFramePr>
            <a:graphicFrameLocks noGrp="1"/>
          </p:cNvGraphicFramePr>
          <p:nvPr>
            <p:extLst>
              <p:ext uri="{D42A27DB-BD31-4B8C-83A1-F6EECF244321}">
                <p14:modId xmlns:p14="http://schemas.microsoft.com/office/powerpoint/2010/main" val="3754760588"/>
              </p:ext>
            </p:extLst>
          </p:nvPr>
        </p:nvGraphicFramePr>
        <p:xfrm>
          <a:off x="378792" y="1400530"/>
          <a:ext cx="11434415" cy="5370869"/>
        </p:xfrm>
        <a:graphic>
          <a:graphicData uri="http://schemas.openxmlformats.org/drawingml/2006/table">
            <a:tbl>
              <a:tblPr rtl="1" firstRow="1" bandRow="1">
                <a:tableStyleId>{5C22544A-7EE6-4342-B048-85BDC9FD1C3A}</a:tableStyleId>
              </a:tblPr>
              <a:tblGrid>
                <a:gridCol w="3973440">
                  <a:extLst>
                    <a:ext uri="{9D8B030D-6E8A-4147-A177-3AD203B41FA5}">
                      <a16:colId xmlns:a16="http://schemas.microsoft.com/office/drawing/2014/main" val="2294596325"/>
                    </a:ext>
                  </a:extLst>
                </a:gridCol>
                <a:gridCol w="5948181">
                  <a:extLst>
                    <a:ext uri="{9D8B030D-6E8A-4147-A177-3AD203B41FA5}">
                      <a16:colId xmlns:a16="http://schemas.microsoft.com/office/drawing/2014/main" val="3282473594"/>
                    </a:ext>
                  </a:extLst>
                </a:gridCol>
                <a:gridCol w="1512794">
                  <a:extLst>
                    <a:ext uri="{9D8B030D-6E8A-4147-A177-3AD203B41FA5}">
                      <a16:colId xmlns:a16="http://schemas.microsoft.com/office/drawing/2014/main" val="79762032"/>
                    </a:ext>
                  </a:extLst>
                </a:gridCol>
              </a:tblGrid>
              <a:tr h="501073">
                <a:tc>
                  <a:txBody>
                    <a:bodyPr/>
                    <a:lstStyle/>
                    <a:p>
                      <a:pPr algn="ctr" rtl="1"/>
                      <a:r>
                        <a:rPr lang="he-IL" dirty="0"/>
                        <a:t>דוגמא</a:t>
                      </a:r>
                    </a:p>
                  </a:txBody>
                  <a:tcPr/>
                </a:tc>
                <a:tc>
                  <a:txBody>
                    <a:bodyPr/>
                    <a:lstStyle/>
                    <a:p>
                      <a:pPr algn="ctr" rtl="1"/>
                      <a:r>
                        <a:rPr lang="he-IL" dirty="0"/>
                        <a:t>משמעות</a:t>
                      </a:r>
                    </a:p>
                  </a:txBody>
                  <a:tcPr/>
                </a:tc>
                <a:tc>
                  <a:txBody>
                    <a:bodyPr/>
                    <a:lstStyle/>
                    <a:p>
                      <a:pPr algn="ctr" rtl="1"/>
                      <a:r>
                        <a:rPr lang="he-IL" dirty="0"/>
                        <a:t>שם האופרטור</a:t>
                      </a:r>
                    </a:p>
                  </a:txBody>
                  <a:tcPr/>
                </a:tc>
                <a:extLst>
                  <a:ext uri="{0D108BD9-81ED-4DB2-BD59-A6C34878D82A}">
                    <a16:rowId xmlns:a16="http://schemas.microsoft.com/office/drawing/2014/main" val="18803724"/>
                  </a:ext>
                </a:extLst>
              </a:tr>
              <a:tr h="368981">
                <a:tc>
                  <a:txBody>
                    <a:bodyPr/>
                    <a:lstStyle/>
                    <a:p>
                      <a:pPr algn="l" rtl="1"/>
                      <a:r>
                        <a:rPr lang="en-US" sz="1400" b="1" i="0" kern="1200" dirty="0">
                          <a:solidFill>
                            <a:schemeClr val="dk1"/>
                          </a:solidFill>
                          <a:effectLst/>
                          <a:latin typeface="+mn-lt"/>
                          <a:ea typeface="+mn-ea"/>
                          <a:cs typeface="+mn-cs"/>
                        </a:rPr>
                        <a:t>df.filter(df["age"] == 30)</a:t>
                      </a:r>
                      <a:endParaRPr lang="he-IL" sz="1400" b="1" dirty="0"/>
                    </a:p>
                  </a:txBody>
                  <a:tcPr/>
                </a:tc>
                <a:tc>
                  <a:txBody>
                    <a:bodyPr/>
                    <a:lstStyle/>
                    <a:p>
                      <a:pPr algn="r" rtl="1"/>
                      <a:r>
                        <a:rPr lang="he-IL" sz="1200" b="1" dirty="0"/>
                        <a:t>בוחר את השורות שבהן אלמנטים בעמודות שנבחרו שוות לערך מסוים</a:t>
                      </a:r>
                    </a:p>
                  </a:txBody>
                  <a:tcPr/>
                </a:tc>
                <a:tc>
                  <a:txBody>
                    <a:bodyPr/>
                    <a:lstStyle/>
                    <a:p>
                      <a:pPr algn="ctr" rtl="1"/>
                      <a:r>
                        <a:rPr lang="he-IL" dirty="0"/>
                        <a:t>==</a:t>
                      </a:r>
                    </a:p>
                  </a:txBody>
                  <a:tcPr/>
                </a:tc>
                <a:extLst>
                  <a:ext uri="{0D108BD9-81ED-4DB2-BD59-A6C34878D82A}">
                    <a16:rowId xmlns:a16="http://schemas.microsoft.com/office/drawing/2014/main" val="690507932"/>
                  </a:ext>
                </a:extLst>
              </a:tr>
              <a:tr h="368981">
                <a:tc>
                  <a:txBody>
                    <a:bodyPr/>
                    <a:lstStyle/>
                    <a:p>
                      <a:pPr algn="l" rtl="1"/>
                      <a:r>
                        <a:rPr lang="en-US" sz="1400" b="1" i="0" kern="1200" dirty="0">
                          <a:solidFill>
                            <a:schemeClr val="dk1"/>
                          </a:solidFill>
                          <a:effectLst/>
                          <a:latin typeface="+mn-lt"/>
                          <a:ea typeface="+mn-ea"/>
                          <a:cs typeface="+mn-cs"/>
                        </a:rPr>
                        <a:t>df.filter(df["age"] != 30)</a:t>
                      </a:r>
                      <a:endParaRPr lang="he-IL" sz="1400" b="1" dirty="0"/>
                    </a:p>
                  </a:txBody>
                  <a:tcPr/>
                </a:tc>
                <a:tc>
                  <a:txBody>
                    <a:bodyPr/>
                    <a:lstStyle/>
                    <a:p>
                      <a:pPr algn="r" rtl="1"/>
                      <a:r>
                        <a:rPr lang="he-IL" sz="1200" b="1" dirty="0"/>
                        <a:t>בוחר את השורות שבהן אלמנטים בעמודות שנבחרו לא שוות לערך מסוים </a:t>
                      </a:r>
                    </a:p>
                  </a:txBody>
                  <a:tcPr/>
                </a:tc>
                <a:tc>
                  <a:txBody>
                    <a:bodyPr/>
                    <a:lstStyle/>
                    <a:p>
                      <a:pPr algn="ctr" rtl="1"/>
                      <a:r>
                        <a:rPr lang="en-US" dirty="0"/>
                        <a:t>!=</a:t>
                      </a:r>
                      <a:endParaRPr lang="he-IL" dirty="0"/>
                    </a:p>
                  </a:txBody>
                  <a:tcPr/>
                </a:tc>
                <a:extLst>
                  <a:ext uri="{0D108BD9-81ED-4DB2-BD59-A6C34878D82A}">
                    <a16:rowId xmlns:a16="http://schemas.microsoft.com/office/drawing/2014/main" val="3068428712"/>
                  </a:ext>
                </a:extLst>
              </a:tr>
              <a:tr h="454908">
                <a:tc>
                  <a:txBody>
                    <a:bodyPr/>
                    <a:lstStyle/>
                    <a:p>
                      <a:pPr algn="l" rtl="1"/>
                      <a:r>
                        <a:rPr lang="en-US" sz="1400" b="1" i="0" kern="1200" dirty="0">
                          <a:solidFill>
                            <a:schemeClr val="dk1"/>
                          </a:solidFill>
                          <a:effectLst/>
                          <a:latin typeface="+mn-lt"/>
                          <a:ea typeface="+mn-ea"/>
                          <a:cs typeface="+mn-cs"/>
                        </a:rPr>
                        <a:t>df.filter(df["age"] &gt; 30)</a:t>
                      </a:r>
                      <a:endParaRPr lang="he-IL" sz="1400" b="1" dirty="0"/>
                    </a:p>
                  </a:txBody>
                  <a:tcPr/>
                </a:tc>
                <a:tc>
                  <a:txBody>
                    <a:bodyPr/>
                    <a:lstStyle/>
                    <a:p>
                      <a:pPr algn="r" rtl="1"/>
                      <a:r>
                        <a:rPr lang="he-IL" sz="1200" b="1" dirty="0"/>
                        <a:t>בוחר את השורות שבהן אלמנטים בעמודות שנבחרו גדולות מערך מסוים </a:t>
                      </a:r>
                    </a:p>
                  </a:txBody>
                  <a:tcPr/>
                </a:tc>
                <a:tc>
                  <a:txBody>
                    <a:bodyPr/>
                    <a:lstStyle/>
                    <a:p>
                      <a:pPr algn="ctr" rtl="1"/>
                      <a:r>
                        <a:rPr lang="he-IL" dirty="0"/>
                        <a:t>&lt;</a:t>
                      </a:r>
                    </a:p>
                  </a:txBody>
                  <a:tcPr/>
                </a:tc>
                <a:extLst>
                  <a:ext uri="{0D108BD9-81ED-4DB2-BD59-A6C34878D82A}">
                    <a16:rowId xmlns:a16="http://schemas.microsoft.com/office/drawing/2014/main" val="227704274"/>
                  </a:ext>
                </a:extLst>
              </a:tr>
              <a:tr h="457200">
                <a:tc>
                  <a:txBody>
                    <a:bodyPr/>
                    <a:lstStyle/>
                    <a:p>
                      <a:pPr algn="l" rtl="1"/>
                      <a:r>
                        <a:rPr lang="en-US" sz="1400" b="1" i="0" kern="1200" dirty="0">
                          <a:solidFill>
                            <a:schemeClr val="dk1"/>
                          </a:solidFill>
                          <a:effectLst/>
                          <a:latin typeface="+mn-lt"/>
                          <a:ea typeface="+mn-ea"/>
                          <a:cs typeface="+mn-cs"/>
                        </a:rPr>
                        <a:t>df.filter(df["age"] &gt;= 30)</a:t>
                      </a:r>
                      <a:endParaRPr lang="he-IL" sz="1400" b="1" dirty="0"/>
                    </a:p>
                  </a:txBody>
                  <a:tcPr/>
                </a:tc>
                <a:tc>
                  <a:txBody>
                    <a:bodyPr/>
                    <a:lstStyle/>
                    <a:p>
                      <a:pPr algn="r" rtl="1"/>
                      <a:r>
                        <a:rPr lang="he-IL" sz="1200" b="1" dirty="0"/>
                        <a:t>בוחר את השורות שבהן אלמנטים בעמודות שנבחרו גדולות או שוות מערך מסוים </a:t>
                      </a:r>
                    </a:p>
                  </a:txBody>
                  <a:tcPr/>
                </a:tc>
                <a:tc>
                  <a:txBody>
                    <a:bodyPr/>
                    <a:lstStyle/>
                    <a:p>
                      <a:pPr algn="ctr" rtl="1"/>
                      <a:r>
                        <a:rPr lang="en-US" dirty="0"/>
                        <a:t>&gt;=</a:t>
                      </a:r>
                      <a:endParaRPr lang="he-IL" dirty="0"/>
                    </a:p>
                  </a:txBody>
                  <a:tcPr/>
                </a:tc>
                <a:extLst>
                  <a:ext uri="{0D108BD9-81ED-4DB2-BD59-A6C34878D82A}">
                    <a16:rowId xmlns:a16="http://schemas.microsoft.com/office/drawing/2014/main" val="3795536867"/>
                  </a:ext>
                </a:extLst>
              </a:tr>
              <a:tr h="353089">
                <a:tc>
                  <a:txBody>
                    <a:bodyPr/>
                    <a:lstStyle/>
                    <a:p>
                      <a:pPr algn="l" rtl="1"/>
                      <a:r>
                        <a:rPr lang="en-US" sz="1400" b="1" i="0" kern="1200" dirty="0">
                          <a:solidFill>
                            <a:schemeClr val="dk1"/>
                          </a:solidFill>
                          <a:effectLst/>
                          <a:latin typeface="+mn-lt"/>
                          <a:ea typeface="+mn-ea"/>
                          <a:cs typeface="+mn-cs"/>
                        </a:rPr>
                        <a:t>df.filter(df["age"] &lt; 30)</a:t>
                      </a:r>
                      <a:endParaRPr lang="he-IL" sz="1400" b="1"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t>בוחר את השורות שבהן אלמנטים בעמודות שנבחרו קטנות מערך מסוים </a:t>
                      </a:r>
                    </a:p>
                    <a:p>
                      <a:pPr algn="r" rtl="1"/>
                      <a:endParaRPr lang="he-IL" sz="1200" b="1" dirty="0"/>
                    </a:p>
                  </a:txBody>
                  <a:tcPr/>
                </a:tc>
                <a:tc>
                  <a:txBody>
                    <a:bodyPr/>
                    <a:lstStyle/>
                    <a:p>
                      <a:pPr algn="ctr" rtl="1"/>
                      <a:r>
                        <a:rPr lang="en-US" dirty="0"/>
                        <a:t>&lt;</a:t>
                      </a:r>
                      <a:endParaRPr lang="he-IL" dirty="0"/>
                    </a:p>
                  </a:txBody>
                  <a:tcPr/>
                </a:tc>
                <a:extLst>
                  <a:ext uri="{0D108BD9-81ED-4DB2-BD59-A6C34878D82A}">
                    <a16:rowId xmlns:a16="http://schemas.microsoft.com/office/drawing/2014/main" val="3531754286"/>
                  </a:ext>
                </a:extLst>
              </a:tr>
              <a:tr h="0">
                <a:tc>
                  <a:txBody>
                    <a:bodyPr/>
                    <a:lstStyle/>
                    <a:p>
                      <a:pPr algn="l" rtl="1"/>
                      <a:r>
                        <a:rPr lang="en-US" sz="1400" b="1" i="0" kern="1200" dirty="0">
                          <a:solidFill>
                            <a:schemeClr val="dk1"/>
                          </a:solidFill>
                          <a:effectLst/>
                          <a:latin typeface="+mn-lt"/>
                          <a:ea typeface="+mn-ea"/>
                          <a:cs typeface="+mn-cs"/>
                        </a:rPr>
                        <a:t>df.filter(df["age"] &lt;= 30)</a:t>
                      </a:r>
                      <a:endParaRPr lang="he-IL" sz="1400" b="1" dirty="0"/>
                    </a:p>
                  </a:txBody>
                  <a:tcPr/>
                </a:tc>
                <a:tc>
                  <a:txBody>
                    <a:bodyPr/>
                    <a:lstStyle/>
                    <a:p>
                      <a:pPr algn="r" rtl="1"/>
                      <a:r>
                        <a:rPr lang="he-IL" sz="1200" b="1" dirty="0"/>
                        <a:t>בוחר את השורות שבהן אלמנטים בעמודות שנבחרו קטנות או שוות מערך מסוים </a:t>
                      </a:r>
                    </a:p>
                    <a:p>
                      <a:pPr rtl="1"/>
                      <a:endParaRPr lang="he-IL" b="1" dirty="0"/>
                    </a:p>
                  </a:txBody>
                  <a:tcPr/>
                </a:tc>
                <a:tc>
                  <a:txBody>
                    <a:bodyPr/>
                    <a:lstStyle/>
                    <a:p>
                      <a:pPr algn="ctr" rtl="1"/>
                      <a:r>
                        <a:rPr lang="en-US" dirty="0"/>
                        <a:t>&lt;=</a:t>
                      </a:r>
                      <a:endParaRPr lang="he-IL" dirty="0"/>
                    </a:p>
                  </a:txBody>
                  <a:tcPr/>
                </a:tc>
                <a:extLst>
                  <a:ext uri="{0D108BD9-81ED-4DB2-BD59-A6C34878D82A}">
                    <a16:rowId xmlns:a16="http://schemas.microsoft.com/office/drawing/2014/main" val="3605542128"/>
                  </a:ext>
                </a:extLst>
              </a:tr>
              <a:tr h="368981">
                <a:tc>
                  <a:txBody>
                    <a:bodyPr/>
                    <a:lstStyle/>
                    <a:p>
                      <a:pPr algn="l" rtl="1"/>
                      <a:r>
                        <a:rPr lang="en-US" sz="1400" b="1" i="0" kern="1200" dirty="0">
                          <a:solidFill>
                            <a:schemeClr val="dk1"/>
                          </a:solidFill>
                          <a:effectLst/>
                          <a:latin typeface="+mn-lt"/>
                          <a:ea typeface="+mn-ea"/>
                          <a:cs typeface="+mn-cs"/>
                        </a:rPr>
                        <a:t>df.filter(df["name"].isin(["Alice", "Bob"]))</a:t>
                      </a:r>
                      <a:endParaRPr lang="he-IL" sz="1400" b="1" dirty="0"/>
                    </a:p>
                  </a:txBody>
                  <a:tcPr/>
                </a:tc>
                <a:tc>
                  <a:txBody>
                    <a:bodyPr/>
                    <a:lstStyle/>
                    <a:p>
                      <a:pPr algn="r" rtl="1"/>
                      <a:r>
                        <a:rPr lang="he-IL" sz="1200" b="1" dirty="0"/>
                        <a:t>בוחר את השורות שבהן ערכים ברשימה מסוימת נמצאים בעמודה שנבחרה</a:t>
                      </a:r>
                    </a:p>
                  </a:txBody>
                  <a:tcPr/>
                </a:tc>
                <a:tc>
                  <a:txBody>
                    <a:bodyPr/>
                    <a:lstStyle/>
                    <a:p>
                      <a:pPr algn="ctr" rtl="1"/>
                      <a:r>
                        <a:rPr lang="en-US" dirty="0"/>
                        <a:t>isin</a:t>
                      </a:r>
                      <a:endParaRPr lang="he-IL" dirty="0"/>
                    </a:p>
                  </a:txBody>
                  <a:tcPr/>
                </a:tc>
                <a:extLst>
                  <a:ext uri="{0D108BD9-81ED-4DB2-BD59-A6C34878D82A}">
                    <a16:rowId xmlns:a16="http://schemas.microsoft.com/office/drawing/2014/main" val="2381561594"/>
                  </a:ext>
                </a:extLst>
              </a:tr>
              <a:tr h="368981">
                <a:tc>
                  <a:txBody>
                    <a:bodyPr/>
                    <a:lstStyle/>
                    <a:p>
                      <a:pPr algn="l" rtl="1"/>
                      <a:r>
                        <a:rPr lang="en-US" sz="1400" b="1" i="0" kern="1200" dirty="0">
                          <a:solidFill>
                            <a:schemeClr val="dk1"/>
                          </a:solidFill>
                          <a:effectLst/>
                          <a:latin typeface="+mn-lt"/>
                          <a:ea typeface="+mn-ea"/>
                          <a:cs typeface="+mn-cs"/>
                        </a:rPr>
                        <a:t>df.filter(df["age"].isNull())</a:t>
                      </a:r>
                      <a:endParaRPr lang="he-IL" sz="1400" b="1" dirty="0"/>
                    </a:p>
                  </a:txBody>
                  <a:tcPr/>
                </a:tc>
                <a:tc>
                  <a:txBody>
                    <a:bodyPr/>
                    <a:lstStyle/>
                    <a:p>
                      <a:pPr algn="r" rtl="1"/>
                      <a:r>
                        <a:rPr lang="he-IL" sz="1200" b="1" dirty="0"/>
                        <a:t>בוחר את השורות שבהן קיימים ערכי </a:t>
                      </a:r>
                      <a:r>
                        <a:rPr lang="en-US" sz="1200" b="1" dirty="0"/>
                        <a:t>null</a:t>
                      </a:r>
                      <a:r>
                        <a:rPr lang="he-IL" sz="1200" b="1" dirty="0"/>
                        <a:t> בעמודה שנבחרה</a:t>
                      </a:r>
                    </a:p>
                  </a:txBody>
                  <a:tcPr/>
                </a:tc>
                <a:tc>
                  <a:txBody>
                    <a:bodyPr/>
                    <a:lstStyle/>
                    <a:p>
                      <a:pPr algn="ctr" rtl="1"/>
                      <a:r>
                        <a:rPr lang="en-US" dirty="0"/>
                        <a:t>isNull</a:t>
                      </a:r>
                      <a:endParaRPr lang="he-IL" dirty="0"/>
                    </a:p>
                  </a:txBody>
                  <a:tcPr/>
                </a:tc>
                <a:extLst>
                  <a:ext uri="{0D108BD9-81ED-4DB2-BD59-A6C34878D82A}">
                    <a16:rowId xmlns:a16="http://schemas.microsoft.com/office/drawing/2014/main" val="1046278008"/>
                  </a:ext>
                </a:extLst>
              </a:tr>
              <a:tr h="368981">
                <a:tc>
                  <a:txBody>
                    <a:bodyPr/>
                    <a:lstStyle/>
                    <a:p>
                      <a:pPr algn="l" rtl="1"/>
                      <a:r>
                        <a:rPr lang="en-US" sz="1400" b="1" i="0" kern="1200" dirty="0">
                          <a:solidFill>
                            <a:schemeClr val="dk1"/>
                          </a:solidFill>
                          <a:effectLst/>
                          <a:latin typeface="+mn-lt"/>
                          <a:ea typeface="+mn-ea"/>
                          <a:cs typeface="+mn-cs"/>
                        </a:rPr>
                        <a:t>df.filter(df["age"].isNotNull())</a:t>
                      </a:r>
                      <a:endParaRPr lang="he-IL" sz="1400" b="1" dirty="0"/>
                    </a:p>
                  </a:txBody>
                  <a:tcPr/>
                </a:tc>
                <a:tc>
                  <a:txBody>
                    <a:bodyPr/>
                    <a:lstStyle/>
                    <a:p>
                      <a:pPr algn="r" rtl="1"/>
                      <a:r>
                        <a:rPr lang="he-IL" sz="1200" b="1" dirty="0"/>
                        <a:t>בוחר את השורות שבהן לא קיימים ערכי </a:t>
                      </a:r>
                      <a:r>
                        <a:rPr lang="en-US" sz="1200" b="1" dirty="0"/>
                        <a:t>null</a:t>
                      </a:r>
                      <a:r>
                        <a:rPr lang="he-IL" sz="1200" b="1" dirty="0"/>
                        <a:t> בעמודה שנבחרה</a:t>
                      </a:r>
                    </a:p>
                  </a:txBody>
                  <a:tcPr/>
                </a:tc>
                <a:tc>
                  <a:txBody>
                    <a:bodyPr/>
                    <a:lstStyle/>
                    <a:p>
                      <a:pPr algn="ctr" rtl="1"/>
                      <a:r>
                        <a:rPr lang="en-US" dirty="0"/>
                        <a:t>isNotNull</a:t>
                      </a:r>
                      <a:endParaRPr lang="he-IL" dirty="0"/>
                    </a:p>
                  </a:txBody>
                  <a:tcPr/>
                </a:tc>
                <a:extLst>
                  <a:ext uri="{0D108BD9-81ED-4DB2-BD59-A6C34878D82A}">
                    <a16:rowId xmlns:a16="http://schemas.microsoft.com/office/drawing/2014/main" val="3754535126"/>
                  </a:ext>
                </a:extLst>
              </a:tr>
              <a:tr h="368981">
                <a:tc>
                  <a:txBody>
                    <a:bodyPr/>
                    <a:lstStyle/>
                    <a:p>
                      <a:pPr algn="l" rtl="1"/>
                      <a:r>
                        <a:rPr lang="en-US" sz="1400" b="1" i="0" kern="1200" dirty="0">
                          <a:solidFill>
                            <a:schemeClr val="dk1"/>
                          </a:solidFill>
                          <a:effectLst/>
                          <a:latin typeface="+mn-lt"/>
                          <a:ea typeface="+mn-ea"/>
                          <a:cs typeface="+mn-cs"/>
                        </a:rPr>
                        <a:t>df.filter((df["age"] &gt; 25) &amp; (df["age"] &lt; 35))</a:t>
                      </a:r>
                      <a:endParaRPr lang="he-IL" sz="1400" b="1" dirty="0"/>
                    </a:p>
                  </a:txBody>
                  <a:tcPr/>
                </a:tc>
                <a:tc>
                  <a:txBody>
                    <a:bodyPr/>
                    <a:lstStyle/>
                    <a:p>
                      <a:pPr algn="r" rtl="1"/>
                      <a:r>
                        <a:rPr lang="he-IL" sz="1200" b="1" dirty="0"/>
                        <a:t>בוחר את השורות שבהן אלמנטים מקיימים כמה תנאים יחד בעמודות מסוימות</a:t>
                      </a:r>
                    </a:p>
                  </a:txBody>
                  <a:tcPr/>
                </a:tc>
                <a:tc>
                  <a:txBody>
                    <a:bodyPr/>
                    <a:lstStyle/>
                    <a:p>
                      <a:pPr algn="ctr" rtl="1"/>
                      <a:r>
                        <a:rPr lang="en-US" dirty="0"/>
                        <a:t>&amp;</a:t>
                      </a:r>
                      <a:endParaRPr lang="he-IL" dirty="0"/>
                    </a:p>
                  </a:txBody>
                  <a:tcPr/>
                </a:tc>
                <a:extLst>
                  <a:ext uri="{0D108BD9-81ED-4DB2-BD59-A6C34878D82A}">
                    <a16:rowId xmlns:a16="http://schemas.microsoft.com/office/drawing/2014/main" val="2642540768"/>
                  </a:ext>
                </a:extLst>
              </a:tr>
              <a:tr h="368981">
                <a:tc>
                  <a:txBody>
                    <a:bodyPr/>
                    <a:lstStyle/>
                    <a:p>
                      <a:pPr algn="l" rtl="1"/>
                      <a:r>
                        <a:rPr lang="en-US" sz="1400" b="1" i="0" kern="1200" dirty="0">
                          <a:solidFill>
                            <a:schemeClr val="dk1"/>
                          </a:solidFill>
                          <a:effectLst/>
                          <a:latin typeface="+mn-lt"/>
                          <a:ea typeface="+mn-ea"/>
                          <a:cs typeface="+mn-cs"/>
                        </a:rPr>
                        <a:t>df.filter((df["age"] &lt; 25) | (df["age"] &gt; 35))</a:t>
                      </a:r>
                      <a:endParaRPr lang="he-IL" sz="1400" b="1" dirty="0"/>
                    </a:p>
                  </a:txBody>
                  <a:tcPr/>
                </a:tc>
                <a:tc>
                  <a:txBody>
                    <a:bodyPr/>
                    <a:lstStyle/>
                    <a:p>
                      <a:pPr algn="r" rtl="1"/>
                      <a:r>
                        <a:rPr lang="he-IL" sz="1200" b="1" dirty="0"/>
                        <a:t>בוחר את השורות שבהן אלמנטים מקיימים תנאי אחד לפחות בעמודה מסוימת</a:t>
                      </a:r>
                    </a:p>
                  </a:txBody>
                  <a:tcPr/>
                </a:tc>
                <a:tc>
                  <a:txBody>
                    <a:bodyPr/>
                    <a:lstStyle/>
                    <a:p>
                      <a:pPr algn="ctr" rtl="1"/>
                      <a:r>
                        <a:rPr lang="en-US" dirty="0"/>
                        <a:t>|</a:t>
                      </a:r>
                      <a:endParaRPr lang="he-IL" dirty="0"/>
                    </a:p>
                  </a:txBody>
                  <a:tcPr/>
                </a:tc>
                <a:extLst>
                  <a:ext uri="{0D108BD9-81ED-4DB2-BD59-A6C34878D82A}">
                    <a16:rowId xmlns:a16="http://schemas.microsoft.com/office/drawing/2014/main" val="819700732"/>
                  </a:ext>
                </a:extLst>
              </a:tr>
              <a:tr h="368981">
                <a:tc>
                  <a:txBody>
                    <a:bodyPr/>
                    <a:lstStyle/>
                    <a:p>
                      <a:pPr algn="l" rtl="1"/>
                      <a:r>
                        <a:rPr lang="en-US" sz="1400" b="1" i="0" kern="1200" dirty="0">
                          <a:solidFill>
                            <a:schemeClr val="dk1"/>
                          </a:solidFill>
                          <a:effectLst/>
                          <a:latin typeface="+mn-lt"/>
                          <a:ea typeface="+mn-ea"/>
                          <a:cs typeface="+mn-cs"/>
                        </a:rPr>
                        <a:t>df.filter(~(df["age"] == 30))</a:t>
                      </a:r>
                      <a:endParaRPr lang="he-IL" sz="1400" b="1" dirty="0"/>
                    </a:p>
                  </a:txBody>
                  <a:tcPr/>
                </a:tc>
                <a:tc>
                  <a:txBody>
                    <a:bodyPr/>
                    <a:lstStyle/>
                    <a:p>
                      <a:pPr algn="r" rtl="1"/>
                      <a:r>
                        <a:rPr lang="he-IL" sz="1200" b="1" dirty="0"/>
                        <a:t>בוחר את השורות שבהן אלמנטים לא מקיימים תנאים מסוימים על פי עמודות </a:t>
                      </a:r>
                    </a:p>
                  </a:txBody>
                  <a:tcPr/>
                </a:tc>
                <a:tc>
                  <a:txBody>
                    <a:bodyPr/>
                    <a:lstStyle/>
                    <a:p>
                      <a:pPr algn="ctr" rtl="1"/>
                      <a:r>
                        <a:rPr lang="en-US" dirty="0"/>
                        <a:t>~</a:t>
                      </a:r>
                      <a:endParaRPr lang="he-IL" dirty="0"/>
                    </a:p>
                  </a:txBody>
                  <a:tcPr/>
                </a:tc>
                <a:extLst>
                  <a:ext uri="{0D108BD9-81ED-4DB2-BD59-A6C34878D82A}">
                    <a16:rowId xmlns:a16="http://schemas.microsoft.com/office/drawing/2014/main" val="1118732626"/>
                  </a:ext>
                </a:extLst>
              </a:tr>
            </a:tbl>
          </a:graphicData>
        </a:graphic>
      </p:graphicFrame>
    </p:spTree>
    <p:extLst>
      <p:ext uri="{BB962C8B-B14F-4D97-AF65-F5344CB8AC3E}">
        <p14:creationId xmlns:p14="http://schemas.microsoft.com/office/powerpoint/2010/main" val="35204825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201415" y="-23100"/>
            <a:ext cx="9404723" cy="1219200"/>
          </a:xfrm>
        </p:spPr>
        <p:txBody>
          <a:bodyPr/>
          <a:lstStyle/>
          <a:p>
            <a:pPr algn="r"/>
            <a:r>
              <a:rPr lang="he-IL" b="1" dirty="0"/>
              <a:t>קיבוץ אלמנטים </a:t>
            </a:r>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1674518" y="678833"/>
            <a:ext cx="10385597" cy="923330"/>
          </a:xfrm>
          <a:prstGeom prst="rect">
            <a:avLst/>
          </a:prstGeom>
          <a:noFill/>
        </p:spPr>
        <p:txBody>
          <a:bodyPr wrap="square" rtlCol="1">
            <a:spAutoFit/>
          </a:bodyPr>
          <a:lstStyle/>
          <a:p>
            <a:endParaRPr lang="he-IL" dirty="0">
              <a:solidFill>
                <a:srgbClr val="FFFF00"/>
              </a:solidFill>
            </a:endParaRPr>
          </a:p>
          <a:p>
            <a:r>
              <a:rPr lang="he-IL" dirty="0">
                <a:latin typeface="Amasis MT Pro Black" panose="02040A04050005020304" pitchFamily="18" charset="0"/>
              </a:rPr>
              <a:t>נבצע ב-2 דרכים שונות חישוב של סכום המשכורות עבור כל גיל בקרב העובדים שלהם מעל שנתיים ניסיון, </a:t>
            </a:r>
          </a:p>
          <a:p>
            <a:endParaRPr lang="he-IL" dirty="0">
              <a:solidFill>
                <a:srgbClr val="FFFF00"/>
              </a:solidFill>
            </a:endParaRPr>
          </a:p>
        </p:txBody>
      </p:sp>
      <p:pic>
        <p:nvPicPr>
          <p:cNvPr id="14" name="תמונה 13">
            <a:extLst>
              <a:ext uri="{FF2B5EF4-FFF2-40B4-BE49-F238E27FC236}">
                <a16:creationId xmlns:a16="http://schemas.microsoft.com/office/drawing/2014/main" id="{0D96A681-D250-403B-2291-F032616B7E4A}"/>
              </a:ext>
            </a:extLst>
          </p:cNvPr>
          <p:cNvPicPr>
            <a:picLocks noChangeAspect="1"/>
          </p:cNvPicPr>
          <p:nvPr/>
        </p:nvPicPr>
        <p:blipFill rotWithShape="1">
          <a:blip r:embed="rId2"/>
          <a:srcRect l="19456" t="46569" r="40217" b="19018"/>
          <a:stretch/>
        </p:blipFill>
        <p:spPr>
          <a:xfrm>
            <a:off x="2293035" y="1492762"/>
            <a:ext cx="9700608" cy="2358887"/>
          </a:xfrm>
          <a:prstGeom prst="rect">
            <a:avLst/>
          </a:prstGeom>
        </p:spPr>
      </p:pic>
      <p:pic>
        <p:nvPicPr>
          <p:cNvPr id="16" name="תמונה 15">
            <a:extLst>
              <a:ext uri="{FF2B5EF4-FFF2-40B4-BE49-F238E27FC236}">
                <a16:creationId xmlns:a16="http://schemas.microsoft.com/office/drawing/2014/main" id="{976F73F2-D2C6-2058-8C0C-383A4C3D2263}"/>
              </a:ext>
            </a:extLst>
          </p:cNvPr>
          <p:cNvPicPr>
            <a:picLocks noChangeAspect="1"/>
          </p:cNvPicPr>
          <p:nvPr/>
        </p:nvPicPr>
        <p:blipFill rotWithShape="1">
          <a:blip r:embed="rId3"/>
          <a:srcRect l="19846" t="45947" r="36769" b="16907"/>
          <a:stretch/>
        </p:blipFill>
        <p:spPr>
          <a:xfrm>
            <a:off x="2293035" y="4092112"/>
            <a:ext cx="9700608" cy="2546252"/>
          </a:xfrm>
          <a:prstGeom prst="rect">
            <a:avLst/>
          </a:prstGeom>
        </p:spPr>
      </p:pic>
    </p:spTree>
    <p:extLst>
      <p:ext uri="{BB962C8B-B14F-4D97-AF65-F5344CB8AC3E}">
        <p14:creationId xmlns:p14="http://schemas.microsoft.com/office/powerpoint/2010/main" val="2969667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984739" y="50362"/>
            <a:ext cx="9404723" cy="1219200"/>
          </a:xfrm>
        </p:spPr>
        <p:txBody>
          <a:bodyPr/>
          <a:lstStyle/>
          <a:p>
            <a:pPr algn="r"/>
            <a:r>
              <a:rPr lang="he-IL" b="1" dirty="0"/>
              <a:t>פונקציית </a:t>
            </a:r>
            <a:r>
              <a:rPr lang="en-US" b="1" dirty="0"/>
              <a:t>expr</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1674518" y="678833"/>
            <a:ext cx="10385597" cy="1477328"/>
          </a:xfrm>
          <a:prstGeom prst="rect">
            <a:avLst/>
          </a:prstGeom>
          <a:noFill/>
        </p:spPr>
        <p:txBody>
          <a:bodyPr wrap="square" rtlCol="1">
            <a:spAutoFit/>
          </a:bodyPr>
          <a:lstStyle/>
          <a:p>
            <a:endParaRPr lang="he-IL" dirty="0">
              <a:solidFill>
                <a:srgbClr val="FFFF00"/>
              </a:solidFill>
            </a:endParaRPr>
          </a:p>
          <a:p>
            <a:r>
              <a:rPr lang="he-IL" dirty="0">
                <a:latin typeface="Amasis MT Pro Black" panose="02040A04050005020304" pitchFamily="18" charset="0"/>
              </a:rPr>
              <a:t>הפונקציה </a:t>
            </a:r>
            <a:r>
              <a:rPr lang="en-US" dirty="0">
                <a:solidFill>
                  <a:srgbClr val="FFC000"/>
                </a:solidFill>
                <a:latin typeface="Amasis MT Pro Black" panose="02040A04050005020304" pitchFamily="18" charset="0"/>
              </a:rPr>
              <a:t>expr</a:t>
            </a:r>
            <a:r>
              <a:rPr lang="he-IL" dirty="0">
                <a:latin typeface="Amasis MT Pro Black" panose="02040A04050005020304" pitchFamily="18" charset="0"/>
              </a:rPr>
              <a:t> , קיצור של </a:t>
            </a:r>
            <a:r>
              <a:rPr lang="en-US" dirty="0">
                <a:latin typeface="Amasis MT Pro Black" panose="02040A04050005020304" pitchFamily="18" charset="0"/>
              </a:rPr>
              <a:t>expression</a:t>
            </a:r>
            <a:r>
              <a:rPr lang="he-IL" dirty="0">
                <a:latin typeface="Amasis MT Pro Black" panose="02040A04050005020304" pitchFamily="18" charset="0"/>
              </a:rPr>
              <a:t> , היא פונקציה המשמשת ליצירת ביטוי </a:t>
            </a:r>
            <a:r>
              <a:rPr lang="en-US" dirty="0">
                <a:latin typeface="Amasis MT Pro Black" panose="02040A04050005020304" pitchFamily="18" charset="0"/>
              </a:rPr>
              <a:t>SQL</a:t>
            </a:r>
            <a:r>
              <a:rPr lang="he-IL" dirty="0">
                <a:latin typeface="Amasis MT Pro Black" panose="02040A04050005020304" pitchFamily="18" charset="0"/>
              </a:rPr>
              <a:t> עבור טרנספורמציות של עמודות בתוך </a:t>
            </a:r>
            <a:r>
              <a:rPr lang="en-US" dirty="0">
                <a:latin typeface="Amasis MT Pro Black" panose="02040A04050005020304" pitchFamily="18" charset="0"/>
              </a:rPr>
              <a:t>dataFrame</a:t>
            </a:r>
            <a:r>
              <a:rPr lang="he-IL" dirty="0">
                <a:latin typeface="Amasis MT Pro Black" panose="02040A04050005020304" pitchFamily="18" charset="0"/>
              </a:rPr>
              <a:t> . מאפשרת לכתוב ביטויים בתחביר תמציתי ודומה ל-</a:t>
            </a:r>
            <a:r>
              <a:rPr lang="en-US" dirty="0">
                <a:latin typeface="Amasis MT Pro Black" panose="02040A04050005020304" pitchFamily="18" charset="0"/>
              </a:rPr>
              <a:t>SQL</a:t>
            </a:r>
            <a:r>
              <a:rPr lang="he-IL" dirty="0">
                <a:latin typeface="Amasis MT Pro Black" panose="02040A04050005020304" pitchFamily="18" charset="0"/>
              </a:rPr>
              <a:t> מה שמקל על ביצוע פעולות מורכבות על עמודות .</a:t>
            </a:r>
          </a:p>
          <a:p>
            <a:endParaRPr lang="he-IL" dirty="0">
              <a:solidFill>
                <a:srgbClr val="FFFF00"/>
              </a:solidFill>
            </a:endParaRPr>
          </a:p>
        </p:txBody>
      </p:sp>
      <p:pic>
        <p:nvPicPr>
          <p:cNvPr id="6" name="תמונה 5">
            <a:extLst>
              <a:ext uri="{FF2B5EF4-FFF2-40B4-BE49-F238E27FC236}">
                <a16:creationId xmlns:a16="http://schemas.microsoft.com/office/drawing/2014/main" id="{C027A771-0135-C6F4-109B-AB1EFACAEEA6}"/>
              </a:ext>
            </a:extLst>
          </p:cNvPr>
          <p:cNvPicPr>
            <a:picLocks noChangeAspect="1"/>
          </p:cNvPicPr>
          <p:nvPr/>
        </p:nvPicPr>
        <p:blipFill rotWithShape="1">
          <a:blip r:embed="rId2"/>
          <a:srcRect l="19590" t="31500" r="27577" b="31149"/>
          <a:stretch/>
        </p:blipFill>
        <p:spPr>
          <a:xfrm>
            <a:off x="2411684" y="2063827"/>
            <a:ext cx="9581958" cy="3647859"/>
          </a:xfrm>
          <a:prstGeom prst="rect">
            <a:avLst/>
          </a:prstGeom>
        </p:spPr>
      </p:pic>
    </p:spTree>
    <p:extLst>
      <p:ext uri="{BB962C8B-B14F-4D97-AF65-F5344CB8AC3E}">
        <p14:creationId xmlns:p14="http://schemas.microsoft.com/office/powerpoint/2010/main" val="29765250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895056" y="-41971"/>
            <a:ext cx="9404723" cy="1219200"/>
          </a:xfrm>
        </p:spPr>
        <p:txBody>
          <a:bodyPr/>
          <a:lstStyle/>
          <a:p>
            <a:pPr algn="r"/>
            <a:r>
              <a:rPr lang="he-IL" b="1" dirty="0"/>
              <a:t>פונקציית </a:t>
            </a:r>
            <a:r>
              <a:rPr lang="en-US" b="1" dirty="0"/>
              <a:t>expr</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sp>
        <p:nvSpPr>
          <p:cNvPr id="5" name="תיבת טקסט 4">
            <a:extLst>
              <a:ext uri="{FF2B5EF4-FFF2-40B4-BE49-F238E27FC236}">
                <a16:creationId xmlns:a16="http://schemas.microsoft.com/office/drawing/2014/main" id="{44B64B12-7F5C-E956-DC15-ECAB4B73296C}"/>
              </a:ext>
            </a:extLst>
          </p:cNvPr>
          <p:cNvSpPr txBox="1"/>
          <p:nvPr/>
        </p:nvSpPr>
        <p:spPr>
          <a:xfrm>
            <a:off x="1674518" y="678833"/>
            <a:ext cx="10385597" cy="1200329"/>
          </a:xfrm>
          <a:prstGeom prst="rect">
            <a:avLst/>
          </a:prstGeom>
          <a:noFill/>
        </p:spPr>
        <p:txBody>
          <a:bodyPr wrap="square" rtlCol="1">
            <a:spAutoFit/>
          </a:bodyPr>
          <a:lstStyle/>
          <a:p>
            <a:endParaRPr lang="he-IL" dirty="0">
              <a:solidFill>
                <a:srgbClr val="FFFF00"/>
              </a:solidFill>
            </a:endParaRPr>
          </a:p>
          <a:p>
            <a:r>
              <a:rPr lang="he-IL" sz="1800" b="1" dirty="0">
                <a:latin typeface="Amasis MT Pro Black" panose="02040A04050005020304" pitchFamily="18" charset="0"/>
              </a:rPr>
              <a:t>ניצור עמודה שתציג ליסט של משכורות , עמודה של ממוצע של משכורות ועמודה של סכום המשכורות, כך שכל עמודה כזאת מיועדת עבור כל </a:t>
            </a:r>
            <a:r>
              <a:rPr lang="en-US" sz="1800" b="1" dirty="0">
                <a:latin typeface="Amasis MT Pro Black" panose="02040A04050005020304" pitchFamily="18" charset="0"/>
              </a:rPr>
              <a:t>dep</a:t>
            </a:r>
            <a:r>
              <a:rPr lang="he-IL" sz="1800" b="1" dirty="0">
                <a:latin typeface="Amasis MT Pro Black" panose="02040A04050005020304" pitchFamily="18" charset="0"/>
              </a:rPr>
              <a:t>. נשתמש ב-</a:t>
            </a:r>
            <a:r>
              <a:rPr lang="en-US" sz="1800" b="1" dirty="0">
                <a:latin typeface="Amasis MT Pro Black" panose="02040A04050005020304" pitchFamily="18" charset="0"/>
              </a:rPr>
              <a:t>expr</a:t>
            </a:r>
            <a:r>
              <a:rPr lang="he-IL" sz="1800" b="1" dirty="0">
                <a:latin typeface="Amasis MT Pro Black" panose="02040A04050005020304" pitchFamily="18" charset="0"/>
              </a:rPr>
              <a:t> באופן הבא ונקבל: </a:t>
            </a:r>
          </a:p>
          <a:p>
            <a:endParaRPr lang="he-IL" dirty="0">
              <a:solidFill>
                <a:srgbClr val="FFFF00"/>
              </a:solidFill>
            </a:endParaRPr>
          </a:p>
        </p:txBody>
      </p:sp>
      <p:pic>
        <p:nvPicPr>
          <p:cNvPr id="3" name="תמונה 2">
            <a:extLst>
              <a:ext uri="{FF2B5EF4-FFF2-40B4-BE49-F238E27FC236}">
                <a16:creationId xmlns:a16="http://schemas.microsoft.com/office/drawing/2014/main" id="{CC21320E-793C-7192-7F41-D9FD28EB851B}"/>
              </a:ext>
            </a:extLst>
          </p:cNvPr>
          <p:cNvPicPr>
            <a:picLocks noChangeAspect="1"/>
          </p:cNvPicPr>
          <p:nvPr/>
        </p:nvPicPr>
        <p:blipFill rotWithShape="1">
          <a:blip r:embed="rId2"/>
          <a:srcRect l="16007" t="30836" r="50000" b="29941"/>
          <a:stretch/>
        </p:blipFill>
        <p:spPr>
          <a:xfrm>
            <a:off x="2588920" y="1879162"/>
            <a:ext cx="9404722" cy="4455377"/>
          </a:xfrm>
          <a:prstGeom prst="rect">
            <a:avLst/>
          </a:prstGeom>
        </p:spPr>
      </p:pic>
    </p:spTree>
    <p:extLst>
      <p:ext uri="{BB962C8B-B14F-4D97-AF65-F5344CB8AC3E}">
        <p14:creationId xmlns:p14="http://schemas.microsoft.com/office/powerpoint/2010/main" val="5512241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C0E47-864A-15FA-3435-BDAF05C8CD21}"/>
              </a:ext>
            </a:extLst>
          </p:cNvPr>
          <p:cNvSpPr>
            <a:spLocks noGrp="1"/>
          </p:cNvSpPr>
          <p:nvPr>
            <p:ph type="title"/>
          </p:nvPr>
        </p:nvSpPr>
        <p:spPr>
          <a:xfrm>
            <a:off x="-1907173" y="55080"/>
            <a:ext cx="9404723" cy="1219200"/>
          </a:xfrm>
        </p:spPr>
        <p:txBody>
          <a:bodyPr/>
          <a:lstStyle/>
          <a:p>
            <a:pPr algn="r"/>
            <a:r>
              <a:rPr lang="en-US" b="1" dirty="0"/>
              <a:t>Join</a:t>
            </a:r>
            <a:endParaRPr lang="he-IL" b="1" dirty="0"/>
          </a:p>
        </p:txBody>
      </p:sp>
      <p:sp>
        <p:nvSpPr>
          <p:cNvPr id="4" name="תיבת טקסט 3">
            <a:extLst>
              <a:ext uri="{FF2B5EF4-FFF2-40B4-BE49-F238E27FC236}">
                <a16:creationId xmlns:a16="http://schemas.microsoft.com/office/drawing/2014/main" id="{C5DA6536-137C-8134-68E4-3F0E24D9BE2B}"/>
              </a:ext>
            </a:extLst>
          </p:cNvPr>
          <p:cNvSpPr txBox="1"/>
          <p:nvPr/>
        </p:nvSpPr>
        <p:spPr>
          <a:xfrm>
            <a:off x="4412974" y="1048165"/>
            <a:ext cx="7580668" cy="646331"/>
          </a:xfrm>
          <a:prstGeom prst="rect">
            <a:avLst/>
          </a:prstGeom>
          <a:noFill/>
        </p:spPr>
        <p:txBody>
          <a:bodyPr wrap="square" rtlCol="1">
            <a:spAutoFit/>
          </a:bodyPr>
          <a:lstStyle/>
          <a:p>
            <a:endParaRPr lang="he-IL" dirty="0"/>
          </a:p>
          <a:p>
            <a:endParaRPr lang="he-IL" dirty="0"/>
          </a:p>
        </p:txBody>
      </p:sp>
      <p:pic>
        <p:nvPicPr>
          <p:cNvPr id="7" name="תמונה 6">
            <a:extLst>
              <a:ext uri="{FF2B5EF4-FFF2-40B4-BE49-F238E27FC236}">
                <a16:creationId xmlns:a16="http://schemas.microsoft.com/office/drawing/2014/main" id="{021DBF5D-55E6-3C2E-B5EA-9FC103B0AAC9}"/>
              </a:ext>
            </a:extLst>
          </p:cNvPr>
          <p:cNvPicPr>
            <a:picLocks noChangeAspect="1"/>
          </p:cNvPicPr>
          <p:nvPr/>
        </p:nvPicPr>
        <p:blipFill rotWithShape="1">
          <a:blip r:embed="rId2"/>
          <a:srcRect l="22283" t="30084" r="36848" b="19019"/>
          <a:stretch/>
        </p:blipFill>
        <p:spPr>
          <a:xfrm>
            <a:off x="1945805" y="1971495"/>
            <a:ext cx="10047837" cy="4281134"/>
          </a:xfrm>
          <a:prstGeom prst="rect">
            <a:avLst/>
          </a:prstGeom>
        </p:spPr>
      </p:pic>
      <p:sp>
        <p:nvSpPr>
          <p:cNvPr id="8" name="תיבת טקסט 7">
            <a:extLst>
              <a:ext uri="{FF2B5EF4-FFF2-40B4-BE49-F238E27FC236}">
                <a16:creationId xmlns:a16="http://schemas.microsoft.com/office/drawing/2014/main" id="{59F3254C-CA63-DF4D-33B0-DC9845ACF9A4}"/>
              </a:ext>
            </a:extLst>
          </p:cNvPr>
          <p:cNvSpPr txBox="1"/>
          <p:nvPr/>
        </p:nvSpPr>
        <p:spPr>
          <a:xfrm>
            <a:off x="1470991" y="872935"/>
            <a:ext cx="10522651" cy="923330"/>
          </a:xfrm>
          <a:prstGeom prst="rect">
            <a:avLst/>
          </a:prstGeom>
          <a:noFill/>
        </p:spPr>
        <p:txBody>
          <a:bodyPr wrap="square" rtlCol="1">
            <a:spAutoFit/>
          </a:bodyPr>
          <a:lstStyle/>
          <a:p>
            <a:r>
              <a:rPr lang="he-IL" dirty="0">
                <a:latin typeface="Amasis MT Pro Black" panose="02040A04050005020304" pitchFamily="18" charset="0"/>
              </a:rPr>
              <a:t>פעולת ה-</a:t>
            </a:r>
            <a:r>
              <a:rPr lang="en-US" dirty="0">
                <a:solidFill>
                  <a:srgbClr val="FFC000"/>
                </a:solidFill>
                <a:latin typeface="Amasis MT Pro Black" panose="02040A04050005020304" pitchFamily="18" charset="0"/>
              </a:rPr>
              <a:t>Join</a:t>
            </a:r>
            <a:r>
              <a:rPr lang="he-IL" dirty="0">
                <a:latin typeface="Amasis MT Pro Black" panose="02040A04050005020304" pitchFamily="18" charset="0"/>
              </a:rPr>
              <a:t> מאחדת בין שורות בין טבלאות שונים לפי מפתח זהה בין הטבלאות. ה-</a:t>
            </a:r>
            <a:r>
              <a:rPr lang="en-US" dirty="0">
                <a:latin typeface="Amasis MT Pro Black" panose="02040A04050005020304" pitchFamily="18" charset="0"/>
              </a:rPr>
              <a:t>join</a:t>
            </a:r>
            <a:r>
              <a:rPr lang="he-IL" dirty="0">
                <a:latin typeface="Amasis MT Pro Black" panose="02040A04050005020304" pitchFamily="18" charset="0"/>
              </a:rPr>
              <a:t> מקבל 3 פרמטרים חשובים: על איזה </a:t>
            </a:r>
            <a:r>
              <a:rPr lang="en-US" dirty="0">
                <a:latin typeface="Amasis MT Pro Black" panose="02040A04050005020304" pitchFamily="18" charset="0"/>
              </a:rPr>
              <a:t>DF</a:t>
            </a:r>
            <a:r>
              <a:rPr lang="he-IL" dirty="0">
                <a:latin typeface="Amasis MT Pro Black" panose="02040A04050005020304" pitchFamily="18" charset="0"/>
              </a:rPr>
              <a:t> מבוצע ה-</a:t>
            </a:r>
            <a:r>
              <a:rPr lang="en-US" dirty="0">
                <a:latin typeface="Amasis MT Pro Black" panose="02040A04050005020304" pitchFamily="18" charset="0"/>
              </a:rPr>
              <a:t>join</a:t>
            </a:r>
            <a:r>
              <a:rPr lang="he-IL" dirty="0">
                <a:latin typeface="Amasis MT Pro Black" panose="02040A04050005020304" pitchFamily="18" charset="0"/>
              </a:rPr>
              <a:t> , </a:t>
            </a:r>
            <a:r>
              <a:rPr lang="en-US" dirty="0">
                <a:latin typeface="Amasis MT Pro Black" panose="02040A04050005020304" pitchFamily="18" charset="0"/>
              </a:rPr>
              <a:t>name</a:t>
            </a:r>
            <a:r>
              <a:rPr lang="he-IL" dirty="0">
                <a:latin typeface="Amasis MT Pro Black" panose="02040A04050005020304" pitchFamily="18" charset="0"/>
              </a:rPr>
              <a:t> – מהו הערך המשותף בין הטבלאות , </a:t>
            </a:r>
            <a:r>
              <a:rPr lang="en-US" dirty="0">
                <a:latin typeface="Amasis MT Pro Black" panose="02040A04050005020304" pitchFamily="18" charset="0"/>
              </a:rPr>
              <a:t>how</a:t>
            </a:r>
            <a:r>
              <a:rPr lang="he-IL" dirty="0">
                <a:latin typeface="Amasis MT Pro Black" panose="02040A04050005020304" pitchFamily="18" charset="0"/>
              </a:rPr>
              <a:t> – כיצד יבוצע ה-</a:t>
            </a:r>
            <a:r>
              <a:rPr lang="en-US" dirty="0">
                <a:latin typeface="Amasis MT Pro Black" panose="02040A04050005020304" pitchFamily="18" charset="0"/>
              </a:rPr>
              <a:t>join</a:t>
            </a:r>
            <a:r>
              <a:rPr lang="he-IL" dirty="0">
                <a:latin typeface="Amasis MT Pro Black" panose="02040A04050005020304" pitchFamily="18" charset="0"/>
              </a:rPr>
              <a:t> :</a:t>
            </a:r>
          </a:p>
          <a:p>
            <a:r>
              <a:rPr lang="en-US" dirty="0">
                <a:solidFill>
                  <a:srgbClr val="FFC000"/>
                </a:solidFill>
                <a:latin typeface="Amasis MT Pro Black" panose="02040A04050005020304" pitchFamily="18" charset="0"/>
              </a:rPr>
              <a:t>Inner</a:t>
            </a:r>
            <a:r>
              <a:rPr lang="en-US" dirty="0">
                <a:latin typeface="Amasis MT Pro Black" panose="02040A04050005020304" pitchFamily="18" charset="0"/>
              </a:rPr>
              <a:t> , </a:t>
            </a:r>
            <a:r>
              <a:rPr lang="en-US" dirty="0">
                <a:solidFill>
                  <a:srgbClr val="FFC000"/>
                </a:solidFill>
                <a:latin typeface="Amasis MT Pro Black" panose="02040A04050005020304" pitchFamily="18" charset="0"/>
              </a:rPr>
              <a:t>left</a:t>
            </a:r>
            <a:r>
              <a:rPr lang="en-US" dirty="0">
                <a:latin typeface="Amasis MT Pro Black" panose="02040A04050005020304" pitchFamily="18" charset="0"/>
              </a:rPr>
              <a:t> , </a:t>
            </a:r>
            <a:r>
              <a:rPr lang="en-US" dirty="0">
                <a:solidFill>
                  <a:srgbClr val="FFC000"/>
                </a:solidFill>
                <a:latin typeface="Amasis MT Pro Black" panose="02040A04050005020304" pitchFamily="18" charset="0"/>
              </a:rPr>
              <a:t>right</a:t>
            </a:r>
            <a:r>
              <a:rPr lang="he-IL" dirty="0">
                <a:latin typeface="Amasis MT Pro Black" panose="02040A04050005020304" pitchFamily="18" charset="0"/>
              </a:rPr>
              <a:t> או </a:t>
            </a:r>
            <a:r>
              <a:rPr lang="en-US" dirty="0">
                <a:solidFill>
                  <a:srgbClr val="FFC000"/>
                </a:solidFill>
                <a:latin typeface="Amasis MT Pro Black" panose="02040A04050005020304" pitchFamily="18" charset="0"/>
              </a:rPr>
              <a:t>full</a:t>
            </a:r>
            <a:r>
              <a:rPr lang="he-IL" dirty="0">
                <a:latin typeface="Amasis MT Pro Black" panose="02040A04050005020304" pitchFamily="18" charset="0"/>
              </a:rPr>
              <a:t> </a:t>
            </a:r>
          </a:p>
        </p:txBody>
      </p:sp>
    </p:spTree>
    <p:extLst>
      <p:ext uri="{BB962C8B-B14F-4D97-AF65-F5344CB8AC3E}">
        <p14:creationId xmlns:p14="http://schemas.microsoft.com/office/powerpoint/2010/main" val="1003412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אינטגרל">
  <a:themeElements>
    <a:clrScheme name="אינטגרל">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אינטגרל">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אינטגרל">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יונים">
  <a:themeElements>
    <a:clrScheme name="יונים">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יונים">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יונים">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50018</TotalTime>
  <Words>17550</Words>
  <Application>Microsoft Office PowerPoint</Application>
  <PresentationFormat>Widescreen</PresentationFormat>
  <Paragraphs>1843</Paragraphs>
  <Slides>220</Slides>
  <Notes>4</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2</vt:i4>
      </vt:variant>
      <vt:variant>
        <vt:lpstr>Slide Titles</vt:lpstr>
      </vt:variant>
      <vt:variant>
        <vt:i4>220</vt:i4>
      </vt:variant>
    </vt:vector>
  </HeadingPairs>
  <TitlesOfParts>
    <vt:vector size="240" baseType="lpstr">
      <vt:lpstr>ADLaM Display</vt:lpstr>
      <vt:lpstr>Aharoni</vt:lpstr>
      <vt:lpstr>Amasis MT Pro Black</vt:lpstr>
      <vt:lpstr>Aptos Black</vt:lpstr>
      <vt:lpstr>Aptos ExtraBold</vt:lpstr>
      <vt:lpstr>Arial</vt:lpstr>
      <vt:lpstr>Bahnschrift SemiBold</vt:lpstr>
      <vt:lpstr>Cambria Math</vt:lpstr>
      <vt:lpstr>Century Gothic</vt:lpstr>
      <vt:lpstr>Colonna MT</vt:lpstr>
      <vt:lpstr>Söhne</vt:lpstr>
      <vt:lpstr>Tahoma</vt:lpstr>
      <vt:lpstr>Tw Cen MT</vt:lpstr>
      <vt:lpstr>Tw Cen MT Condensed</vt:lpstr>
      <vt:lpstr>Wingdings</vt:lpstr>
      <vt:lpstr>Wingdings 3</vt:lpstr>
      <vt:lpstr>אינטגרל</vt:lpstr>
      <vt:lpstr>יונים</vt:lpstr>
      <vt:lpstr>אובייקט מעטפת של כורך האובייקטים</vt:lpstr>
      <vt:lpstr>Worksheet</vt:lpstr>
      <vt:lpstr>סמינריון ביג דאטה</vt:lpstr>
      <vt:lpstr>תוכן עניינים</vt:lpstr>
      <vt:lpstr>PowerPoint Presentation</vt:lpstr>
      <vt:lpstr>מבוא </vt:lpstr>
      <vt:lpstr>PowerPoint Presentation</vt:lpstr>
      <vt:lpstr>PowerPoint Presentation</vt:lpstr>
      <vt:lpstr>PowerPoint Presentation</vt:lpstr>
      <vt:lpstr>יתרונות השימוש בביג דאטה</vt:lpstr>
      <vt:lpstr>תהליך הביג דאטה</vt:lpstr>
      <vt:lpstr>תהליך הביג דאטה - הסבר </vt:lpstr>
      <vt:lpstr>Data Warehouse</vt:lpstr>
      <vt:lpstr>מהו תהליך ETL </vt:lpstr>
      <vt:lpstr>עיבוד Batch ועיבוד Real-Time</vt:lpstr>
      <vt:lpstr>עיבוד Batch ועיבוד Real-Time</vt:lpstr>
      <vt:lpstr>ביזור נתונים</vt:lpstr>
      <vt:lpstr>באילו מקרים מומלץ להשתמש בביזור נתונים?</vt:lpstr>
      <vt:lpstr>PowerPoint Presentation</vt:lpstr>
      <vt:lpstr>Apache Spark  </vt:lpstr>
      <vt:lpstr>מהו Apache Spark ?</vt:lpstr>
      <vt:lpstr>תולדות Spark </vt:lpstr>
      <vt:lpstr>תולדות Spark </vt:lpstr>
      <vt:lpstr>Spark VS Hadoop </vt:lpstr>
      <vt:lpstr>Spark EcoSystem </vt:lpstr>
      <vt:lpstr>פירוט ה-EcoSystem </vt:lpstr>
      <vt:lpstr>פירוט ה-EcoSystem </vt:lpstr>
      <vt:lpstr>התממשקות למערכות חיצוניות מרובות</vt:lpstr>
      <vt:lpstr>האבסטרקציות ב-Spark - RDD</vt:lpstr>
      <vt:lpstr>תרשים ה-RDD </vt:lpstr>
      <vt:lpstr>מאפייני ה-RDDs</vt:lpstr>
      <vt:lpstr>אופן פעולת האבסטרקציה של RDD</vt:lpstr>
      <vt:lpstr>האבסטרקציות ב-Spark - DAG</vt:lpstr>
      <vt:lpstr>יתרונות ה-DAG</vt:lpstr>
      <vt:lpstr>טרנספורמציות</vt:lpstr>
      <vt:lpstr>פעולות</vt:lpstr>
      <vt:lpstr>ארכיטקטורת Spark</vt:lpstr>
      <vt:lpstr>ארכיטקטורת  Spark - מונחים</vt:lpstr>
      <vt:lpstr>ארכיטקטורת spark - דרייבר</vt:lpstr>
      <vt:lpstr>ארכיטקטורת Spark - דרייבר </vt:lpstr>
      <vt:lpstr>Partitions - מחיצות</vt:lpstr>
      <vt:lpstr>Partitions - מחיצות</vt:lpstr>
      <vt:lpstr>Vs Repartition  Coalesce</vt:lpstr>
      <vt:lpstr>כיצד משפיע כמות המחיצות?</vt:lpstr>
      <vt:lpstr>Shuffling </vt:lpstr>
      <vt:lpstr>תיאור שלושת השלבים</vt:lpstr>
      <vt:lpstr>Shuffling – יתרונות וחסרונות</vt:lpstr>
      <vt:lpstr>combiner</vt:lpstr>
      <vt:lpstr>Shuffling ללא Combiner</vt:lpstr>
      <vt:lpstr>Shuffling עם Combiner</vt:lpstr>
      <vt:lpstr>סוגי טרנספורמציות</vt:lpstr>
      <vt:lpstr>סוגי טרנספורמציות</vt:lpstr>
      <vt:lpstr>Serialization ו-deserialization</vt:lpstr>
      <vt:lpstr>Serialization ו-deserialization</vt:lpstr>
      <vt:lpstr>Serialization ו-deserialization</vt:lpstr>
      <vt:lpstr>התקנה ויישום   pysparkב- </vt:lpstr>
      <vt:lpstr>שלבי התקנה והורדה ל-Windows  </vt:lpstr>
      <vt:lpstr>הגדרת משתני סביבה – environment variables </vt:lpstr>
      <vt:lpstr>הגדרות קונפיגורציות והתחברות למנהלי אשכולות וכלי אחסון </vt:lpstr>
      <vt:lpstr>הרצה ראשונית ב-shell </vt:lpstr>
      <vt:lpstr>יצירת Session והקצאת משאבים</vt:lpstr>
      <vt:lpstr>Spark UI ויצירת RDDs</vt:lpstr>
      <vt:lpstr>Spark UI ויצירת RDDs</vt:lpstr>
      <vt:lpstr>Spark UI ויצירת RDDs </vt:lpstr>
      <vt:lpstr>מציאת עשרת המילים הנפוצות ביותר מקובץ טקסט בעל 1000 שורות</vt:lpstr>
      <vt:lpstr>עשרת המילים הנפוצות ביותר מקובץ טקסט בעל 1000 שורות - הסבר</vt:lpstr>
      <vt:lpstr>חישוב הכמות הכוללת שבוזבז עבור כל לקוח מקובץ CSV בעל 10 אלף שורות</vt:lpstr>
      <vt:lpstr>SparkSQL</vt:lpstr>
      <vt:lpstr>הגדרה ויתרונות</vt:lpstr>
      <vt:lpstr>ארכיטקטורת SparkSQL</vt:lpstr>
      <vt:lpstr>HiveQL VS SparkSQL</vt:lpstr>
      <vt:lpstr>מדוע לספארק יש בכל זאת הצורך בהרצת HIVE ?</vt:lpstr>
      <vt:lpstr> Catalyst- הגדרה , תכנית לוגית, תכנית פיזית</vt:lpstr>
      <vt:lpstr> - Catalystכללי אופטימיזציה </vt:lpstr>
      <vt:lpstr>  - Catalystתרשים פעולתו</vt:lpstr>
      <vt:lpstr>Dataframe</vt:lpstr>
      <vt:lpstr>הגדרה ויתרונות</vt:lpstr>
      <vt:lpstr>מקורות נתונים ליצירת DataFrame </vt:lpstr>
      <vt:lpstr>ביצועי DF לעומת RDD ב-Python וב-Scala</vt:lpstr>
      <vt:lpstr>חישוב ממוצע גילאים עבור כל תפקיד באמצעות : RDD , DataFrame , שאילתות</vt:lpstr>
      <vt:lpstr>יצירה וקריאה מקובץ</vt:lpstr>
      <vt:lpstr>אפשרויות נחוצות בקריאת הנתונים </vt:lpstr>
      <vt:lpstr>אפשרויות נחוצות בקריאת הנתונים </vt:lpstr>
      <vt:lpstr>head() , dtypes ,columns</vt:lpstr>
      <vt:lpstr>הצגה סטטיסטית והוספה והסרה של עמודות</vt:lpstr>
      <vt:lpstr>When &amp; otherwise</vt:lpstr>
      <vt:lpstr>המרה לטבלת  SQLזמנית</vt:lpstr>
      <vt:lpstr>המרה ל-Pandas ול-RDD</vt:lpstr>
      <vt:lpstr>היתרונות בהמרות   </vt:lpstr>
      <vt:lpstr>התמודדות עם נתונים משוכפלים</vt:lpstr>
      <vt:lpstr>התמודדות עם נתונים משוכפלים</vt:lpstr>
      <vt:lpstr>התמודדות עם Null</vt:lpstr>
      <vt:lpstr>התמודדות עם Null</vt:lpstr>
      <vt:lpstr>התמודדות עם Null </vt:lpstr>
      <vt:lpstr>התמודדות עם Null </vt:lpstr>
      <vt:lpstr>Imputer</vt:lpstr>
      <vt:lpstr>Filter &amp; Where</vt:lpstr>
      <vt:lpstr>קיבוץ אלמנטים </vt:lpstr>
      <vt:lpstr>פונקציית expr</vt:lpstr>
      <vt:lpstr>פונקציית expr</vt:lpstr>
      <vt:lpstr>Join</vt:lpstr>
      <vt:lpstr>Partition By</vt:lpstr>
      <vt:lpstr>יצירה ידנית של סכמות</vt:lpstr>
      <vt:lpstr>טיפוסי מבנים פופולאריים</vt:lpstr>
      <vt:lpstr>מבנה מקונן</vt:lpstr>
      <vt:lpstr>ArrayType</vt:lpstr>
      <vt:lpstr>MapType</vt:lpstr>
      <vt:lpstr>שילוב של כולם</vt:lpstr>
      <vt:lpstr>BinaryType</vt:lpstr>
      <vt:lpstr>פונקציית Explode</vt:lpstr>
      <vt:lpstr> פונקציית Explode</vt:lpstr>
      <vt:lpstr>אופטימיזציות בספארק ועצות ייעול</vt:lpstr>
      <vt:lpstr>Cache &amp; Persist</vt:lpstr>
      <vt:lpstr>Cache &amp; Persist</vt:lpstr>
      <vt:lpstr>אופטימיזצית Join</vt:lpstr>
      <vt:lpstr>אופטימיזצית Join </vt:lpstr>
      <vt:lpstr>אופטימיזצית  - Joinתרשים broadcast</vt:lpstr>
      <vt:lpstr>אופטימיזצית  -Joinדוגמה</vt:lpstr>
      <vt:lpstr>אופטימיזצית CountDistinct</vt:lpstr>
      <vt:lpstr>Accumulators </vt:lpstr>
      <vt:lpstr>Accumulators</vt:lpstr>
      <vt:lpstr>צמצום סריקות – Minimize Scans </vt:lpstr>
      <vt:lpstr>צמצום סריקות – Minimize Scans </vt:lpstr>
      <vt:lpstr>ניהול נכון של מחיצות</vt:lpstr>
      <vt:lpstr>הימנעות מ-UDF ושימוש ב-lambda </vt:lpstr>
      <vt:lpstr>הבנה מעמיקה וביצוע מעקבים ב-Spark UI</vt:lpstr>
      <vt:lpstr>SPARK Streaming</vt:lpstr>
      <vt:lpstr>מדוע להשתמש ב-Streaming ?</vt:lpstr>
      <vt:lpstr>כלי סטרימינג פופולאריים</vt:lpstr>
      <vt:lpstr>מהו spark Streaming ?</vt:lpstr>
      <vt:lpstr>Data Sources - ספארק סטרימינג</vt:lpstr>
      <vt:lpstr>Discretized Streams(DStreams)</vt:lpstr>
      <vt:lpstr>שטף עבודה של Spark-Streaming </vt:lpstr>
      <vt:lpstr>Windowed Stream Processing</vt:lpstr>
      <vt:lpstr>Windowed Stream Processing</vt:lpstr>
      <vt:lpstr>טרנספורמציות Window </vt:lpstr>
      <vt:lpstr>Actions בספארק סטרימינג (בנוסף למה שאנו מכירים) </vt:lpstr>
      <vt:lpstr>CheckPoints</vt:lpstr>
      <vt:lpstr>State</vt:lpstr>
      <vt:lpstr>Spark machine learning</vt:lpstr>
      <vt:lpstr>הפשטות וקומפוננטות ב-MLlib</vt:lpstr>
      <vt:lpstr>טיפוסי נתונים ב-Spark MLlib</vt:lpstr>
      <vt:lpstr>טיפוסי נתונים ב-Spark MLlib</vt:lpstr>
      <vt:lpstr>טיפוסי נתונים ב-Spark MLlib</vt:lpstr>
      <vt:lpstr>אלגוריתמים</vt:lpstr>
      <vt:lpstr>אלגוריתמים</vt:lpstr>
      <vt:lpstr>אלגוריתמים</vt:lpstr>
      <vt:lpstr>Transformers</vt:lpstr>
      <vt:lpstr>Estimators</vt:lpstr>
      <vt:lpstr>Evaluators</vt:lpstr>
      <vt:lpstr> Evaluators נפוצים</vt:lpstr>
      <vt:lpstr>Pipelines</vt:lpstr>
      <vt:lpstr>הרכבת פיצ'רים – VectorAssembler </vt:lpstr>
      <vt:lpstr>הרכבת פיצ'רים –  דוגמת קוד</vt:lpstr>
      <vt:lpstr>קידוד משתנים קטגוריאליים</vt:lpstr>
      <vt:lpstr>PowerPoint Presentation</vt:lpstr>
      <vt:lpstr>דוגמת קוד ל-StringIndexer ו- OHE </vt:lpstr>
      <vt:lpstr>יצירת ה-Pipeline </vt:lpstr>
      <vt:lpstr>Scaling</vt:lpstr>
      <vt:lpstr>דוגמא ל-StandardScaler  </vt:lpstr>
      <vt:lpstr>דוגמא ל-MinMaxScaler  </vt:lpstr>
      <vt:lpstr>Outliers - חריגים</vt:lpstr>
      <vt:lpstr>Outliers – כיצד מזהים</vt:lpstr>
      <vt:lpstr>זיהוי Outliers על ידי שימוש ב-boxplot </vt:lpstr>
      <vt:lpstr>זיהוי Outliers על ידי שימוש ב-IQR</vt:lpstr>
      <vt:lpstr>Outliers – כיצד מתמודדים</vt:lpstr>
      <vt:lpstr>החלפת ה- Outliersבגבול תחתון וגבול עליון</vt:lpstr>
      <vt:lpstr>בדיקה ויזואלית לאחר השינוי ב-boxplot </vt:lpstr>
      <vt:lpstr>Correlations</vt:lpstr>
      <vt:lpstr>Correlation Matrix</vt:lpstr>
      <vt:lpstr>Correlation Matrix – הצגה ויזואלית ב-Heatmap</vt:lpstr>
      <vt:lpstr>סט אימון, סט טסט , Overfit &amp; Underfit</vt:lpstr>
      <vt:lpstr>בניית מודל, הערכה וחיזוי באמצעות עצי החלטה - סיווג</vt:lpstr>
      <vt:lpstr>בניית מודל, הערכה וחיזוי באמצעות עצי החלטה - סיווג</vt:lpstr>
      <vt:lpstr>בניית מודל, הערכה וחיזוי באמצעות עצי החלטה - סיווג</vt:lpstr>
      <vt:lpstr>פיצול הנתונים לסט אימון וטסט ,בניית המודל וחיזוי</vt:lpstr>
      <vt:lpstr>הערכת המודל </vt:lpstr>
      <vt:lpstr>Confusion Matrix</vt:lpstr>
      <vt:lpstr>חישוב אומדני הערכה</vt:lpstr>
      <vt:lpstr>   Confusion Matrix- קוד </vt:lpstr>
      <vt:lpstr>  Confusion Matrix – שימוש ב-sns , np , matplotlib</vt:lpstr>
      <vt:lpstr>  Confusion Matrix – תצוגה ויזואלית</vt:lpstr>
      <vt:lpstr>  יצירת  DF של עמודות : Class, TP , FP , FN , TN</vt:lpstr>
      <vt:lpstr>  יצירת  DF של עמודות : Class, TP , FP , FN , TN</vt:lpstr>
      <vt:lpstr>Persistence</vt:lpstr>
      <vt:lpstr>Principal Component Analysis (PCA)</vt:lpstr>
      <vt:lpstr>Normalizer</vt:lpstr>
      <vt:lpstr>Normalizer</vt:lpstr>
      <vt:lpstr>כלים לניתוח טקסט - Tokenizer</vt:lpstr>
      <vt:lpstr>כלים לניתוח טקסט -Tokenizer</vt:lpstr>
      <vt:lpstr>כלים לניתוח טקסט - StopWordsRemover</vt:lpstr>
      <vt:lpstr>כלים לניתוח טקסט – TF-IDF</vt:lpstr>
      <vt:lpstr>כלים לניתוח טקסט – TF-IDF</vt:lpstr>
      <vt:lpstr>כלים לניתוח טקסט – TF-IDF</vt:lpstr>
      <vt:lpstr>כלים לניתוח טקסט – Hashing-TF</vt:lpstr>
      <vt:lpstr>Hyperparameters Tuning</vt:lpstr>
      <vt:lpstr>GridSearch VS RandomSearch</vt:lpstr>
      <vt:lpstr>CrossValidator</vt:lpstr>
      <vt:lpstr>CrossValidator - פרמטרים</vt:lpstr>
      <vt:lpstr> CrossValidator - דוגמא</vt:lpstr>
      <vt:lpstr>CrossValidator - דוגמא</vt:lpstr>
      <vt:lpstr>CrossValidator - דוגמא</vt:lpstr>
      <vt:lpstr>Recommendation System</vt:lpstr>
      <vt:lpstr>Collaboration Filtering</vt:lpstr>
      <vt:lpstr>Collaboration Filtering</vt:lpstr>
      <vt:lpstr>Collaboration Filtering – cosine similarity </vt:lpstr>
      <vt:lpstr>Collaboration Filtering – Matrix Factorization  </vt:lpstr>
      <vt:lpstr>Collaboration Filtering – ALS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lpstr>בניית Recommender System – דירוג משתמשים עבור 10k ספרים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סמינריון ביג דאטה</dc:title>
  <dc:creator>ariel semel</dc:creator>
  <cp:lastModifiedBy>ariel semel</cp:lastModifiedBy>
  <cp:revision>191</cp:revision>
  <dcterms:created xsi:type="dcterms:W3CDTF">2023-12-23T07:34:59Z</dcterms:created>
  <dcterms:modified xsi:type="dcterms:W3CDTF">2024-08-25T18:38:14Z</dcterms:modified>
</cp:coreProperties>
</file>